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handoutMasterIdLst>
    <p:handoutMasterId r:id="rId57"/>
  </p:handoutMasterIdLst>
  <p:sldIdLst>
    <p:sldId id="256" r:id="rId2"/>
    <p:sldId id="348" r:id="rId3"/>
    <p:sldId id="257" r:id="rId4"/>
    <p:sldId id="258" r:id="rId5"/>
    <p:sldId id="295" r:id="rId6"/>
    <p:sldId id="284" r:id="rId7"/>
    <p:sldId id="285" r:id="rId8"/>
    <p:sldId id="286" r:id="rId9"/>
    <p:sldId id="260" r:id="rId10"/>
    <p:sldId id="287" r:id="rId11"/>
    <p:sldId id="288" r:id="rId12"/>
    <p:sldId id="289" r:id="rId13"/>
    <p:sldId id="290" r:id="rId14"/>
    <p:sldId id="303" r:id="rId15"/>
    <p:sldId id="304" r:id="rId16"/>
    <p:sldId id="305" r:id="rId17"/>
    <p:sldId id="306" r:id="rId18"/>
    <p:sldId id="307" r:id="rId19"/>
    <p:sldId id="308" r:id="rId20"/>
    <p:sldId id="309" r:id="rId21"/>
    <p:sldId id="310" r:id="rId22"/>
    <p:sldId id="346"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47" r:id="rId36"/>
    <p:sldId id="323" r:id="rId37"/>
    <p:sldId id="325" r:id="rId38"/>
    <p:sldId id="328" r:id="rId39"/>
    <p:sldId id="329" r:id="rId40"/>
    <p:sldId id="330" r:id="rId41"/>
    <p:sldId id="344"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Lst>
  <p:sldSz cx="9144000" cy="5143500" type="screen16x9"/>
  <p:notesSz cx="6858000" cy="9144000"/>
  <p:custDataLst>
    <p:tags r:id="rId5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A39"/>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0" autoAdjust="0"/>
    <p:restoredTop sz="94660"/>
  </p:normalViewPr>
  <p:slideViewPr>
    <p:cSldViewPr snapToGrid="0" showGuides="1">
      <p:cViewPr varScale="1">
        <p:scale>
          <a:sx n="135" d="100"/>
          <a:sy n="135" d="100"/>
        </p:scale>
        <p:origin x="870" y="96"/>
      </p:cViewPr>
      <p:guideLst>
        <p:guide orient="horz" pos="1665"/>
        <p:guide pos="2880"/>
      </p:guideLst>
    </p:cSldViewPr>
  </p:slideViewPr>
  <p:notesTextViewPr>
    <p:cViewPr>
      <p:scale>
        <a:sx n="1" d="1"/>
        <a:sy n="1" d="1"/>
      </p:scale>
      <p:origin x="0" y="0"/>
    </p:cViewPr>
  </p:notesTextViewPr>
  <p:sorterViewPr>
    <p:cViewPr>
      <p:scale>
        <a:sx n="75" d="100"/>
        <a:sy n="75"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E3EF47-A914-42DD-A4D0-CFDDB761E4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BAAB5B-8E4D-4D0A-A6E7-FC2D1EEC04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A6CDA6-CD8E-435F-9FD2-41E2B92AC489}" type="datetimeFigureOut">
              <a:rPr lang="en-US" smtClean="0"/>
              <a:t>8/12/2024</a:t>
            </a:fld>
            <a:endParaRPr lang="en-US"/>
          </a:p>
        </p:txBody>
      </p:sp>
      <p:sp>
        <p:nvSpPr>
          <p:cNvPr id="4" name="Footer Placeholder 3">
            <a:extLst>
              <a:ext uri="{FF2B5EF4-FFF2-40B4-BE49-F238E27FC236}">
                <a16:creationId xmlns:a16="http://schemas.microsoft.com/office/drawing/2014/main" id="{8521FAE6-FBF4-418F-A2C6-14A5CF0228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DF5535-20D5-4139-B203-E8B287DB68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818B54-43AB-4EFC-AB97-7C929AB41BF5}" type="slidenum">
              <a:rPr lang="en-US" smtClean="0"/>
              <a:t>‹#›</a:t>
            </a:fld>
            <a:endParaRPr lang="en-US"/>
          </a:p>
        </p:txBody>
      </p:sp>
    </p:spTree>
    <p:extLst>
      <p:ext uri="{BB962C8B-B14F-4D97-AF65-F5344CB8AC3E}">
        <p14:creationId xmlns:p14="http://schemas.microsoft.com/office/powerpoint/2010/main" val="3190878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5D112-4EA8-4A27-9514-EC3B8914B998}" type="datetimeFigureOut">
              <a:rPr lang="zh-CN" altLang="en-US" smtClean="0"/>
              <a:t>2024/8/12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4ED3D-2077-4F39-B229-25E785CFC87F}"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image" Target="../media/image13.emf"/></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14ED3D-2077-4F39-B229-25E785CFC87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10</a:t>
            </a:fld>
            <a:endParaRPr lang="zh-CN" altLang="en-US"/>
          </a:p>
        </p:txBody>
      </p:sp>
    </p:spTree>
    <p:extLst>
      <p:ext uri="{BB962C8B-B14F-4D97-AF65-F5344CB8AC3E}">
        <p14:creationId xmlns:p14="http://schemas.microsoft.com/office/powerpoint/2010/main" val="2755777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11</a:t>
            </a:fld>
            <a:endParaRPr lang="zh-CN" altLang="en-US"/>
          </a:p>
        </p:txBody>
      </p:sp>
    </p:spTree>
    <p:extLst>
      <p:ext uri="{BB962C8B-B14F-4D97-AF65-F5344CB8AC3E}">
        <p14:creationId xmlns:p14="http://schemas.microsoft.com/office/powerpoint/2010/main" val="4291430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12</a:t>
            </a:fld>
            <a:endParaRPr lang="zh-CN" altLang="en-US"/>
          </a:p>
        </p:txBody>
      </p:sp>
    </p:spTree>
    <p:extLst>
      <p:ext uri="{BB962C8B-B14F-4D97-AF65-F5344CB8AC3E}">
        <p14:creationId xmlns:p14="http://schemas.microsoft.com/office/powerpoint/2010/main" val="1164325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13</a:t>
            </a:fld>
            <a:endParaRPr lang="zh-CN" altLang="en-US"/>
          </a:p>
        </p:txBody>
      </p:sp>
    </p:spTree>
    <p:extLst>
      <p:ext uri="{BB962C8B-B14F-4D97-AF65-F5344CB8AC3E}">
        <p14:creationId xmlns:p14="http://schemas.microsoft.com/office/powerpoint/2010/main" val="1430836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14</a:t>
            </a:fld>
            <a:endParaRPr lang="zh-CN" altLang="en-US"/>
          </a:p>
        </p:txBody>
      </p:sp>
    </p:spTree>
    <p:extLst>
      <p:ext uri="{BB962C8B-B14F-4D97-AF65-F5344CB8AC3E}">
        <p14:creationId xmlns:p14="http://schemas.microsoft.com/office/powerpoint/2010/main" val="2398356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15</a:t>
            </a:fld>
            <a:endParaRPr lang="zh-CN" altLang="en-US"/>
          </a:p>
        </p:txBody>
      </p:sp>
    </p:spTree>
    <p:extLst>
      <p:ext uri="{BB962C8B-B14F-4D97-AF65-F5344CB8AC3E}">
        <p14:creationId xmlns:p14="http://schemas.microsoft.com/office/powerpoint/2010/main" val="706450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14ED3D-2077-4F39-B229-25E785CFC87F}" type="slidenum">
              <a:rPr lang="zh-CN" altLang="en-US" smtClean="0"/>
              <a:t>16</a:t>
            </a:fld>
            <a:endParaRPr lang="zh-CN" altLang="en-US"/>
          </a:p>
        </p:txBody>
      </p:sp>
      <p:graphicFrame>
        <p:nvGraphicFramePr>
          <p:cNvPr id="5" name="Object 4">
            <a:extLst>
              <a:ext uri="{FF2B5EF4-FFF2-40B4-BE49-F238E27FC236}">
                <a16:creationId xmlns:a16="http://schemas.microsoft.com/office/drawing/2014/main" id="{257162AD-C765-4796-9051-FF085596780C}"/>
              </a:ext>
            </a:extLst>
          </p:cNvPr>
          <p:cNvGraphicFramePr>
            <a:graphicFrameLocks noChangeAspect="1"/>
          </p:cNvGraphicFramePr>
          <p:nvPr>
            <p:extLst>
              <p:ext uri="{D42A27DB-BD31-4B8C-83A1-F6EECF244321}">
                <p14:modId xmlns:p14="http://schemas.microsoft.com/office/powerpoint/2010/main" val="2321037517"/>
              </p:ext>
            </p:extLst>
          </p:nvPr>
        </p:nvGraphicFramePr>
        <p:xfrm>
          <a:off x="2676525" y="4143375"/>
          <a:ext cx="1504950" cy="857250"/>
        </p:xfrm>
        <a:graphic>
          <a:graphicData uri="http://schemas.openxmlformats.org/presentationml/2006/ole">
            <mc:AlternateContent xmlns:mc="http://schemas.openxmlformats.org/markup-compatibility/2006">
              <mc:Choice xmlns:v="urn:schemas-microsoft-com:vml" Requires="v">
                <p:oleObj name="Equation" r:id="rId3" imgW="1504912" imgH="857191" progId="Equation.DSMT4">
                  <p:embed/>
                </p:oleObj>
              </mc:Choice>
              <mc:Fallback>
                <p:oleObj name="Equation" r:id="rId3" imgW="1504912" imgH="857191" progId="Equation.DSMT4">
                  <p:embed/>
                  <p:pic>
                    <p:nvPicPr>
                      <p:cNvPr id="0" name=""/>
                      <p:cNvPicPr/>
                      <p:nvPr/>
                    </p:nvPicPr>
                    <p:blipFill>
                      <a:blip r:embed="rId4"/>
                      <a:stretch>
                        <a:fillRect/>
                      </a:stretch>
                    </p:blipFill>
                    <p:spPr>
                      <a:xfrm>
                        <a:off x="2676525" y="4143375"/>
                        <a:ext cx="1504950" cy="857250"/>
                      </a:xfrm>
                      <a:prstGeom prst="rect">
                        <a:avLst/>
                      </a:prstGeom>
                    </p:spPr>
                  </p:pic>
                </p:oleObj>
              </mc:Fallback>
            </mc:AlternateContent>
          </a:graphicData>
        </a:graphic>
      </p:graphicFrame>
    </p:spTree>
    <p:extLst>
      <p:ext uri="{BB962C8B-B14F-4D97-AF65-F5344CB8AC3E}">
        <p14:creationId xmlns:p14="http://schemas.microsoft.com/office/powerpoint/2010/main" val="3799693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17</a:t>
            </a:fld>
            <a:endParaRPr lang="zh-CN" altLang="en-US"/>
          </a:p>
        </p:txBody>
      </p:sp>
    </p:spTree>
    <p:extLst>
      <p:ext uri="{BB962C8B-B14F-4D97-AF65-F5344CB8AC3E}">
        <p14:creationId xmlns:p14="http://schemas.microsoft.com/office/powerpoint/2010/main" val="3085291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14ED3D-2077-4F39-B229-25E785CFC87F}" type="slidenum">
              <a:rPr lang="zh-CN" altLang="en-US" smtClean="0"/>
              <a:t>18</a:t>
            </a:fld>
            <a:endParaRPr lang="zh-CN" altLang="en-US"/>
          </a:p>
        </p:txBody>
      </p:sp>
    </p:spTree>
    <p:extLst>
      <p:ext uri="{BB962C8B-B14F-4D97-AF65-F5344CB8AC3E}">
        <p14:creationId xmlns:p14="http://schemas.microsoft.com/office/powerpoint/2010/main" val="1394318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19</a:t>
            </a:fld>
            <a:endParaRPr lang="zh-CN" altLang="en-US"/>
          </a:p>
        </p:txBody>
      </p:sp>
    </p:spTree>
    <p:extLst>
      <p:ext uri="{BB962C8B-B14F-4D97-AF65-F5344CB8AC3E}">
        <p14:creationId xmlns:p14="http://schemas.microsoft.com/office/powerpoint/2010/main" val="182239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14ED3D-2077-4F39-B229-25E785CFC87F}" type="slidenum">
              <a:rPr lang="zh-CN" altLang="en-US" smtClean="0"/>
              <a:t>2</a:t>
            </a:fld>
            <a:endParaRPr lang="zh-CN" altLang="en-US"/>
          </a:p>
        </p:txBody>
      </p:sp>
    </p:spTree>
    <p:extLst>
      <p:ext uri="{BB962C8B-B14F-4D97-AF65-F5344CB8AC3E}">
        <p14:creationId xmlns:p14="http://schemas.microsoft.com/office/powerpoint/2010/main" val="165187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14ED3D-2077-4F39-B229-25E785CFC87F}" type="slidenum">
              <a:rPr lang="zh-CN" altLang="en-US" smtClean="0"/>
              <a:t>20</a:t>
            </a:fld>
            <a:endParaRPr lang="zh-CN" altLang="en-US"/>
          </a:p>
        </p:txBody>
      </p:sp>
    </p:spTree>
    <p:extLst>
      <p:ext uri="{BB962C8B-B14F-4D97-AF65-F5344CB8AC3E}">
        <p14:creationId xmlns:p14="http://schemas.microsoft.com/office/powerpoint/2010/main" val="1786384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21</a:t>
            </a:fld>
            <a:endParaRPr lang="zh-CN" altLang="en-US"/>
          </a:p>
        </p:txBody>
      </p:sp>
    </p:spTree>
    <p:extLst>
      <p:ext uri="{BB962C8B-B14F-4D97-AF65-F5344CB8AC3E}">
        <p14:creationId xmlns:p14="http://schemas.microsoft.com/office/powerpoint/2010/main" val="4095765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22</a:t>
            </a:fld>
            <a:endParaRPr lang="zh-CN" altLang="en-US"/>
          </a:p>
        </p:txBody>
      </p:sp>
    </p:spTree>
    <p:extLst>
      <p:ext uri="{BB962C8B-B14F-4D97-AF65-F5344CB8AC3E}">
        <p14:creationId xmlns:p14="http://schemas.microsoft.com/office/powerpoint/2010/main" val="1051776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23</a:t>
            </a:fld>
            <a:endParaRPr lang="zh-CN" altLang="en-US"/>
          </a:p>
        </p:txBody>
      </p:sp>
    </p:spTree>
    <p:extLst>
      <p:ext uri="{BB962C8B-B14F-4D97-AF65-F5344CB8AC3E}">
        <p14:creationId xmlns:p14="http://schemas.microsoft.com/office/powerpoint/2010/main" val="198102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24</a:t>
            </a:fld>
            <a:endParaRPr lang="zh-CN" altLang="en-US"/>
          </a:p>
        </p:txBody>
      </p:sp>
    </p:spTree>
    <p:extLst>
      <p:ext uri="{BB962C8B-B14F-4D97-AF65-F5344CB8AC3E}">
        <p14:creationId xmlns:p14="http://schemas.microsoft.com/office/powerpoint/2010/main" val="942505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25</a:t>
            </a:fld>
            <a:endParaRPr lang="zh-CN" altLang="en-US"/>
          </a:p>
        </p:txBody>
      </p:sp>
    </p:spTree>
    <p:extLst>
      <p:ext uri="{BB962C8B-B14F-4D97-AF65-F5344CB8AC3E}">
        <p14:creationId xmlns:p14="http://schemas.microsoft.com/office/powerpoint/2010/main" val="3078137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26</a:t>
            </a:fld>
            <a:endParaRPr lang="zh-CN" altLang="en-US"/>
          </a:p>
        </p:txBody>
      </p:sp>
    </p:spTree>
    <p:extLst>
      <p:ext uri="{BB962C8B-B14F-4D97-AF65-F5344CB8AC3E}">
        <p14:creationId xmlns:p14="http://schemas.microsoft.com/office/powerpoint/2010/main" val="2317035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27</a:t>
            </a:fld>
            <a:endParaRPr lang="zh-CN" altLang="en-US"/>
          </a:p>
        </p:txBody>
      </p:sp>
    </p:spTree>
    <p:extLst>
      <p:ext uri="{BB962C8B-B14F-4D97-AF65-F5344CB8AC3E}">
        <p14:creationId xmlns:p14="http://schemas.microsoft.com/office/powerpoint/2010/main" val="3810222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28</a:t>
            </a:fld>
            <a:endParaRPr lang="zh-CN" altLang="en-US"/>
          </a:p>
        </p:txBody>
      </p:sp>
    </p:spTree>
    <p:extLst>
      <p:ext uri="{BB962C8B-B14F-4D97-AF65-F5344CB8AC3E}">
        <p14:creationId xmlns:p14="http://schemas.microsoft.com/office/powerpoint/2010/main" val="274567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29</a:t>
            </a:fld>
            <a:endParaRPr lang="zh-CN" altLang="en-US"/>
          </a:p>
        </p:txBody>
      </p:sp>
    </p:spTree>
    <p:extLst>
      <p:ext uri="{BB962C8B-B14F-4D97-AF65-F5344CB8AC3E}">
        <p14:creationId xmlns:p14="http://schemas.microsoft.com/office/powerpoint/2010/main" val="3644145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30</a:t>
            </a:fld>
            <a:endParaRPr lang="zh-CN" altLang="en-US"/>
          </a:p>
        </p:txBody>
      </p:sp>
    </p:spTree>
    <p:extLst>
      <p:ext uri="{BB962C8B-B14F-4D97-AF65-F5344CB8AC3E}">
        <p14:creationId xmlns:p14="http://schemas.microsoft.com/office/powerpoint/2010/main" val="1449642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31</a:t>
            </a:fld>
            <a:endParaRPr lang="zh-CN" altLang="en-US"/>
          </a:p>
        </p:txBody>
      </p:sp>
    </p:spTree>
    <p:extLst>
      <p:ext uri="{BB962C8B-B14F-4D97-AF65-F5344CB8AC3E}">
        <p14:creationId xmlns:p14="http://schemas.microsoft.com/office/powerpoint/2010/main" val="4136585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32</a:t>
            </a:fld>
            <a:endParaRPr lang="zh-CN" altLang="en-US"/>
          </a:p>
        </p:txBody>
      </p:sp>
    </p:spTree>
    <p:extLst>
      <p:ext uri="{BB962C8B-B14F-4D97-AF65-F5344CB8AC3E}">
        <p14:creationId xmlns:p14="http://schemas.microsoft.com/office/powerpoint/2010/main" val="2974816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33</a:t>
            </a:fld>
            <a:endParaRPr lang="zh-CN" altLang="en-US"/>
          </a:p>
        </p:txBody>
      </p:sp>
    </p:spTree>
    <p:extLst>
      <p:ext uri="{BB962C8B-B14F-4D97-AF65-F5344CB8AC3E}">
        <p14:creationId xmlns:p14="http://schemas.microsoft.com/office/powerpoint/2010/main" val="634759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34</a:t>
            </a:fld>
            <a:endParaRPr lang="zh-CN" altLang="en-US"/>
          </a:p>
        </p:txBody>
      </p:sp>
    </p:spTree>
    <p:extLst>
      <p:ext uri="{BB962C8B-B14F-4D97-AF65-F5344CB8AC3E}">
        <p14:creationId xmlns:p14="http://schemas.microsoft.com/office/powerpoint/2010/main" val="3053951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35</a:t>
            </a:fld>
            <a:endParaRPr lang="zh-CN" altLang="en-US"/>
          </a:p>
        </p:txBody>
      </p:sp>
    </p:spTree>
    <p:extLst>
      <p:ext uri="{BB962C8B-B14F-4D97-AF65-F5344CB8AC3E}">
        <p14:creationId xmlns:p14="http://schemas.microsoft.com/office/powerpoint/2010/main" val="4255770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36</a:t>
            </a:fld>
            <a:endParaRPr lang="zh-CN" altLang="en-US"/>
          </a:p>
        </p:txBody>
      </p:sp>
    </p:spTree>
    <p:extLst>
      <p:ext uri="{BB962C8B-B14F-4D97-AF65-F5344CB8AC3E}">
        <p14:creationId xmlns:p14="http://schemas.microsoft.com/office/powerpoint/2010/main" val="3471398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37</a:t>
            </a:fld>
            <a:endParaRPr lang="zh-CN" altLang="en-US"/>
          </a:p>
        </p:txBody>
      </p:sp>
    </p:spTree>
    <p:extLst>
      <p:ext uri="{BB962C8B-B14F-4D97-AF65-F5344CB8AC3E}">
        <p14:creationId xmlns:p14="http://schemas.microsoft.com/office/powerpoint/2010/main" val="399582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38</a:t>
            </a:fld>
            <a:endParaRPr lang="zh-CN" altLang="en-US"/>
          </a:p>
        </p:txBody>
      </p:sp>
    </p:spTree>
    <p:extLst>
      <p:ext uri="{BB962C8B-B14F-4D97-AF65-F5344CB8AC3E}">
        <p14:creationId xmlns:p14="http://schemas.microsoft.com/office/powerpoint/2010/main" val="3234708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39</a:t>
            </a:fld>
            <a:endParaRPr lang="zh-CN" altLang="en-US"/>
          </a:p>
        </p:txBody>
      </p:sp>
    </p:spTree>
    <p:extLst>
      <p:ext uri="{BB962C8B-B14F-4D97-AF65-F5344CB8AC3E}">
        <p14:creationId xmlns:p14="http://schemas.microsoft.com/office/powerpoint/2010/main" val="196756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40</a:t>
            </a:fld>
            <a:endParaRPr lang="zh-CN" altLang="en-US"/>
          </a:p>
        </p:txBody>
      </p:sp>
    </p:spTree>
    <p:extLst>
      <p:ext uri="{BB962C8B-B14F-4D97-AF65-F5344CB8AC3E}">
        <p14:creationId xmlns:p14="http://schemas.microsoft.com/office/powerpoint/2010/main" val="3787310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41</a:t>
            </a:fld>
            <a:endParaRPr lang="zh-CN" altLang="en-US"/>
          </a:p>
        </p:txBody>
      </p:sp>
    </p:spTree>
    <p:extLst>
      <p:ext uri="{BB962C8B-B14F-4D97-AF65-F5344CB8AC3E}">
        <p14:creationId xmlns:p14="http://schemas.microsoft.com/office/powerpoint/2010/main" val="1953373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42</a:t>
            </a:fld>
            <a:endParaRPr lang="zh-CN" altLang="en-US"/>
          </a:p>
        </p:txBody>
      </p:sp>
    </p:spTree>
    <p:extLst>
      <p:ext uri="{BB962C8B-B14F-4D97-AF65-F5344CB8AC3E}">
        <p14:creationId xmlns:p14="http://schemas.microsoft.com/office/powerpoint/2010/main" val="39007647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43</a:t>
            </a:fld>
            <a:endParaRPr lang="zh-CN" altLang="en-US"/>
          </a:p>
        </p:txBody>
      </p:sp>
    </p:spTree>
    <p:extLst>
      <p:ext uri="{BB962C8B-B14F-4D97-AF65-F5344CB8AC3E}">
        <p14:creationId xmlns:p14="http://schemas.microsoft.com/office/powerpoint/2010/main" val="2435844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44</a:t>
            </a:fld>
            <a:endParaRPr lang="zh-CN" altLang="en-US"/>
          </a:p>
        </p:txBody>
      </p:sp>
    </p:spTree>
    <p:extLst>
      <p:ext uri="{BB962C8B-B14F-4D97-AF65-F5344CB8AC3E}">
        <p14:creationId xmlns:p14="http://schemas.microsoft.com/office/powerpoint/2010/main" val="39374896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45</a:t>
            </a:fld>
            <a:endParaRPr lang="zh-CN" altLang="en-US"/>
          </a:p>
        </p:txBody>
      </p:sp>
    </p:spTree>
    <p:extLst>
      <p:ext uri="{BB962C8B-B14F-4D97-AF65-F5344CB8AC3E}">
        <p14:creationId xmlns:p14="http://schemas.microsoft.com/office/powerpoint/2010/main" val="1039398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14ED3D-2077-4F39-B229-25E785CFC87F}" type="slidenum">
              <a:rPr lang="zh-CN" altLang="en-US" smtClean="0"/>
              <a:t>46</a:t>
            </a:fld>
            <a:endParaRPr lang="zh-CN" altLang="en-US"/>
          </a:p>
        </p:txBody>
      </p:sp>
    </p:spTree>
    <p:extLst>
      <p:ext uri="{BB962C8B-B14F-4D97-AF65-F5344CB8AC3E}">
        <p14:creationId xmlns:p14="http://schemas.microsoft.com/office/powerpoint/2010/main" val="7854164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47</a:t>
            </a:fld>
            <a:endParaRPr lang="zh-CN" altLang="en-US"/>
          </a:p>
        </p:txBody>
      </p:sp>
    </p:spTree>
    <p:extLst>
      <p:ext uri="{BB962C8B-B14F-4D97-AF65-F5344CB8AC3E}">
        <p14:creationId xmlns:p14="http://schemas.microsoft.com/office/powerpoint/2010/main" val="2503451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48</a:t>
            </a:fld>
            <a:endParaRPr lang="zh-CN" altLang="en-US"/>
          </a:p>
        </p:txBody>
      </p:sp>
    </p:spTree>
    <p:extLst>
      <p:ext uri="{BB962C8B-B14F-4D97-AF65-F5344CB8AC3E}">
        <p14:creationId xmlns:p14="http://schemas.microsoft.com/office/powerpoint/2010/main" val="34737784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49</a:t>
            </a:fld>
            <a:endParaRPr lang="zh-CN" altLang="en-US"/>
          </a:p>
        </p:txBody>
      </p:sp>
    </p:spTree>
    <p:extLst>
      <p:ext uri="{BB962C8B-B14F-4D97-AF65-F5344CB8AC3E}">
        <p14:creationId xmlns:p14="http://schemas.microsoft.com/office/powerpoint/2010/main" val="47525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5</a:t>
            </a:fld>
            <a:endParaRPr lang="zh-CN" altLang="en-US"/>
          </a:p>
        </p:txBody>
      </p:sp>
    </p:spTree>
    <p:extLst>
      <p:ext uri="{BB962C8B-B14F-4D97-AF65-F5344CB8AC3E}">
        <p14:creationId xmlns:p14="http://schemas.microsoft.com/office/powerpoint/2010/main" val="32388481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50</a:t>
            </a:fld>
            <a:endParaRPr lang="zh-CN" altLang="en-US"/>
          </a:p>
        </p:txBody>
      </p:sp>
    </p:spTree>
    <p:extLst>
      <p:ext uri="{BB962C8B-B14F-4D97-AF65-F5344CB8AC3E}">
        <p14:creationId xmlns:p14="http://schemas.microsoft.com/office/powerpoint/2010/main" val="13143503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51</a:t>
            </a:fld>
            <a:endParaRPr lang="zh-CN" altLang="en-US"/>
          </a:p>
        </p:txBody>
      </p:sp>
    </p:spTree>
    <p:extLst>
      <p:ext uri="{BB962C8B-B14F-4D97-AF65-F5344CB8AC3E}">
        <p14:creationId xmlns:p14="http://schemas.microsoft.com/office/powerpoint/2010/main" val="30408312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52</a:t>
            </a:fld>
            <a:endParaRPr lang="zh-CN" altLang="en-US"/>
          </a:p>
        </p:txBody>
      </p:sp>
    </p:spTree>
    <p:extLst>
      <p:ext uri="{BB962C8B-B14F-4D97-AF65-F5344CB8AC3E}">
        <p14:creationId xmlns:p14="http://schemas.microsoft.com/office/powerpoint/2010/main" val="3078067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53</a:t>
            </a:fld>
            <a:endParaRPr lang="zh-CN" altLang="en-US"/>
          </a:p>
        </p:txBody>
      </p:sp>
    </p:spTree>
    <p:extLst>
      <p:ext uri="{BB962C8B-B14F-4D97-AF65-F5344CB8AC3E}">
        <p14:creationId xmlns:p14="http://schemas.microsoft.com/office/powerpoint/2010/main" val="8505088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54</a:t>
            </a:fld>
            <a:endParaRPr lang="zh-CN" altLang="en-US"/>
          </a:p>
        </p:txBody>
      </p:sp>
    </p:spTree>
    <p:extLst>
      <p:ext uri="{BB962C8B-B14F-4D97-AF65-F5344CB8AC3E}">
        <p14:creationId xmlns:p14="http://schemas.microsoft.com/office/powerpoint/2010/main" val="112088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6</a:t>
            </a:fld>
            <a:endParaRPr lang="zh-CN" altLang="en-US"/>
          </a:p>
        </p:txBody>
      </p:sp>
    </p:spTree>
    <p:extLst>
      <p:ext uri="{BB962C8B-B14F-4D97-AF65-F5344CB8AC3E}">
        <p14:creationId xmlns:p14="http://schemas.microsoft.com/office/powerpoint/2010/main" val="146235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7</a:t>
            </a:fld>
            <a:endParaRPr lang="zh-CN" altLang="en-US"/>
          </a:p>
        </p:txBody>
      </p:sp>
    </p:spTree>
    <p:extLst>
      <p:ext uri="{BB962C8B-B14F-4D97-AF65-F5344CB8AC3E}">
        <p14:creationId xmlns:p14="http://schemas.microsoft.com/office/powerpoint/2010/main" val="4252064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8</a:t>
            </a:fld>
            <a:endParaRPr lang="zh-CN" altLang="en-US"/>
          </a:p>
        </p:txBody>
      </p:sp>
    </p:spTree>
    <p:extLst>
      <p:ext uri="{BB962C8B-B14F-4D97-AF65-F5344CB8AC3E}">
        <p14:creationId xmlns:p14="http://schemas.microsoft.com/office/powerpoint/2010/main" val="305594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14ED3D-2077-4F39-B229-25E785CFC87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10" name="Date Placeholder 9">
            <a:extLst>
              <a:ext uri="{FF2B5EF4-FFF2-40B4-BE49-F238E27FC236}">
                <a16:creationId xmlns:a16="http://schemas.microsoft.com/office/drawing/2014/main" id="{4AA998CC-78FD-4F32-99E6-7659925A629C}"/>
              </a:ext>
            </a:extLst>
          </p:cNvPr>
          <p:cNvSpPr>
            <a:spLocks noGrp="1"/>
          </p:cNvSpPr>
          <p:nvPr>
            <p:ph type="dt" sz="half" idx="10"/>
          </p:nvPr>
        </p:nvSpPr>
        <p:spPr/>
        <p:txBody>
          <a:bodyPr/>
          <a:lstStyle/>
          <a:p>
            <a:fld id="{C1CB3C7D-66B8-4F63-A113-A823DE9E72B5}" type="datetime1">
              <a:rPr lang="zh-CN" altLang="en-US" smtClean="0"/>
              <a:t>2024/8/12</a:t>
            </a:fld>
            <a:endParaRPr lang="zh-CN" altLang="en-US"/>
          </a:p>
        </p:txBody>
      </p:sp>
      <p:sp>
        <p:nvSpPr>
          <p:cNvPr id="11" name="Footer Placeholder 10">
            <a:extLst>
              <a:ext uri="{FF2B5EF4-FFF2-40B4-BE49-F238E27FC236}">
                <a16:creationId xmlns:a16="http://schemas.microsoft.com/office/drawing/2014/main" id="{34B2E343-0B21-4CD0-9B01-58B6E11737FE}"/>
              </a:ext>
            </a:extLst>
          </p:cNvPr>
          <p:cNvSpPr>
            <a:spLocks noGrp="1"/>
          </p:cNvSpPr>
          <p:nvPr>
            <p:ph type="ftr" sz="quarter" idx="11"/>
          </p:nvPr>
        </p:nvSpPr>
        <p:spPr/>
        <p:txBody>
          <a:bodyPr/>
          <a:lstStyle/>
          <a:p>
            <a:endParaRPr lang="zh-CN" altLang="en-US"/>
          </a:p>
        </p:txBody>
      </p:sp>
      <p:sp>
        <p:nvSpPr>
          <p:cNvPr id="12" name="Slide Number Placeholder 11">
            <a:extLst>
              <a:ext uri="{FF2B5EF4-FFF2-40B4-BE49-F238E27FC236}">
                <a16:creationId xmlns:a16="http://schemas.microsoft.com/office/drawing/2014/main" id="{F96082BA-2D89-42A8-B3E8-A8585B3B1A3C}"/>
              </a:ext>
            </a:extLst>
          </p:cNvPr>
          <p:cNvSpPr>
            <a:spLocks noGrp="1"/>
          </p:cNvSpPr>
          <p:nvPr>
            <p:ph type="sldNum" sz="quarter" idx="12"/>
          </p:nvPr>
        </p:nvSpPr>
        <p:spPr/>
        <p:txBody>
          <a:bodyPr/>
          <a:lstStyle/>
          <a:p>
            <a:fld id="{84FB7F4A-EDAA-4811-8ACD-C1EBE3764D9A}"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D05E8EA-325F-4714-A456-0F693BBB5DB3}" type="datetime1">
              <a:rPr lang="zh-CN" altLang="en-US" smtClean="0"/>
              <a:t>2024/8/12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4FB7F4A-EDAA-4811-8ACD-C1EBE3764D9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4EA384C-487C-4266-BDB0-FD289A4A5237}" type="datetime1">
              <a:rPr lang="zh-CN" altLang="en-US" smtClean="0"/>
              <a:t>2024/8/12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000">
                <a:solidFill>
                  <a:schemeClr val="tx1">
                    <a:tint val="75000"/>
                  </a:schemeClr>
                </a:solidFill>
              </a:defRPr>
            </a:lvl1pPr>
          </a:lstStyle>
          <a:p>
            <a:fld id="{84FB7F4A-EDAA-4811-8ACD-C1EBE3764D9A}"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png"/><Relationship Id="rId7" Type="http://schemas.openxmlformats.org/officeDocument/2006/relationships/image" Target="../media/image12.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png"/><Relationship Id="rId7" Type="http://schemas.openxmlformats.org/officeDocument/2006/relationships/image" Target="../media/image12.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4.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6.bin"/><Relationship Id="rId3" Type="http://schemas.openxmlformats.org/officeDocument/2006/relationships/image" Target="../media/image2.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18.xml"/><Relationship Id="rId16"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emf"/><Relationship Id="rId5" Type="http://schemas.openxmlformats.org/officeDocument/2006/relationships/image" Target="../media/image7.png"/><Relationship Id="rId15" Type="http://schemas.openxmlformats.org/officeDocument/2006/relationships/oleObject" Target="../embeddings/oleObject7.bin"/><Relationship Id="rId10" Type="http://schemas.openxmlformats.org/officeDocument/2006/relationships/oleObject" Target="../embeddings/oleObject5.bin"/><Relationship Id="rId4" Type="http://schemas.openxmlformats.org/officeDocument/2006/relationships/image" Target="../media/image6.png"/><Relationship Id="rId9" Type="http://schemas.openxmlformats.org/officeDocument/2006/relationships/image" Target="../media/image15.emf"/><Relationship Id="rId1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geogebra.org/m/ymen6pu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png"/><Relationship Id="rId7" Type="http://schemas.openxmlformats.org/officeDocument/2006/relationships/image" Target="../media/image21.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7.png"/><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22.w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5.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7.emf"/><Relationship Id="rId3" Type="http://schemas.openxmlformats.org/officeDocument/2006/relationships/image" Target="../media/image2.png"/><Relationship Id="rId7" Type="http://schemas.openxmlformats.org/officeDocument/2006/relationships/image" Target="../media/image24.emf"/><Relationship Id="rId12" Type="http://schemas.openxmlformats.org/officeDocument/2006/relationships/oleObject" Target="../embeddings/oleObject15.bin"/><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26.emf"/><Relationship Id="rId5" Type="http://schemas.openxmlformats.org/officeDocument/2006/relationships/image" Target="../media/image7.png"/><Relationship Id="rId10" Type="http://schemas.openxmlformats.org/officeDocument/2006/relationships/oleObject" Target="../embeddings/oleObject14.bin"/><Relationship Id="rId4" Type="http://schemas.openxmlformats.org/officeDocument/2006/relationships/image" Target="../media/image6.png"/><Relationship Id="rId9" Type="http://schemas.openxmlformats.org/officeDocument/2006/relationships/image" Target="../media/image25.e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png"/><Relationship Id="rId7"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28.emf"/><Relationship Id="rId5" Type="http://schemas.openxmlformats.org/officeDocument/2006/relationships/image" Target="../media/image7.png"/><Relationship Id="rId10" Type="http://schemas.openxmlformats.org/officeDocument/2006/relationships/oleObject" Target="../embeddings/oleObject18.bin"/><Relationship Id="rId4" Type="http://schemas.openxmlformats.org/officeDocument/2006/relationships/image" Target="../media/image6.png"/><Relationship Id="rId9" Type="http://schemas.openxmlformats.org/officeDocument/2006/relationships/image" Target="../media/image27.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png"/><Relationship Id="rId7" Type="http://schemas.openxmlformats.org/officeDocument/2006/relationships/image" Target="../media/image12.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30.emf"/><Relationship Id="rId5" Type="http://schemas.openxmlformats.org/officeDocument/2006/relationships/image" Target="../media/image7.png"/><Relationship Id="rId10" Type="http://schemas.openxmlformats.org/officeDocument/2006/relationships/oleObject" Target="../embeddings/oleObject20.bin"/><Relationship Id="rId4" Type="http://schemas.openxmlformats.org/officeDocument/2006/relationships/image" Target="../media/image6.png"/><Relationship Id="rId9" Type="http://schemas.openxmlformats.org/officeDocument/2006/relationships/image" Target="../media/image29.emf"/></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1.emf"/><Relationship Id="rId3" Type="http://schemas.openxmlformats.org/officeDocument/2006/relationships/image" Target="../media/image2.png"/><Relationship Id="rId7" Type="http://schemas.openxmlformats.org/officeDocument/2006/relationships/image" Target="../media/image12.svg"/><Relationship Id="rId12" Type="http://schemas.openxmlformats.org/officeDocument/2006/relationships/oleObject" Target="../embeddings/oleObject23.bin"/><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30.emf"/><Relationship Id="rId5" Type="http://schemas.openxmlformats.org/officeDocument/2006/relationships/image" Target="../media/image7.png"/><Relationship Id="rId15" Type="http://schemas.openxmlformats.org/officeDocument/2006/relationships/image" Target="../media/image32.emf"/><Relationship Id="rId10" Type="http://schemas.openxmlformats.org/officeDocument/2006/relationships/oleObject" Target="../embeddings/oleObject22.bin"/><Relationship Id="rId4" Type="http://schemas.openxmlformats.org/officeDocument/2006/relationships/image" Target="../media/image6.png"/><Relationship Id="rId9" Type="http://schemas.openxmlformats.org/officeDocument/2006/relationships/image" Target="../media/image29.emf"/><Relationship Id="rId1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2.png"/><Relationship Id="rId7" Type="http://schemas.openxmlformats.org/officeDocument/2006/relationships/image" Target="../media/image31.e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oleObject" Target="../embeddings/oleObject25.bin"/><Relationship Id="rId11" Type="http://schemas.openxmlformats.org/officeDocument/2006/relationships/image" Target="../media/image33.emf"/><Relationship Id="rId5" Type="http://schemas.openxmlformats.org/officeDocument/2006/relationships/image" Target="../media/image7.png"/><Relationship Id="rId10" Type="http://schemas.openxmlformats.org/officeDocument/2006/relationships/oleObject" Target="../embeddings/oleObject27.bin"/><Relationship Id="rId4" Type="http://schemas.openxmlformats.org/officeDocument/2006/relationships/image" Target="../media/image6.png"/><Relationship Id="rId9" Type="http://schemas.openxmlformats.org/officeDocument/2006/relationships/image" Target="../media/image32.e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geogebra.org/m/djurma4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sv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2.png"/><Relationship Id="rId7" Type="http://schemas.openxmlformats.org/officeDocument/2006/relationships/image" Target="../media/image35.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7.png"/><Relationship Id="rId10" Type="http://schemas.openxmlformats.org/officeDocument/2006/relationships/image" Target="../media/image37.png"/><Relationship Id="rId4" Type="http://schemas.openxmlformats.org/officeDocument/2006/relationships/image" Target="../media/image6.png"/><Relationship Id="rId9" Type="http://schemas.openxmlformats.org/officeDocument/2006/relationships/image" Target="../media/image36.emf"/></Relationships>
</file>

<file path=ppt/slides/_rels/slide37.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oleObject" Target="../embeddings/oleObject31.bin"/><Relationship Id="rId12" Type="http://schemas.openxmlformats.org/officeDocument/2006/relationships/image" Target="../media/image39.e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5.e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38.wmf"/><Relationship Id="rId4" Type="http://schemas.openxmlformats.org/officeDocument/2006/relationships/image" Target="../media/image6.png"/><Relationship Id="rId9" Type="http://schemas.openxmlformats.org/officeDocument/2006/relationships/oleObject" Target="../embeddings/oleObject32.bin"/></Relationships>
</file>

<file path=ppt/slides/_rels/slide3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hk.centamap.com/gc/home.aspx"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geogebra.org/classic"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44.png"/><Relationship Id="rId4" Type="http://schemas.openxmlformats.org/officeDocument/2006/relationships/image" Target="../media/image6.png"/><Relationship Id="rId9"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59.png"/><Relationship Id="rId5" Type="http://schemas.openxmlformats.org/officeDocument/2006/relationships/image" Target="../media/image7.png"/><Relationship Id="rId10" Type="http://schemas.openxmlformats.org/officeDocument/2006/relationships/image" Target="../media/image58.png"/><Relationship Id="rId4" Type="http://schemas.openxmlformats.org/officeDocument/2006/relationships/image" Target="../media/image6.png"/><Relationship Id="rId9"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7.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7.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7.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2.png"/><Relationship Id="rId5" Type="http://schemas.openxmlformats.org/officeDocument/2006/relationships/tags" Target="../tags/tag8.xml"/><Relationship Id="rId10" Type="http://schemas.openxmlformats.org/officeDocument/2006/relationships/notesSlide" Target="../notesSlides/notesSlide9.xml"/><Relationship Id="rId4" Type="http://schemas.openxmlformats.org/officeDocument/2006/relationships/tags" Target="../tags/tag7.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1017724" y="1120832"/>
            <a:ext cx="7108552" cy="2511770"/>
          </a:xfrm>
          <a:prstGeom prst="rect">
            <a:avLst/>
          </a:prstGeom>
        </p:spPr>
      </p:pic>
      <p:sp>
        <p:nvSpPr>
          <p:cNvPr id="27" name="文本框 26"/>
          <p:cNvSpPr txBox="1"/>
          <p:nvPr/>
        </p:nvSpPr>
        <p:spPr>
          <a:xfrm>
            <a:off x="1189899" y="1561109"/>
            <a:ext cx="6764201" cy="1631216"/>
          </a:xfrm>
          <a:prstGeom prst="rect">
            <a:avLst/>
          </a:prstGeom>
          <a:noFill/>
        </p:spPr>
        <p:txBody>
          <a:bodyPr wrap="square" rtlCol="0">
            <a:spAutoFit/>
          </a:bodyPr>
          <a:lstStyle/>
          <a:p>
            <a:pPr algn="ctr"/>
            <a:r>
              <a:rPr lang="en-US" altLang="zh-CN" sz="5000" b="1" spc="300" dirty="0">
                <a:solidFill>
                  <a:schemeClr val="bg1"/>
                </a:solidFill>
                <a:latin typeface="Times New Roman" panose="02020603050405020304" pitchFamily="18" charset="0"/>
                <a:cs typeface="Times New Roman" panose="02020603050405020304" pitchFamily="18" charset="0"/>
                <a:sym typeface="+mn-lt"/>
              </a:rPr>
              <a:t>Creating 3D Virtual Models of Buildings</a:t>
            </a:r>
            <a:endParaRPr lang="zh-CN" altLang="en-US" sz="5000" b="1" spc="300" dirty="0">
              <a:solidFill>
                <a:schemeClr val="bg1"/>
              </a:solidFill>
              <a:latin typeface="Times New Roman" panose="02020603050405020304" pitchFamily="18" charset="0"/>
              <a:cs typeface="Times New Roman" panose="02020603050405020304" pitchFamily="18" charset="0"/>
              <a:sym typeface="+mn-lt"/>
            </a:endParaRPr>
          </a:p>
        </p:txBody>
      </p:sp>
      <p:sp>
        <p:nvSpPr>
          <p:cNvPr id="6" name="Slide Number Placeholder 5">
            <a:extLst>
              <a:ext uri="{FF2B5EF4-FFF2-40B4-BE49-F238E27FC236}">
                <a16:creationId xmlns:a16="http://schemas.microsoft.com/office/drawing/2014/main" id="{5BB095B6-75A9-42D0-B1C3-230599ECF587}"/>
              </a:ext>
            </a:extLst>
          </p:cNvPr>
          <p:cNvSpPr>
            <a:spLocks noGrp="1"/>
          </p:cNvSpPr>
          <p:nvPr>
            <p:ph type="sldNum" sz="quarter" idx="12"/>
          </p:nvPr>
        </p:nvSpPr>
        <p:spPr/>
        <p:txBody>
          <a:bodyPr/>
          <a:lstStyle/>
          <a:p>
            <a:fld id="{84FB7F4A-EDAA-4811-8ACD-C1EBE3764D9A}" type="slidenum">
              <a:rPr lang="zh-CN" altLang="en-US" smtClean="0"/>
              <a:t>1</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500" advTm="4500">
        <p:checker/>
      </p:transition>
    </mc:Choice>
    <mc:Fallback xmlns="">
      <p:transition spd="slow" advTm="45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750" fill="hold"/>
                                        <p:tgtEl>
                                          <p:spTgt spid="20"/>
                                        </p:tgtEl>
                                        <p:attrNameLst>
                                          <p:attrName>ppt_w</p:attrName>
                                        </p:attrNameLst>
                                      </p:cBhvr>
                                      <p:tavLst>
                                        <p:tav tm="0">
                                          <p:val>
                                            <p:fltVal val="0"/>
                                          </p:val>
                                        </p:tav>
                                        <p:tav tm="100000">
                                          <p:val>
                                            <p:strVal val="#ppt_w"/>
                                          </p:val>
                                        </p:tav>
                                      </p:tavLst>
                                    </p:anim>
                                    <p:anim calcmode="lin" valueType="num">
                                      <p:cBhvr>
                                        <p:cTn id="8" dur="75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grpId="0" nodeType="clickEffect">
                                  <p:stCondLst>
                                    <p:cond delay="0"/>
                                  </p:stCondLst>
                                  <p:iterate type="lt">
                                    <p:tmPct val="21429"/>
                                  </p:iterate>
                                  <p:childTnLst>
                                    <p:set>
                                      <p:cBhvr>
                                        <p:cTn id="12" dur="1" fill="hold">
                                          <p:stCondLst>
                                            <p:cond delay="0"/>
                                          </p:stCondLst>
                                        </p:cTn>
                                        <p:tgtEl>
                                          <p:spTgt spid="27"/>
                                        </p:tgtEl>
                                        <p:attrNameLst>
                                          <p:attrName>style.visibility</p:attrName>
                                        </p:attrNameLst>
                                      </p:cBhvr>
                                      <p:to>
                                        <p:strVal val="visible"/>
                                      </p:to>
                                    </p:set>
                                    <p:set>
                                      <p:cBhvr>
                                        <p:cTn id="13" dur="227" fill="hold">
                                          <p:stCondLst>
                                            <p:cond delay="0"/>
                                          </p:stCondLst>
                                        </p:cTn>
                                        <p:tgtEl>
                                          <p:spTgt spid="27"/>
                                        </p:tgtEl>
                                        <p:attrNameLst>
                                          <p:attrName>style.rotation</p:attrName>
                                        </p:attrNameLst>
                                      </p:cBhvr>
                                      <p:to>
                                        <p:strVal val="-45.0"/>
                                      </p:to>
                                    </p:set>
                                    <p:anim calcmode="lin" valueType="num">
                                      <p:cBhvr>
                                        <p:cTn id="14" dur="227" fill="hold">
                                          <p:stCondLst>
                                            <p:cond delay="227"/>
                                          </p:stCondLst>
                                        </p:cTn>
                                        <p:tgtEl>
                                          <p:spTgt spid="27"/>
                                        </p:tgtEl>
                                        <p:attrNameLst>
                                          <p:attrName>style.rotation</p:attrName>
                                        </p:attrNameLst>
                                      </p:cBhvr>
                                      <p:tavLst>
                                        <p:tav tm="0">
                                          <p:val>
                                            <p:fltVal val="-45"/>
                                          </p:val>
                                        </p:tav>
                                        <p:tav tm="69900">
                                          <p:val>
                                            <p:fltVal val="45"/>
                                          </p:val>
                                        </p:tav>
                                        <p:tav tm="100000">
                                          <p:val>
                                            <p:fltVal val="0"/>
                                          </p:val>
                                        </p:tav>
                                      </p:tavLst>
                                    </p:anim>
                                    <p:anim calcmode="lin" valueType="num">
                                      <p:cBhvr>
                                        <p:cTn id="15" dur="227" fill="hold">
                                          <p:stCondLst>
                                            <p:cond delay="0"/>
                                          </p:stCondLst>
                                        </p:cTn>
                                        <p:tgtEl>
                                          <p:spTgt spid="27"/>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7"/>
                                          </p:stCondLst>
                                        </p:cTn>
                                        <p:tgtEl>
                                          <p:spTgt spid="27"/>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2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424453" y="871533"/>
            <a:ext cx="6316355" cy="1323439"/>
          </a:xfrm>
          <a:prstGeom prst="rect">
            <a:avLst/>
          </a:prstGeom>
          <a:noFill/>
        </p:spPr>
        <p:txBody>
          <a:bodyPr wrap="square" rtlCol="0">
            <a:spAutoFit/>
          </a:bodyPr>
          <a:lstStyle/>
          <a:p>
            <a:r>
              <a:rPr lang="en-GB" sz="2000" dirty="0">
                <a:solidFill>
                  <a:srgbClr val="3E3A39"/>
                </a:solidFill>
                <a:latin typeface="Times New Roman" panose="02020603050405020304" pitchFamily="18" charset="0"/>
                <a:cs typeface="Times New Roman" panose="02020603050405020304" pitchFamily="18" charset="0"/>
              </a:rPr>
              <a:t>On the 12th floor, there are 16 steps in its flight of staircase. </a:t>
            </a:r>
            <a:br>
              <a:rPr lang="en-GB" sz="2000" dirty="0">
                <a:solidFill>
                  <a:srgbClr val="3E3A39"/>
                </a:solidFill>
                <a:latin typeface="Times New Roman" panose="02020603050405020304" pitchFamily="18" charset="0"/>
                <a:cs typeface="Times New Roman" panose="02020603050405020304" pitchFamily="18" charset="0"/>
              </a:rPr>
            </a:br>
            <a:r>
              <a:rPr lang="en-GB" sz="2000" dirty="0">
                <a:solidFill>
                  <a:srgbClr val="3E3A39"/>
                </a:solidFill>
                <a:latin typeface="Times New Roman" panose="02020603050405020304" pitchFamily="18" charset="0"/>
                <a:cs typeface="Times New Roman" panose="02020603050405020304" pitchFamily="18" charset="0"/>
              </a:rPr>
              <a:t>He measures the 7th step and finds that it has a riser height of 15.2 cm. </a:t>
            </a:r>
            <a:br>
              <a:rPr lang="en-GB" sz="2000" dirty="0">
                <a:solidFill>
                  <a:srgbClr val="3E3A39"/>
                </a:solidFill>
                <a:latin typeface="Times New Roman" panose="02020603050405020304" pitchFamily="18" charset="0"/>
                <a:cs typeface="Times New Roman" panose="02020603050405020304" pitchFamily="18" charset="0"/>
              </a:rPr>
            </a:br>
            <a:r>
              <a:rPr lang="en-GB" sz="2000" dirty="0">
                <a:solidFill>
                  <a:srgbClr val="3E3A39"/>
                </a:solidFill>
                <a:latin typeface="Times New Roman" panose="02020603050405020304" pitchFamily="18" charset="0"/>
                <a:cs typeface="Times New Roman" panose="02020603050405020304" pitchFamily="18" charset="0"/>
              </a:rPr>
              <a:t>Use his model to estimate the height of the building in m.</a:t>
            </a:r>
            <a:endParaRPr lang="en-US" sz="2000" dirty="0">
              <a:solidFill>
                <a:srgbClr val="3E3A39"/>
              </a:solidFill>
              <a:latin typeface="Times New Roman" panose="02020603050405020304" pitchFamily="18" charset="0"/>
              <a:cs typeface="Times New Roman" panose="02020603050405020304" pitchFamily="18" charset="0"/>
            </a:endParaRPr>
          </a:p>
        </p:txBody>
      </p:sp>
      <p:sp>
        <p:nvSpPr>
          <p:cNvPr id="40" name="文本框 31">
            <a:extLst>
              <a:ext uri="{FF2B5EF4-FFF2-40B4-BE49-F238E27FC236}">
                <a16:creationId xmlns:a16="http://schemas.microsoft.com/office/drawing/2014/main" id="{83260256-E7B6-4AA0-A0E8-0476AB59B676}"/>
              </a:ext>
            </a:extLst>
          </p:cNvPr>
          <p:cNvSpPr txBox="1"/>
          <p:nvPr/>
        </p:nvSpPr>
        <p:spPr>
          <a:xfrm>
            <a:off x="3122343" y="2425308"/>
            <a:ext cx="3558632" cy="1846659"/>
          </a:xfrm>
          <a:prstGeom prst="rect">
            <a:avLst/>
          </a:prstGeom>
          <a:noFill/>
        </p:spPr>
        <p:txBody>
          <a:bodyPr wrap="square" rtlCol="0">
            <a:spAutoFit/>
          </a:bodyPr>
          <a:lstStyle/>
          <a:p>
            <a:r>
              <a:rPr lang="en-GB" dirty="0">
                <a:solidFill>
                  <a:srgbClr val="3E3A39"/>
                </a:solidFill>
                <a:latin typeface="Times New Roman" panose="02020603050405020304" pitchFamily="18" charset="0"/>
                <a:cs typeface="Times New Roman" panose="02020603050405020304" pitchFamily="18" charset="0"/>
              </a:rPr>
              <a:t>The height of the building </a:t>
            </a:r>
          </a:p>
          <a:p>
            <a:r>
              <a:rPr lang="en-US" altLang="zh-CN" sz="2400" b="1" i="1" dirty="0">
                <a:solidFill>
                  <a:srgbClr val="3E3A39"/>
                </a:solidFill>
                <a:latin typeface="Times New Roman" panose="02020603050405020304" pitchFamily="18" charset="0"/>
                <a:cs typeface="Times New Roman" panose="02020603050405020304" pitchFamily="18" charset="0"/>
                <a:sym typeface="+mn-lt"/>
              </a:rPr>
              <a:t>= h · n · k</a:t>
            </a:r>
            <a:br>
              <a:rPr lang="en-US" altLang="zh-CN" sz="2400" i="1" spc="-150" dirty="0">
                <a:solidFill>
                  <a:srgbClr val="3E3A39"/>
                </a:solidFill>
                <a:latin typeface="Times New Roman" panose="02020603050405020304" pitchFamily="18" charset="0"/>
                <a:cs typeface="Times New Roman" panose="02020603050405020304" pitchFamily="18" charset="0"/>
                <a:sym typeface="+mn-lt"/>
              </a:rPr>
            </a:br>
            <a:r>
              <a:rPr lang="en-US" altLang="zh-CN" sz="2400" spc="-150" dirty="0">
                <a:solidFill>
                  <a:srgbClr val="3E3A39"/>
                </a:solidFill>
                <a:latin typeface="Times New Roman" panose="02020603050405020304" pitchFamily="18" charset="0"/>
                <a:cs typeface="Times New Roman" panose="02020603050405020304" pitchFamily="18" charset="0"/>
                <a:sym typeface="+mn-lt"/>
              </a:rPr>
              <a:t>= 15.2 cm</a:t>
            </a:r>
            <a:r>
              <a:rPr lang="en-US" altLang="zh-CN" sz="2400" i="1" spc="-150" dirty="0">
                <a:solidFill>
                  <a:srgbClr val="3E3A39"/>
                </a:solidFill>
                <a:latin typeface="Times New Roman" panose="02020603050405020304" pitchFamily="18" charset="0"/>
                <a:cs typeface="Times New Roman" panose="02020603050405020304" pitchFamily="18" charset="0"/>
                <a:sym typeface="+mn-lt"/>
              </a:rPr>
              <a:t> </a:t>
            </a:r>
            <a:r>
              <a:rPr lang="en-US" altLang="zh-CN" sz="2400" spc="-150" dirty="0">
                <a:solidFill>
                  <a:srgbClr val="3E3A39"/>
                </a:solidFill>
                <a:latin typeface="Times New Roman" panose="02020603050405020304" pitchFamily="18" charset="0"/>
                <a:cs typeface="Times New Roman" panose="02020603050405020304" pitchFamily="18" charset="0"/>
                <a:sym typeface="+mn-lt"/>
              </a:rPr>
              <a:t>×16 ×17</a:t>
            </a:r>
            <a:br>
              <a:rPr lang="en-US" altLang="zh-CN" sz="2400" spc="-150" dirty="0">
                <a:solidFill>
                  <a:srgbClr val="3E3A39"/>
                </a:solidFill>
                <a:latin typeface="Times New Roman" panose="02020603050405020304" pitchFamily="18" charset="0"/>
                <a:cs typeface="Times New Roman" panose="02020603050405020304" pitchFamily="18" charset="0"/>
                <a:sym typeface="+mn-lt"/>
              </a:rPr>
            </a:br>
            <a:r>
              <a:rPr lang="en-US" altLang="zh-CN" sz="2400" spc="-150" dirty="0">
                <a:solidFill>
                  <a:srgbClr val="3E3A39"/>
                </a:solidFill>
                <a:latin typeface="Times New Roman" panose="02020603050405020304" pitchFamily="18" charset="0"/>
                <a:cs typeface="Times New Roman" panose="02020603050405020304" pitchFamily="18" charset="0"/>
                <a:sym typeface="+mn-lt"/>
              </a:rPr>
              <a:t>=</a:t>
            </a:r>
            <a:r>
              <a:rPr lang="en-US" altLang="zh-CN" sz="2400" i="1" spc="-150" dirty="0">
                <a:solidFill>
                  <a:srgbClr val="3E3A39"/>
                </a:solidFill>
                <a:latin typeface="Times New Roman" panose="02020603050405020304" pitchFamily="18" charset="0"/>
                <a:cs typeface="Times New Roman" panose="02020603050405020304" pitchFamily="18" charset="0"/>
                <a:sym typeface="+mn-lt"/>
              </a:rPr>
              <a:t> </a:t>
            </a:r>
            <a:r>
              <a:rPr lang="en-US" altLang="zh-CN" sz="2400" spc="-150" dirty="0">
                <a:solidFill>
                  <a:srgbClr val="3E3A39"/>
                </a:solidFill>
                <a:latin typeface="Times New Roman" panose="02020603050405020304" pitchFamily="18" charset="0"/>
                <a:cs typeface="Times New Roman" panose="02020603050405020304" pitchFamily="18" charset="0"/>
                <a:sym typeface="+mn-lt"/>
              </a:rPr>
              <a:t>4134.4</a:t>
            </a:r>
            <a:r>
              <a:rPr lang="en-US" altLang="zh-CN" sz="2400" i="1" spc="-150" dirty="0">
                <a:solidFill>
                  <a:srgbClr val="3E3A39"/>
                </a:solidFill>
                <a:latin typeface="Times New Roman" panose="02020603050405020304" pitchFamily="18" charset="0"/>
                <a:cs typeface="Times New Roman" panose="02020603050405020304" pitchFamily="18" charset="0"/>
                <a:sym typeface="+mn-lt"/>
              </a:rPr>
              <a:t> </a:t>
            </a:r>
            <a:r>
              <a:rPr lang="en-US" altLang="zh-CN" sz="2400" spc="-150" dirty="0">
                <a:solidFill>
                  <a:srgbClr val="3E3A39"/>
                </a:solidFill>
                <a:latin typeface="Times New Roman" panose="02020603050405020304" pitchFamily="18" charset="0"/>
                <a:cs typeface="Times New Roman" panose="02020603050405020304" pitchFamily="18" charset="0"/>
                <a:sym typeface="+mn-lt"/>
              </a:rPr>
              <a:t>cm</a:t>
            </a:r>
          </a:p>
          <a:p>
            <a:r>
              <a:rPr lang="en-US" altLang="zh-CN" sz="2400" spc="-150" dirty="0">
                <a:solidFill>
                  <a:srgbClr val="3E3A39"/>
                </a:solidFill>
                <a:latin typeface="Times New Roman" panose="02020603050405020304" pitchFamily="18" charset="0"/>
                <a:cs typeface="Times New Roman" panose="02020603050405020304" pitchFamily="18" charset="0"/>
                <a:sym typeface="+mn-lt"/>
              </a:rPr>
              <a:t>=</a:t>
            </a:r>
            <a:r>
              <a:rPr lang="en-US" altLang="zh-CN" sz="2400" i="1" spc="-150" dirty="0">
                <a:solidFill>
                  <a:srgbClr val="3E3A39"/>
                </a:solidFill>
                <a:latin typeface="Times New Roman" panose="02020603050405020304" pitchFamily="18" charset="0"/>
                <a:cs typeface="Times New Roman" panose="02020603050405020304" pitchFamily="18" charset="0"/>
                <a:sym typeface="+mn-lt"/>
              </a:rPr>
              <a:t> </a:t>
            </a:r>
            <a:r>
              <a:rPr lang="en-US" altLang="zh-CN" sz="2400" spc="-150" dirty="0">
                <a:solidFill>
                  <a:srgbClr val="3E3A39"/>
                </a:solidFill>
                <a:latin typeface="Times New Roman" panose="02020603050405020304" pitchFamily="18" charset="0"/>
                <a:cs typeface="Times New Roman" panose="02020603050405020304" pitchFamily="18" charset="0"/>
                <a:sym typeface="+mn-lt"/>
              </a:rPr>
              <a:t>41</a:t>
            </a:r>
            <a:r>
              <a:rPr lang="en-US" altLang="zh-CN" sz="2400" i="1" spc="-150" dirty="0">
                <a:solidFill>
                  <a:srgbClr val="3E3A39"/>
                </a:solidFill>
                <a:latin typeface="Times New Roman" panose="02020603050405020304" pitchFamily="18" charset="0"/>
                <a:cs typeface="Times New Roman" panose="02020603050405020304" pitchFamily="18" charset="0"/>
                <a:sym typeface="+mn-lt"/>
              </a:rPr>
              <a:t> </a:t>
            </a:r>
            <a:r>
              <a:rPr lang="en-US" altLang="zh-CN" sz="2400" spc="-150" dirty="0">
                <a:solidFill>
                  <a:srgbClr val="3E3A39"/>
                </a:solidFill>
                <a:latin typeface="Times New Roman" panose="02020603050405020304" pitchFamily="18" charset="0"/>
                <a:cs typeface="Times New Roman" panose="02020603050405020304" pitchFamily="18" charset="0"/>
                <a:sym typeface="+mn-lt"/>
              </a:rPr>
              <a:t>m</a:t>
            </a:r>
            <a:endParaRPr lang="en-US" altLang="zh-CN" sz="2400" b="1" dirty="0">
              <a:solidFill>
                <a:srgbClr val="3E3A39"/>
              </a:solidFill>
              <a:latin typeface="Times New Roman" panose="02020603050405020304" pitchFamily="18" charset="0"/>
              <a:cs typeface="Times New Roman" panose="02020603050405020304" pitchFamily="18" charset="0"/>
              <a:sym typeface="+mn-lt"/>
            </a:endParaRPr>
          </a:p>
        </p:txBody>
      </p:sp>
      <p:sp>
        <p:nvSpPr>
          <p:cNvPr id="5" name="Slide Number Placeholder 4">
            <a:extLst>
              <a:ext uri="{FF2B5EF4-FFF2-40B4-BE49-F238E27FC236}">
                <a16:creationId xmlns:a16="http://schemas.microsoft.com/office/drawing/2014/main" id="{1034DF8B-DBE1-4E3B-A96E-E9EA124943CB}"/>
              </a:ext>
            </a:extLst>
          </p:cNvPr>
          <p:cNvSpPr>
            <a:spLocks noGrp="1"/>
          </p:cNvSpPr>
          <p:nvPr>
            <p:ph type="sldNum" sz="quarter" idx="12"/>
          </p:nvPr>
        </p:nvSpPr>
        <p:spPr/>
        <p:txBody>
          <a:bodyPr/>
          <a:lstStyle/>
          <a:p>
            <a:fld id="{84FB7F4A-EDAA-4811-8ACD-C1EBE3764D9A}" type="slidenum">
              <a:rPr lang="zh-CN" altLang="en-US" smtClean="0"/>
              <a:t>10</a:t>
            </a:fld>
            <a:endParaRPr lang="zh-CN" altLang="en-US"/>
          </a:p>
        </p:txBody>
      </p:sp>
    </p:spTree>
    <p:extLst>
      <p:ext uri="{BB962C8B-B14F-4D97-AF65-F5344CB8AC3E}">
        <p14:creationId xmlns:p14="http://schemas.microsoft.com/office/powerpoint/2010/main" val="851094925"/>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7"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pic>
        <p:nvPicPr>
          <p:cNvPr id="2" name="图形 1"/>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1390" y="2976407"/>
            <a:ext cx="541567" cy="702032"/>
          </a:xfrm>
          <a:prstGeom prst="rect">
            <a:avLst/>
          </a:prstGeom>
        </p:spPr>
      </p:pic>
      <p:pic>
        <p:nvPicPr>
          <p:cNvPr id="27" name="图形 26"/>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4655" y="2973498"/>
            <a:ext cx="541567" cy="702032"/>
          </a:xfrm>
          <a:prstGeom prst="rect">
            <a:avLst/>
          </a:prstGeom>
        </p:spPr>
      </p:pic>
      <p:pic>
        <p:nvPicPr>
          <p:cNvPr id="29" name="图形 28"/>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28562" y="2973498"/>
            <a:ext cx="541567" cy="702032"/>
          </a:xfrm>
          <a:prstGeom prst="rect">
            <a:avLst/>
          </a:prstGeom>
        </p:spPr>
      </p:pic>
      <p:grpSp>
        <p:nvGrpSpPr>
          <p:cNvPr id="7" name="组合 6"/>
          <p:cNvGrpSpPr/>
          <p:nvPr/>
        </p:nvGrpSpPr>
        <p:grpSpPr>
          <a:xfrm>
            <a:off x="1744720" y="1785189"/>
            <a:ext cx="1887989" cy="1040752"/>
            <a:chOff x="1744720" y="1785189"/>
            <a:chExt cx="1887989" cy="1040752"/>
          </a:xfrm>
        </p:grpSpPr>
        <p:sp>
          <p:nvSpPr>
            <p:cNvPr id="3" name="矩形: 圆角 2"/>
            <p:cNvSpPr/>
            <p:nvPr/>
          </p:nvSpPr>
          <p:spPr>
            <a:xfrm>
              <a:off x="1983840" y="1785189"/>
              <a:ext cx="1404350" cy="978432"/>
            </a:xfrm>
            <a:prstGeom prst="roundRect">
              <a:avLst/>
            </a:prstGeom>
            <a:solidFill>
              <a:schemeClr val="bg1"/>
            </a:solidFill>
            <a:ln>
              <a:solidFill>
                <a:srgbClr val="69696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744720" y="1994944"/>
              <a:ext cx="1887989" cy="830997"/>
            </a:xfrm>
            <a:prstGeom prst="rect">
              <a:avLst/>
            </a:prstGeom>
          </p:spPr>
          <p:txBody>
            <a:bodyPr wrap="square">
              <a:spAutoFit/>
            </a:bodyPr>
            <a:lstStyle/>
            <a:p>
              <a:pPr algn="ctr"/>
              <a:r>
                <a:rPr lang="en-GB" sz="16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Uniform</a:t>
              </a:r>
              <a:r>
                <a:rPr lang="en-GB" sz="1600" dirty="0">
                  <a:solidFill>
                    <a:srgbClr val="3E3A39"/>
                  </a:solidFill>
                  <a:effectLst/>
                  <a:latin typeface="Times New Roman" panose="02020603050405020304" pitchFamily="18" charset="0"/>
                  <a:ea typeface="新細明體" panose="02020500000000000000" pitchFamily="18" charset="-120"/>
                  <a:cs typeface="Times New Roman" panose="02020603050405020304" pitchFamily="18" charset="0"/>
                </a:rPr>
                <a:t> step heights</a:t>
              </a:r>
              <a:r>
                <a:rPr lang="zh-CN" altLang="en-US" sz="1600" dirty="0">
                  <a:solidFill>
                    <a:srgbClr val="3E3A39"/>
                  </a:solidFill>
                  <a:latin typeface="Times New Roman" panose="02020603050405020304" pitchFamily="18" charset="0"/>
                  <a:cs typeface="Times New Roman" panose="02020603050405020304" pitchFamily="18" charset="0"/>
                  <a:sym typeface="+mn-lt"/>
                </a:rPr>
                <a:t> </a:t>
              </a:r>
              <a:r>
                <a:rPr lang="en-US" altLang="zh-CN" sz="1600" dirty="0">
                  <a:latin typeface="Times New Roman" panose="02020603050405020304" pitchFamily="18" charset="0"/>
                  <a:cs typeface="Times New Roman" panose="02020603050405020304" pitchFamily="18" charset="0"/>
                  <a:sym typeface="+mn-lt"/>
                </a:rPr>
                <a:t>(</a:t>
              </a:r>
              <a:r>
                <a:rPr lang="en-US" altLang="zh-CN" sz="1600" i="1" dirty="0">
                  <a:solidFill>
                    <a:srgbClr val="FF0000"/>
                  </a:solidFill>
                  <a:latin typeface="Times New Roman" panose="02020603050405020304" pitchFamily="18" charset="0"/>
                  <a:cs typeface="Times New Roman" panose="02020603050405020304" pitchFamily="18" charset="0"/>
                  <a:sym typeface="+mn-lt"/>
                </a:rPr>
                <a:t>h</a:t>
              </a:r>
              <a:r>
                <a:rPr lang="en-US" altLang="zh-CN" sz="1600" dirty="0">
                  <a:latin typeface="Times New Roman" panose="02020603050405020304" pitchFamily="18" charset="0"/>
                  <a:cs typeface="Times New Roman" panose="02020603050405020304" pitchFamily="18" charset="0"/>
                  <a:sym typeface="+mn-lt"/>
                </a:rPr>
                <a:t>) </a:t>
              </a:r>
              <a:br>
                <a:rPr lang="en-US" altLang="zh-CN" sz="1600" dirty="0">
                  <a:cs typeface="+mn-ea"/>
                  <a:sym typeface="+mn-lt"/>
                </a:rPr>
              </a:br>
              <a:endParaRPr lang="zh-CN" altLang="en-US" sz="1600" dirty="0">
                <a:solidFill>
                  <a:srgbClr val="FF0000"/>
                </a:solidFill>
                <a:cs typeface="+mn-ea"/>
                <a:sym typeface="+mn-lt"/>
              </a:endParaRPr>
            </a:p>
          </p:txBody>
        </p:sp>
      </p:grpSp>
      <p:grpSp>
        <p:nvGrpSpPr>
          <p:cNvPr id="6" name="组合 5"/>
          <p:cNvGrpSpPr/>
          <p:nvPr/>
        </p:nvGrpSpPr>
        <p:grpSpPr>
          <a:xfrm>
            <a:off x="3627310" y="1785189"/>
            <a:ext cx="1778421" cy="978432"/>
            <a:chOff x="3627310" y="1785189"/>
            <a:chExt cx="1778421" cy="978432"/>
          </a:xfrm>
        </p:grpSpPr>
        <p:sp>
          <p:nvSpPr>
            <p:cNvPr id="32" name="矩形: 圆角 31"/>
            <p:cNvSpPr/>
            <p:nvPr/>
          </p:nvSpPr>
          <p:spPr>
            <a:xfrm>
              <a:off x="3874627" y="1785189"/>
              <a:ext cx="1404350" cy="978432"/>
            </a:xfrm>
            <a:prstGeom prst="roundRect">
              <a:avLst/>
            </a:prstGeom>
            <a:solidFill>
              <a:schemeClr val="bg1"/>
            </a:solidFill>
            <a:ln>
              <a:solidFill>
                <a:srgbClr val="69696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3627310" y="1997005"/>
              <a:ext cx="1778421" cy="584775"/>
            </a:xfrm>
            <a:prstGeom prst="rect">
              <a:avLst/>
            </a:prstGeom>
          </p:spPr>
          <p:txBody>
            <a:bodyPr wrap="square">
              <a:spAutoFit/>
            </a:bodyPr>
            <a:lstStyle/>
            <a:p>
              <a:pPr marL="304800" algn="just"/>
              <a:r>
                <a:rPr lang="en-GB" sz="16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Perpendicular</a:t>
              </a:r>
              <a:r>
                <a:rPr lang="en-GB" sz="1600" kern="100" dirty="0">
                  <a:solidFill>
                    <a:srgbClr val="3E3A39"/>
                  </a:solidFill>
                  <a:effectLst/>
                  <a:latin typeface="Times New Roman" panose="02020603050405020304" pitchFamily="18" charset="0"/>
                  <a:ea typeface="新細明體" panose="02020500000000000000" pitchFamily="18" charset="-120"/>
                  <a:cs typeface="Times New Roman" panose="02020603050405020304" pitchFamily="18" charset="0"/>
                </a:rPr>
                <a:t> staircase</a:t>
              </a:r>
              <a:endParaRPr lang="en-US" sz="1600" kern="100" dirty="0">
                <a:solidFill>
                  <a:srgbClr val="3E3A39"/>
                </a:solidFill>
                <a:effectLst/>
                <a:latin typeface="Calibri" panose="020F0502020204030204" pitchFamily="34" charset="0"/>
                <a:ea typeface="新細明體" panose="02020500000000000000" pitchFamily="18" charset="-120"/>
                <a:cs typeface="Times New Roman" panose="02020603050405020304" pitchFamily="18" charset="0"/>
              </a:endParaRPr>
            </a:p>
          </p:txBody>
        </p:sp>
      </p:grpSp>
      <p:grpSp>
        <p:nvGrpSpPr>
          <p:cNvPr id="5" name="组合 4"/>
          <p:cNvGrpSpPr/>
          <p:nvPr/>
        </p:nvGrpSpPr>
        <p:grpSpPr>
          <a:xfrm>
            <a:off x="5624820" y="1785189"/>
            <a:ext cx="1690576" cy="978432"/>
            <a:chOff x="5624820" y="1785189"/>
            <a:chExt cx="1690576" cy="978432"/>
          </a:xfrm>
        </p:grpSpPr>
        <p:sp>
          <p:nvSpPr>
            <p:cNvPr id="33" name="矩形: 圆角 32"/>
            <p:cNvSpPr/>
            <p:nvPr/>
          </p:nvSpPr>
          <p:spPr>
            <a:xfrm>
              <a:off x="5765414" y="1785189"/>
              <a:ext cx="1404350" cy="978432"/>
            </a:xfrm>
            <a:prstGeom prst="roundRect">
              <a:avLst/>
            </a:prstGeom>
            <a:solidFill>
              <a:schemeClr val="bg1"/>
            </a:solidFill>
            <a:ln>
              <a:solidFill>
                <a:srgbClr val="69696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5624820" y="1898771"/>
              <a:ext cx="1690576" cy="830997"/>
            </a:xfrm>
            <a:prstGeom prst="rect">
              <a:avLst/>
            </a:prstGeom>
          </p:spPr>
          <p:txBody>
            <a:bodyPr wrap="square">
              <a:spAutoFit/>
            </a:bodyPr>
            <a:lstStyle/>
            <a:p>
              <a:pPr algn="ctr"/>
              <a:r>
                <a:rPr lang="en-GB" sz="16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Same</a:t>
              </a:r>
              <a:r>
                <a:rPr lang="en-GB" sz="1600" dirty="0">
                  <a:solidFill>
                    <a:srgbClr val="3E3A39"/>
                  </a:solidFill>
                  <a:effectLst/>
                  <a:latin typeface="Times New Roman" panose="02020603050405020304" pitchFamily="18" charset="0"/>
                  <a:ea typeface="新細明體" panose="02020500000000000000" pitchFamily="18" charset="-120"/>
                  <a:cs typeface="Times New Roman" panose="02020603050405020304" pitchFamily="18" charset="0"/>
                </a:rPr>
                <a:t> number of steps</a:t>
              </a:r>
              <a:r>
                <a:rPr lang="zh-CN" altLang="en-US" sz="1600" dirty="0">
                  <a:solidFill>
                    <a:srgbClr val="3E3A39"/>
                  </a:solidFill>
                  <a:latin typeface="Times New Roman" panose="02020603050405020304" pitchFamily="18" charset="0"/>
                  <a:cs typeface="Times New Roman" panose="02020603050405020304" pitchFamily="18" charset="0"/>
                  <a:sym typeface="+mn-lt"/>
                </a:rPr>
                <a:t> </a:t>
              </a:r>
              <a:r>
                <a:rPr lang="en-US" altLang="zh-CN" sz="1600" dirty="0">
                  <a:latin typeface="Times New Roman" panose="02020603050405020304" pitchFamily="18" charset="0"/>
                  <a:cs typeface="Times New Roman" panose="02020603050405020304" pitchFamily="18" charset="0"/>
                  <a:sym typeface="+mn-lt"/>
                </a:rPr>
                <a:t>(</a:t>
              </a:r>
              <a:r>
                <a:rPr lang="en-US" altLang="zh-CN" sz="1600" i="1" dirty="0">
                  <a:solidFill>
                    <a:srgbClr val="FF0000"/>
                  </a:solidFill>
                  <a:latin typeface="Times New Roman" panose="02020603050405020304" pitchFamily="18" charset="0"/>
                  <a:cs typeface="Times New Roman" panose="02020603050405020304" pitchFamily="18" charset="0"/>
                  <a:sym typeface="+mn-lt"/>
                </a:rPr>
                <a:t>k</a:t>
              </a:r>
              <a:r>
                <a:rPr lang="en-US" altLang="zh-CN" sz="1600" dirty="0">
                  <a:latin typeface="Times New Roman" panose="02020603050405020304" pitchFamily="18" charset="0"/>
                  <a:cs typeface="Times New Roman" panose="02020603050405020304" pitchFamily="18" charset="0"/>
                  <a:sym typeface="+mn-lt"/>
                </a:rPr>
                <a:t>) </a:t>
              </a:r>
              <a:r>
                <a:rPr lang="en-GB" sz="1600" dirty="0">
                  <a:solidFill>
                    <a:srgbClr val="3E3A39"/>
                  </a:solidFill>
                  <a:effectLst/>
                  <a:latin typeface="Times New Roman" panose="02020603050405020304" pitchFamily="18" charset="0"/>
                  <a:ea typeface="新細明體" panose="02020500000000000000" pitchFamily="18" charset="-120"/>
                  <a:cs typeface="Times New Roman" panose="02020603050405020304" pitchFamily="18" charset="0"/>
                </a:rPr>
                <a:t>for each storey</a:t>
              </a:r>
              <a:r>
                <a:rPr lang="en-GB" sz="1600" dirty="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sym typeface="+mn-lt"/>
                </a:rPr>
                <a:t>(</a:t>
              </a:r>
              <a:r>
                <a:rPr lang="en-US" altLang="zh-CN" sz="1600" i="1" dirty="0">
                  <a:solidFill>
                    <a:srgbClr val="FF0000"/>
                  </a:solidFill>
                  <a:latin typeface="Times New Roman" panose="02020603050405020304" pitchFamily="18" charset="0"/>
                  <a:cs typeface="Times New Roman" panose="02020603050405020304" pitchFamily="18" charset="0"/>
                  <a:sym typeface="+mn-lt"/>
                </a:rPr>
                <a:t>n</a:t>
              </a:r>
              <a:r>
                <a:rPr lang="en-US" altLang="zh-CN" sz="1600" dirty="0">
                  <a:latin typeface="Times New Roman" panose="02020603050405020304" pitchFamily="18" charset="0"/>
                  <a:cs typeface="Times New Roman" panose="02020603050405020304" pitchFamily="18" charset="0"/>
                  <a:sym typeface="+mn-lt"/>
                </a:rPr>
                <a:t>)</a:t>
              </a:r>
              <a:endParaRPr lang="zh-CN" altLang="en-US" sz="1600" dirty="0">
                <a:solidFill>
                  <a:srgbClr val="FF0000"/>
                </a:solidFill>
                <a:latin typeface="Times New Roman" panose="02020603050405020304" pitchFamily="18" charset="0"/>
                <a:cs typeface="Times New Roman" panose="02020603050405020304" pitchFamily="18" charset="0"/>
                <a:sym typeface="+mn-lt"/>
              </a:endParaRPr>
            </a:p>
          </p:txBody>
        </p:sp>
      </p:grpSp>
      <p:sp>
        <p:nvSpPr>
          <p:cNvPr id="31" name="文本框 31">
            <a:extLst>
              <a:ext uri="{FF2B5EF4-FFF2-40B4-BE49-F238E27FC236}">
                <a16:creationId xmlns:a16="http://schemas.microsoft.com/office/drawing/2014/main" id="{5B15E7DF-4263-4404-B136-600ABA2D06EF}"/>
              </a:ext>
            </a:extLst>
          </p:cNvPr>
          <p:cNvSpPr txBox="1"/>
          <p:nvPr/>
        </p:nvSpPr>
        <p:spPr>
          <a:xfrm>
            <a:off x="1862289" y="821577"/>
            <a:ext cx="5579768" cy="646331"/>
          </a:xfrm>
          <a:prstGeom prst="rect">
            <a:avLst/>
          </a:prstGeom>
          <a:noFill/>
        </p:spPr>
        <p:txBody>
          <a:bodyPr wrap="square" rtlCol="0">
            <a:spAutoFit/>
          </a:bodyPr>
          <a:lstStyle/>
          <a:p>
            <a:r>
              <a:rPr lang="en-US" altLang="zh-CN" b="1" spc="-150" dirty="0">
                <a:solidFill>
                  <a:srgbClr val="3E3A39"/>
                </a:solidFill>
                <a:cs typeface="+mn-ea"/>
                <a:sym typeface="+mn-lt"/>
              </a:rPr>
              <a:t>3. 	</a:t>
            </a:r>
            <a:r>
              <a:rPr lang="en-GB" b="1" dirty="0">
                <a:solidFill>
                  <a:srgbClr val="3E3A39"/>
                </a:solidFill>
                <a:latin typeface="Times New Roman" panose="02020603050405020304" pitchFamily="18" charset="0"/>
                <a:cs typeface="Times New Roman" panose="02020603050405020304" pitchFamily="18" charset="0"/>
              </a:rPr>
              <a:t>What are the assumptions and limitations of </a:t>
            </a:r>
            <a:br>
              <a:rPr lang="en-GB" b="1" dirty="0">
                <a:solidFill>
                  <a:srgbClr val="3E3A39"/>
                </a:solidFill>
                <a:latin typeface="Times New Roman" panose="02020603050405020304" pitchFamily="18" charset="0"/>
                <a:cs typeface="Times New Roman" panose="02020603050405020304" pitchFamily="18" charset="0"/>
              </a:rPr>
            </a:br>
            <a:r>
              <a:rPr lang="en-GB" b="1" dirty="0">
                <a:solidFill>
                  <a:srgbClr val="3E3A39"/>
                </a:solidFill>
                <a:latin typeface="Times New Roman" panose="02020603050405020304" pitchFamily="18" charset="0"/>
                <a:cs typeface="Times New Roman" panose="02020603050405020304" pitchFamily="18" charset="0"/>
              </a:rPr>
              <a:t>	the model in Question 2?</a:t>
            </a:r>
            <a:endParaRPr lang="zh-CN" altLang="en-US" b="1" i="1" spc="-150" dirty="0">
              <a:solidFill>
                <a:srgbClr val="3E3A39"/>
              </a:solidFill>
              <a:latin typeface="Times New Roman" panose="02020603050405020304" pitchFamily="18" charset="0"/>
              <a:cs typeface="Times New Roman" panose="02020603050405020304" pitchFamily="18" charset="0"/>
              <a:sym typeface="+mn-lt"/>
            </a:endParaRPr>
          </a:p>
        </p:txBody>
      </p:sp>
      <p:grpSp>
        <p:nvGrpSpPr>
          <p:cNvPr id="36" name="组合 2">
            <a:extLst>
              <a:ext uri="{FF2B5EF4-FFF2-40B4-BE49-F238E27FC236}">
                <a16:creationId xmlns:a16="http://schemas.microsoft.com/office/drawing/2014/main" id="{985163AF-89DF-43DB-90EE-61353975D079}"/>
              </a:ext>
            </a:extLst>
          </p:cNvPr>
          <p:cNvGrpSpPr/>
          <p:nvPr/>
        </p:nvGrpSpPr>
        <p:grpSpPr>
          <a:xfrm>
            <a:off x="5624820" y="3784965"/>
            <a:ext cx="2057400" cy="824550"/>
            <a:chOff x="2664964" y="1922466"/>
            <a:chExt cx="1369542" cy="824550"/>
          </a:xfrm>
        </p:grpSpPr>
        <p:pic>
          <p:nvPicPr>
            <p:cNvPr id="37" name="图片 28" descr="图片包含 文字&#10;&#10;已生成高可信度的说明">
              <a:extLst>
                <a:ext uri="{FF2B5EF4-FFF2-40B4-BE49-F238E27FC236}">
                  <a16:creationId xmlns:a16="http://schemas.microsoft.com/office/drawing/2014/main" id="{E8C37386-C390-4705-8E6A-B3FC72BAAEFD}"/>
                </a:ext>
              </a:extLst>
            </p:cNvPr>
            <p:cNvPicPr>
              <a:picLocks noChangeAspect="1"/>
            </p:cNvPicPr>
            <p:nvPr/>
          </p:nvPicPr>
          <p:blipFill rotWithShape="1">
            <a:blip r:embed="rId8" cstate="print">
              <a:grayscl/>
              <a:extLst>
                <a:ext uri="{BEBA8EAE-BF5A-486C-A8C5-ECC9F3942E4B}">
                  <a14:imgProps xmlns:a14="http://schemas.microsoft.com/office/drawing/2010/main">
                    <a14:imgLayer r:embed="rId9">
                      <a14:imgEffect>
                        <a14:backgroundRemoval t="4538" b="56894" l="2036" r="42494">
                          <a14:foregroundMark x1="2036" y1="24084" x2="2672" y2="31763"/>
                          <a14:foregroundMark x1="23791" y1="5585" x2="25318" y2="4538"/>
                          <a14:foregroundMark x1="42494" y1="23037" x2="42494" y2="21117"/>
                          <a14:foregroundMark x1="27481" y1="48691" x2="29644" y2="48517"/>
                          <a14:backgroundMark x1="30280" y1="40663" x2="30280" y2="40663"/>
                          <a14:backgroundMark x1="29262" y1="41012" x2="29262" y2="41012"/>
                          <a14:backgroundMark x1="27735" y1="41885" x2="36132" y2="41361"/>
                          <a14:backgroundMark x1="25191" y1="44154" x2="28117" y2="41536"/>
                          <a14:backgroundMark x1="37277" y1="44154" x2="22901" y2="45375"/>
                        </a14:backgroundRemoval>
                      </a14:imgEffect>
                    </a14:imgLayer>
                  </a14:imgProps>
                </a:ext>
                <a:ext uri="{28A0092B-C50C-407E-A947-70E740481C1C}">
                  <a14:useLocalDpi xmlns:a14="http://schemas.microsoft.com/office/drawing/2010/main" val="0"/>
                </a:ext>
              </a:extLst>
            </a:blip>
            <a:srcRect l="-4664" t="2563" r="55267" b="56640"/>
            <a:stretch>
              <a:fillRect/>
            </a:stretch>
          </p:blipFill>
          <p:spPr>
            <a:xfrm>
              <a:off x="2664964" y="1922466"/>
              <a:ext cx="1369542" cy="824550"/>
            </a:xfrm>
            <a:prstGeom prst="rect">
              <a:avLst/>
            </a:prstGeom>
          </p:spPr>
        </p:pic>
        <p:sp>
          <p:nvSpPr>
            <p:cNvPr id="38" name="TextBox 12">
              <a:extLst>
                <a:ext uri="{FF2B5EF4-FFF2-40B4-BE49-F238E27FC236}">
                  <a16:creationId xmlns:a16="http://schemas.microsoft.com/office/drawing/2014/main" id="{CC444066-CD50-4D7E-BF36-CFC52D3992EF}"/>
                </a:ext>
              </a:extLst>
            </p:cNvPr>
            <p:cNvSpPr txBox="1"/>
            <p:nvPr/>
          </p:nvSpPr>
          <p:spPr>
            <a:xfrm>
              <a:off x="2960430" y="2132343"/>
              <a:ext cx="1008882" cy="400110"/>
            </a:xfrm>
            <a:prstGeom prst="rect">
              <a:avLst/>
            </a:prstGeom>
            <a:noFill/>
          </p:spPr>
          <p:txBody>
            <a:bodyPr wrap="square" rtlCol="0">
              <a:spAutoFit/>
            </a:bodyPr>
            <a:lstStyle/>
            <a:p>
              <a:pPr algn="ctr"/>
              <a:r>
                <a:rPr lang="en-GB" sz="2000" dirty="0">
                  <a:solidFill>
                    <a:srgbClr val="3E3A39"/>
                  </a:solidFill>
                  <a:latin typeface="Times New Roman" panose="02020603050405020304" pitchFamily="18" charset="0"/>
                  <a:cs typeface="Times New Roman" panose="02020603050405020304" pitchFamily="18" charset="0"/>
                </a:rPr>
                <a:t>Assumptions</a:t>
              </a:r>
              <a:endParaRPr lang="zh-CN" altLang="en-US" sz="2000" b="1" dirty="0">
                <a:solidFill>
                  <a:srgbClr val="3E3A39"/>
                </a:solidFill>
                <a:cs typeface="+mn-ea"/>
                <a:sym typeface="+mn-lt"/>
              </a:endParaRPr>
            </a:p>
          </p:txBody>
        </p:sp>
      </p:grpSp>
      <p:sp>
        <p:nvSpPr>
          <p:cNvPr id="11" name="Slide Number Placeholder 10">
            <a:extLst>
              <a:ext uri="{FF2B5EF4-FFF2-40B4-BE49-F238E27FC236}">
                <a16:creationId xmlns:a16="http://schemas.microsoft.com/office/drawing/2014/main" id="{AF5E7D68-FCFA-4BC7-A976-08A54E06325E}"/>
              </a:ext>
            </a:extLst>
          </p:cNvPr>
          <p:cNvSpPr>
            <a:spLocks noGrp="1"/>
          </p:cNvSpPr>
          <p:nvPr>
            <p:ph type="sldNum" sz="quarter" idx="12"/>
          </p:nvPr>
        </p:nvSpPr>
        <p:spPr/>
        <p:txBody>
          <a:bodyPr/>
          <a:lstStyle/>
          <a:p>
            <a:fld id="{84FB7F4A-EDAA-4811-8ACD-C1EBE3764D9A}" type="slidenum">
              <a:rPr lang="zh-CN" altLang="en-US" smtClean="0"/>
              <a:t>11</a:t>
            </a:fld>
            <a:endParaRPr lang="zh-CN" altLang="en-US"/>
          </a:p>
        </p:txBody>
      </p:sp>
    </p:spTree>
    <p:extLst>
      <p:ext uri="{BB962C8B-B14F-4D97-AF65-F5344CB8AC3E}">
        <p14:creationId xmlns:p14="http://schemas.microsoft.com/office/powerpoint/2010/main" val="2880412068"/>
      </p:ext>
    </p:extLst>
  </p:cSld>
  <p:clrMapOvr>
    <a:masterClrMapping/>
  </p:clrMapOvr>
  <p:transition spd="slow" advTm="3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600"/>
                                        <p:tgtEl>
                                          <p:spTgt spid="31"/>
                                        </p:tgtEl>
                                      </p:cBhvr>
                                    </p:animEffect>
                                    <p:anim calcmode="lin" valueType="num">
                                      <p:cBhvr>
                                        <p:cTn id="8" dur="600" fill="hold"/>
                                        <p:tgtEl>
                                          <p:spTgt spid="31"/>
                                        </p:tgtEl>
                                        <p:attrNameLst>
                                          <p:attrName>ppt_x</p:attrName>
                                        </p:attrNameLst>
                                      </p:cBhvr>
                                      <p:tavLst>
                                        <p:tav tm="0">
                                          <p:val>
                                            <p:strVal val="#ppt_x"/>
                                          </p:val>
                                        </p:tav>
                                        <p:tav tm="100000">
                                          <p:val>
                                            <p:strVal val="#ppt_x"/>
                                          </p:val>
                                        </p:tav>
                                      </p:tavLst>
                                    </p:anim>
                                    <p:anim calcmode="lin" valueType="num">
                                      <p:cBhvr>
                                        <p:cTn id="9" dur="6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1+#ppt_w/2"/>
                                          </p:val>
                                        </p:tav>
                                        <p:tav tm="100000">
                                          <p:val>
                                            <p:strVal val="#ppt_x"/>
                                          </p:val>
                                        </p:tav>
                                      </p:tavLst>
                                    </p:anim>
                                    <p:anim calcmode="lin" valueType="num">
                                      <p:cBhvr additive="base">
                                        <p:cTn id="5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7"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pic>
        <p:nvPicPr>
          <p:cNvPr id="27" name="图形 26"/>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5109" y="3054066"/>
            <a:ext cx="541567" cy="702032"/>
          </a:xfrm>
          <a:prstGeom prst="rect">
            <a:avLst/>
          </a:prstGeom>
        </p:spPr>
      </p:pic>
      <p:grpSp>
        <p:nvGrpSpPr>
          <p:cNvPr id="7" name="组合 6"/>
          <p:cNvGrpSpPr/>
          <p:nvPr/>
        </p:nvGrpSpPr>
        <p:grpSpPr>
          <a:xfrm>
            <a:off x="1771967" y="1785189"/>
            <a:ext cx="5129177" cy="978432"/>
            <a:chOff x="1845923" y="1785189"/>
            <a:chExt cx="1542268" cy="978432"/>
          </a:xfrm>
        </p:grpSpPr>
        <p:sp>
          <p:nvSpPr>
            <p:cNvPr id="3" name="矩形: 圆角 2"/>
            <p:cNvSpPr/>
            <p:nvPr/>
          </p:nvSpPr>
          <p:spPr>
            <a:xfrm>
              <a:off x="1939879" y="1785189"/>
              <a:ext cx="1448312" cy="978432"/>
            </a:xfrm>
            <a:prstGeom prst="roundRect">
              <a:avLst/>
            </a:prstGeom>
            <a:solidFill>
              <a:schemeClr val="bg1"/>
            </a:solidFill>
            <a:ln>
              <a:solidFill>
                <a:srgbClr val="69696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845923" y="1804961"/>
              <a:ext cx="1517343" cy="923330"/>
            </a:xfrm>
            <a:prstGeom prst="rect">
              <a:avLst/>
            </a:prstGeom>
          </p:spPr>
          <p:txBody>
            <a:bodyPr wrap="square">
              <a:spAutoFit/>
            </a:bodyPr>
            <a:lstStyle/>
            <a:p>
              <a:pPr marL="304800" algn="just"/>
              <a:r>
                <a:rPr lang="en-GB" sz="1800" kern="100" dirty="0">
                  <a:solidFill>
                    <a:srgbClr val="3E3A39"/>
                  </a:solidFill>
                  <a:effectLst/>
                  <a:latin typeface="Times New Roman" panose="02020603050405020304" pitchFamily="18" charset="0"/>
                  <a:ea typeface="新細明體" panose="02020500000000000000" pitchFamily="18" charset="-120"/>
                  <a:cs typeface="Times New Roman" panose="02020603050405020304" pitchFamily="18" charset="0"/>
                </a:rPr>
                <a:t>The model overlooks the sections extending beyond the staircase, such as the </a:t>
              </a:r>
              <a:r>
                <a:rPr lang="en-GB" sz="1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rooftop</a:t>
              </a:r>
              <a:r>
                <a:rPr lang="en-GB" sz="1800" kern="100" dirty="0">
                  <a:effectLst/>
                  <a:latin typeface="Times New Roman" panose="02020603050405020304" pitchFamily="18" charset="0"/>
                  <a:ea typeface="新細明體" panose="02020500000000000000" pitchFamily="18" charset="-120"/>
                  <a:cs typeface="Times New Roman" panose="02020603050405020304" pitchFamily="18" charset="0"/>
                </a:rPr>
                <a:t> </a:t>
              </a:r>
              <a:r>
                <a:rPr lang="en-GB" sz="1800" kern="100" dirty="0">
                  <a:solidFill>
                    <a:srgbClr val="3E3A39"/>
                  </a:solidFill>
                  <a:effectLst/>
                  <a:latin typeface="Times New Roman" panose="02020603050405020304" pitchFamily="18" charset="0"/>
                  <a:ea typeface="新細明體" panose="02020500000000000000" pitchFamily="18" charset="-120"/>
                  <a:cs typeface="Times New Roman" panose="02020603050405020304" pitchFamily="18" charset="0"/>
                </a:rPr>
                <a:t>or</a:t>
              </a:r>
              <a:r>
                <a:rPr lang="en-GB" sz="1800" kern="100" dirty="0">
                  <a:effectLst/>
                  <a:latin typeface="Times New Roman" panose="02020603050405020304" pitchFamily="18" charset="0"/>
                  <a:ea typeface="新細明體" panose="02020500000000000000" pitchFamily="18" charset="-120"/>
                  <a:cs typeface="Times New Roman" panose="02020603050405020304" pitchFamily="18" charset="0"/>
                </a:rPr>
                <a:t> </a:t>
              </a:r>
              <a:r>
                <a:rPr lang="en-GB" sz="1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other architectural components</a:t>
              </a:r>
              <a:r>
                <a:rPr lang="en-GB" sz="1800" kern="100" dirty="0">
                  <a:solidFill>
                    <a:srgbClr val="3E3A39"/>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sz="1800" kern="100" dirty="0">
                <a:solidFill>
                  <a:srgbClr val="3E3A39"/>
                </a:solidFill>
                <a:effectLst/>
                <a:latin typeface="Calibri" panose="020F0502020204030204" pitchFamily="34" charset="0"/>
                <a:ea typeface="新細明體" panose="02020500000000000000" pitchFamily="18" charset="-120"/>
                <a:cs typeface="Times New Roman" panose="02020603050405020304" pitchFamily="18" charset="0"/>
              </a:endParaRPr>
            </a:p>
          </p:txBody>
        </p:sp>
      </p:grpSp>
      <p:grpSp>
        <p:nvGrpSpPr>
          <p:cNvPr id="36" name="组合 2">
            <a:extLst>
              <a:ext uri="{FF2B5EF4-FFF2-40B4-BE49-F238E27FC236}">
                <a16:creationId xmlns:a16="http://schemas.microsoft.com/office/drawing/2014/main" id="{985163AF-89DF-43DB-90EE-61353975D079}"/>
              </a:ext>
            </a:extLst>
          </p:cNvPr>
          <p:cNvGrpSpPr/>
          <p:nvPr/>
        </p:nvGrpSpPr>
        <p:grpSpPr>
          <a:xfrm>
            <a:off x="5642517" y="3784965"/>
            <a:ext cx="1951463" cy="917763"/>
            <a:chOff x="2664964" y="1922466"/>
            <a:chExt cx="1369542" cy="917763"/>
          </a:xfrm>
        </p:grpSpPr>
        <p:pic>
          <p:nvPicPr>
            <p:cNvPr id="37" name="图片 28" descr="图片包含 文字&#10;&#10;已生成高可信度的说明">
              <a:extLst>
                <a:ext uri="{FF2B5EF4-FFF2-40B4-BE49-F238E27FC236}">
                  <a16:creationId xmlns:a16="http://schemas.microsoft.com/office/drawing/2014/main" id="{E8C37386-C390-4705-8E6A-B3FC72BAAEFD}"/>
                </a:ext>
              </a:extLst>
            </p:cNvPr>
            <p:cNvPicPr>
              <a:picLocks noChangeAspect="1"/>
            </p:cNvPicPr>
            <p:nvPr/>
          </p:nvPicPr>
          <p:blipFill rotWithShape="1">
            <a:blip r:embed="rId8" cstate="print">
              <a:grayscl/>
              <a:extLst>
                <a:ext uri="{BEBA8EAE-BF5A-486C-A8C5-ECC9F3942E4B}">
                  <a14:imgProps xmlns:a14="http://schemas.microsoft.com/office/drawing/2010/main">
                    <a14:imgLayer r:embed="rId9">
                      <a14:imgEffect>
                        <a14:backgroundRemoval t="4538" b="56894" l="2036" r="42494">
                          <a14:foregroundMark x1="2036" y1="24084" x2="2672" y2="31763"/>
                          <a14:foregroundMark x1="23791" y1="5585" x2="25318" y2="4538"/>
                          <a14:foregroundMark x1="42494" y1="23037" x2="42494" y2="21117"/>
                          <a14:foregroundMark x1="27481" y1="48691" x2="29644" y2="48517"/>
                          <a14:backgroundMark x1="30280" y1="40663" x2="30280" y2="40663"/>
                          <a14:backgroundMark x1="29262" y1="41012" x2="29262" y2="41012"/>
                          <a14:backgroundMark x1="27735" y1="41885" x2="36132" y2="41361"/>
                          <a14:backgroundMark x1="25191" y1="44154" x2="28117" y2="41536"/>
                          <a14:backgroundMark x1="37277" y1="44154" x2="22901" y2="45375"/>
                        </a14:backgroundRemoval>
                      </a14:imgEffect>
                    </a14:imgLayer>
                  </a14:imgProps>
                </a:ext>
                <a:ext uri="{28A0092B-C50C-407E-A947-70E740481C1C}">
                  <a14:useLocalDpi xmlns:a14="http://schemas.microsoft.com/office/drawing/2010/main" val="0"/>
                </a:ext>
              </a:extLst>
            </a:blip>
            <a:srcRect l="-4664" t="2563" r="55267" b="56640"/>
            <a:stretch>
              <a:fillRect/>
            </a:stretch>
          </p:blipFill>
          <p:spPr>
            <a:xfrm>
              <a:off x="2664964" y="1922466"/>
              <a:ext cx="1369542" cy="824550"/>
            </a:xfrm>
            <a:prstGeom prst="rect">
              <a:avLst/>
            </a:prstGeom>
          </p:spPr>
        </p:pic>
        <p:sp>
          <p:nvSpPr>
            <p:cNvPr id="38" name="TextBox 12">
              <a:extLst>
                <a:ext uri="{FF2B5EF4-FFF2-40B4-BE49-F238E27FC236}">
                  <a16:creationId xmlns:a16="http://schemas.microsoft.com/office/drawing/2014/main" id="{CC444066-CD50-4D7E-BF36-CFC52D3992EF}"/>
                </a:ext>
              </a:extLst>
            </p:cNvPr>
            <p:cNvSpPr txBox="1"/>
            <p:nvPr/>
          </p:nvSpPr>
          <p:spPr>
            <a:xfrm>
              <a:off x="2960430" y="2132343"/>
              <a:ext cx="1008882" cy="707886"/>
            </a:xfrm>
            <a:prstGeom prst="rect">
              <a:avLst/>
            </a:prstGeom>
            <a:noFill/>
          </p:spPr>
          <p:txBody>
            <a:bodyPr wrap="square" rtlCol="0">
              <a:spAutoFit/>
            </a:bodyPr>
            <a:lstStyle/>
            <a:p>
              <a:pPr algn="ctr"/>
              <a:r>
                <a:rPr lang="en-GB" sz="2000" dirty="0">
                  <a:solidFill>
                    <a:srgbClr val="3E3A39"/>
                  </a:solidFill>
                  <a:latin typeface="Times New Roman" panose="02020603050405020304" pitchFamily="18" charset="0"/>
                  <a:cs typeface="Times New Roman" panose="02020603050405020304" pitchFamily="18" charset="0"/>
                </a:rPr>
                <a:t>Limitations</a:t>
              </a:r>
              <a:endParaRPr lang="zh-CN" altLang="en-US" sz="2000" b="1" dirty="0">
                <a:solidFill>
                  <a:schemeClr val="tx1">
                    <a:lumMod val="65000"/>
                    <a:lumOff val="35000"/>
                  </a:schemeClr>
                </a:solidFill>
                <a:cs typeface="+mn-ea"/>
                <a:sym typeface="+mn-lt"/>
              </a:endParaRPr>
            </a:p>
          </p:txBody>
        </p:sp>
      </p:grpSp>
      <p:sp>
        <p:nvSpPr>
          <p:cNvPr id="8" name="Slide Number Placeholder 7">
            <a:extLst>
              <a:ext uri="{FF2B5EF4-FFF2-40B4-BE49-F238E27FC236}">
                <a16:creationId xmlns:a16="http://schemas.microsoft.com/office/drawing/2014/main" id="{0999C311-6ACD-4FCF-B23A-392F651A508A}"/>
              </a:ext>
            </a:extLst>
          </p:cNvPr>
          <p:cNvSpPr>
            <a:spLocks noGrp="1"/>
          </p:cNvSpPr>
          <p:nvPr>
            <p:ph type="sldNum" sz="quarter" idx="12"/>
          </p:nvPr>
        </p:nvSpPr>
        <p:spPr/>
        <p:txBody>
          <a:bodyPr/>
          <a:lstStyle/>
          <a:p>
            <a:fld id="{84FB7F4A-EDAA-4811-8ACD-C1EBE3764D9A}" type="slidenum">
              <a:rPr lang="zh-CN" altLang="en-US" smtClean="0"/>
              <a:t>12</a:t>
            </a:fld>
            <a:endParaRPr lang="zh-CN" altLang="en-US"/>
          </a:p>
        </p:txBody>
      </p:sp>
      <p:sp>
        <p:nvSpPr>
          <p:cNvPr id="14" name="文本框 31">
            <a:extLst>
              <a:ext uri="{FF2B5EF4-FFF2-40B4-BE49-F238E27FC236}">
                <a16:creationId xmlns:a16="http://schemas.microsoft.com/office/drawing/2014/main" id="{2C1FF15C-34F4-4C52-A6B0-1680ABA79A7A}"/>
              </a:ext>
            </a:extLst>
          </p:cNvPr>
          <p:cNvSpPr txBox="1"/>
          <p:nvPr/>
        </p:nvSpPr>
        <p:spPr>
          <a:xfrm>
            <a:off x="1862289" y="821577"/>
            <a:ext cx="5579768" cy="646331"/>
          </a:xfrm>
          <a:prstGeom prst="rect">
            <a:avLst/>
          </a:prstGeom>
          <a:noFill/>
        </p:spPr>
        <p:txBody>
          <a:bodyPr wrap="square" rtlCol="0">
            <a:spAutoFit/>
          </a:bodyPr>
          <a:lstStyle/>
          <a:p>
            <a:r>
              <a:rPr lang="en-US" altLang="zh-CN" b="1" spc="-150" dirty="0">
                <a:solidFill>
                  <a:srgbClr val="3E3A39"/>
                </a:solidFill>
                <a:cs typeface="+mn-ea"/>
                <a:sym typeface="+mn-lt"/>
              </a:rPr>
              <a:t>3. 	</a:t>
            </a:r>
            <a:r>
              <a:rPr lang="en-GB" b="1" dirty="0">
                <a:solidFill>
                  <a:srgbClr val="3E3A39"/>
                </a:solidFill>
                <a:latin typeface="Times New Roman" panose="02020603050405020304" pitchFamily="18" charset="0"/>
                <a:cs typeface="Times New Roman" panose="02020603050405020304" pitchFamily="18" charset="0"/>
              </a:rPr>
              <a:t>What are the assumptions and limitations of </a:t>
            </a:r>
            <a:br>
              <a:rPr lang="en-GB" b="1" dirty="0">
                <a:solidFill>
                  <a:srgbClr val="3E3A39"/>
                </a:solidFill>
                <a:latin typeface="Times New Roman" panose="02020603050405020304" pitchFamily="18" charset="0"/>
                <a:cs typeface="Times New Roman" panose="02020603050405020304" pitchFamily="18" charset="0"/>
              </a:rPr>
            </a:br>
            <a:r>
              <a:rPr lang="en-GB" b="1" dirty="0">
                <a:solidFill>
                  <a:srgbClr val="3E3A39"/>
                </a:solidFill>
                <a:latin typeface="Times New Roman" panose="02020603050405020304" pitchFamily="18" charset="0"/>
                <a:cs typeface="Times New Roman" panose="02020603050405020304" pitchFamily="18" charset="0"/>
              </a:rPr>
              <a:t>	the model in Question 2?</a:t>
            </a:r>
            <a:endParaRPr lang="zh-CN" altLang="en-US" b="1" i="1" spc="-150" dirty="0">
              <a:solidFill>
                <a:srgbClr val="3E3A39"/>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49555346"/>
      </p:ext>
    </p:extLst>
  </p:cSld>
  <p:clrMapOvr>
    <a:masterClrMapping/>
  </p:clrMapOvr>
  <p:transition spd="slow" advTm="3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600"/>
                                        <p:tgtEl>
                                          <p:spTgt spid="14"/>
                                        </p:tgtEl>
                                      </p:cBhvr>
                                    </p:animEffect>
                                    <p:anim calcmode="lin" valueType="num">
                                      <p:cBhvr>
                                        <p:cTn id="8" dur="600" fill="hold"/>
                                        <p:tgtEl>
                                          <p:spTgt spid="14"/>
                                        </p:tgtEl>
                                        <p:attrNameLst>
                                          <p:attrName>ppt_x</p:attrName>
                                        </p:attrNameLst>
                                      </p:cBhvr>
                                      <p:tavLst>
                                        <p:tav tm="0">
                                          <p:val>
                                            <p:strVal val="#ppt_x"/>
                                          </p:val>
                                        </p:tav>
                                        <p:tav tm="100000">
                                          <p:val>
                                            <p:strVal val="#ppt_x"/>
                                          </p:val>
                                        </p:tav>
                                      </p:tavLst>
                                    </p:anim>
                                    <p:anim calcmode="lin" valueType="num">
                                      <p:cBhvr>
                                        <p:cTn id="9" dur="6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5"/>
          <a:stretch>
            <a:fillRect/>
          </a:stretch>
        </p:blipFill>
        <p:spPr>
          <a:xfrm>
            <a:off x="1048207" y="127908"/>
            <a:ext cx="7047587" cy="4887684"/>
          </a:xfrm>
          <a:prstGeom prst="rect">
            <a:avLst/>
          </a:prstGeom>
        </p:spPr>
      </p:pic>
      <p:pic>
        <p:nvPicPr>
          <p:cNvPr id="18" name="图片 17"/>
          <p:cNvPicPr>
            <a:picLocks noChangeAspect="1"/>
          </p:cNvPicPr>
          <p:nvPr/>
        </p:nvPicPr>
        <p:blipFill>
          <a:blip r:embed="rId6"/>
          <a:stretch>
            <a:fillRect/>
          </a:stretch>
        </p:blipFill>
        <p:spPr>
          <a:xfrm>
            <a:off x="2340671" y="-389678"/>
            <a:ext cx="4462659" cy="957155"/>
          </a:xfrm>
          <a:prstGeom prst="rect">
            <a:avLst/>
          </a:prstGeom>
        </p:spPr>
      </p:pic>
      <p:sp>
        <p:nvSpPr>
          <p:cNvPr id="31" name="Freeform 52"/>
          <p:cNvSpPr/>
          <p:nvPr>
            <p:custDataLst>
              <p:tags r:id="rId1"/>
            </p:custDataLst>
          </p:nvPr>
        </p:nvSpPr>
        <p:spPr bwMode="auto">
          <a:xfrm>
            <a:off x="2034551" y="1575970"/>
            <a:ext cx="411956" cy="446484"/>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696969"/>
          </a:solidFill>
          <a:ln>
            <a:noFill/>
          </a:ln>
        </p:spPr>
        <p:txBody>
          <a:bodyPr/>
          <a:lstStyle/>
          <a:p>
            <a:endParaRPr lang="zh-CN" altLang="en-US" sz="1350" dirty="0">
              <a:cs typeface="+mn-ea"/>
              <a:sym typeface="+mn-lt"/>
            </a:endParaRPr>
          </a:p>
        </p:txBody>
      </p:sp>
      <p:sp>
        <p:nvSpPr>
          <p:cNvPr id="32" name="Freeform 56"/>
          <p:cNvSpPr/>
          <p:nvPr>
            <p:custDataLst>
              <p:tags r:id="rId2"/>
            </p:custDataLst>
          </p:nvPr>
        </p:nvSpPr>
        <p:spPr bwMode="auto">
          <a:xfrm>
            <a:off x="2399110" y="2822972"/>
            <a:ext cx="410765" cy="446484"/>
          </a:xfrm>
          <a:custGeom>
            <a:avLst/>
            <a:gdLst>
              <a:gd name="T0" fmla="*/ 74 w 187"/>
              <a:gd name="T1" fmla="*/ 97 h 203"/>
              <a:gd name="T2" fmla="*/ 72 w 187"/>
              <a:gd name="T3" fmla="*/ 128 h 203"/>
              <a:gd name="T4" fmla="*/ 113 w 187"/>
              <a:gd name="T5" fmla="*/ 115 h 203"/>
              <a:gd name="T6" fmla="*/ 48 w 187"/>
              <a:gd name="T7" fmla="*/ 64 h 203"/>
              <a:gd name="T8" fmla="*/ 27 w 187"/>
              <a:gd name="T9" fmla="*/ 145 h 203"/>
              <a:gd name="T10" fmla="*/ 85 w 187"/>
              <a:gd name="T11" fmla="*/ 179 h 203"/>
              <a:gd name="T12" fmla="*/ 153 w 187"/>
              <a:gd name="T13" fmla="*/ 59 h 203"/>
              <a:gd name="T14" fmla="*/ 66 w 187"/>
              <a:gd name="T15" fmla="*/ 20 h 203"/>
              <a:gd name="T16" fmla="*/ 11 w 187"/>
              <a:gd name="T17" fmla="*/ 39 h 203"/>
              <a:gd name="T18" fmla="*/ 103 w 187"/>
              <a:gd name="T19" fmla="*/ 10 h 203"/>
              <a:gd name="T20" fmla="*/ 151 w 187"/>
              <a:gd name="T21" fmla="*/ 33 h 203"/>
              <a:gd name="T22" fmla="*/ 177 w 187"/>
              <a:gd name="T23" fmla="*/ 123 h 203"/>
              <a:gd name="T24" fmla="*/ 127 w 187"/>
              <a:gd name="T25" fmla="*/ 186 h 203"/>
              <a:gd name="T26" fmla="*/ 7 w 187"/>
              <a:gd name="T27" fmla="*/ 135 h 203"/>
              <a:gd name="T28" fmla="*/ 54 w 187"/>
              <a:gd name="T29" fmla="*/ 51 h 203"/>
              <a:gd name="T30" fmla="*/ 127 w 187"/>
              <a:gd name="T31" fmla="*/ 83 h 203"/>
              <a:gd name="T32" fmla="*/ 105 w 187"/>
              <a:gd name="T33" fmla="*/ 140 h 203"/>
              <a:gd name="T34" fmla="*/ 68 w 187"/>
              <a:gd name="T35" fmla="*/ 142 h 203"/>
              <a:gd name="T36" fmla="*/ 53 w 187"/>
              <a:gd name="T37" fmla="*/ 100 h 203"/>
              <a:gd name="T38" fmla="*/ 74 w 187"/>
              <a:gd name="T39" fmla="*/ 9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696969"/>
          </a:solidFill>
          <a:ln>
            <a:noFill/>
          </a:ln>
        </p:spPr>
        <p:txBody>
          <a:bodyPr/>
          <a:lstStyle/>
          <a:p>
            <a:pPr>
              <a:defRPr/>
            </a:pPr>
            <a:endParaRPr lang="zh-CN" altLang="en-US" sz="1350">
              <a:cs typeface="+mn-ea"/>
              <a:sym typeface="+mn-lt"/>
            </a:endParaRPr>
          </a:p>
        </p:txBody>
      </p:sp>
      <p:sp>
        <p:nvSpPr>
          <p:cNvPr id="35" name="TextBox 12"/>
          <p:cNvSpPr txBox="1"/>
          <p:nvPr/>
        </p:nvSpPr>
        <p:spPr>
          <a:xfrm>
            <a:off x="2397998" y="1582453"/>
            <a:ext cx="4711451" cy="923330"/>
          </a:xfrm>
          <a:prstGeom prst="rect">
            <a:avLst/>
          </a:prstGeom>
          <a:noFill/>
        </p:spPr>
        <p:txBody>
          <a:bodyPr wrap="square" rtlCol="0">
            <a:spAutoFit/>
          </a:bodyPr>
          <a:lstStyle/>
          <a:p>
            <a:r>
              <a:rPr lang="en-GB" dirty="0">
                <a:solidFill>
                  <a:srgbClr val="3E3A39"/>
                </a:solidFill>
                <a:latin typeface="Times New Roman" panose="02020603050405020304" pitchFamily="18" charset="0"/>
                <a:cs typeface="Times New Roman" panose="02020603050405020304" pitchFamily="18" charset="0"/>
              </a:rPr>
              <a:t>Inaccessible areas: In some cases, certain sections of the building may be private areas and inaccessible for </a:t>
            </a:r>
            <a:r>
              <a:rPr lang="en-GB" dirty="0">
                <a:solidFill>
                  <a:srgbClr val="FF0000"/>
                </a:solidFill>
                <a:latin typeface="Times New Roman" panose="02020603050405020304" pitchFamily="18" charset="0"/>
                <a:cs typeface="Times New Roman" panose="02020603050405020304" pitchFamily="18" charset="0"/>
              </a:rPr>
              <a:t>step counting </a:t>
            </a:r>
            <a:r>
              <a:rPr lang="en-GB" dirty="0">
                <a:solidFill>
                  <a:srgbClr val="3E3A39"/>
                </a:solidFill>
                <a:latin typeface="Times New Roman" panose="02020603050405020304" pitchFamily="18" charset="0"/>
                <a:cs typeface="Times New Roman" panose="02020603050405020304" pitchFamily="18" charset="0"/>
              </a:rPr>
              <a:t>and </a:t>
            </a:r>
            <a:r>
              <a:rPr lang="en-GB" dirty="0">
                <a:solidFill>
                  <a:srgbClr val="FF0000"/>
                </a:solidFill>
                <a:latin typeface="Times New Roman" panose="02020603050405020304" pitchFamily="18" charset="0"/>
                <a:cs typeface="Times New Roman" panose="02020603050405020304" pitchFamily="18" charset="0"/>
              </a:rPr>
              <a:t>measurement</a:t>
            </a:r>
            <a:r>
              <a:rPr lang="en-GB" dirty="0">
                <a:solidFill>
                  <a:srgbClr val="3E3A39"/>
                </a:solidFill>
                <a:latin typeface="Times New Roman" panose="02020603050405020304" pitchFamily="18" charset="0"/>
                <a:cs typeface="Times New Roman" panose="02020603050405020304" pitchFamily="18" charset="0"/>
              </a:rPr>
              <a:t>.</a:t>
            </a:r>
            <a:endParaRPr lang="en-US" dirty="0">
              <a:solidFill>
                <a:srgbClr val="3E3A39"/>
              </a:solidFill>
              <a:latin typeface="Times New Roman" panose="02020603050405020304" pitchFamily="18" charset="0"/>
              <a:cs typeface="Times New Roman" panose="02020603050405020304" pitchFamily="18" charset="0"/>
            </a:endParaRPr>
          </a:p>
        </p:txBody>
      </p:sp>
      <p:sp>
        <p:nvSpPr>
          <p:cNvPr id="36" name="TextBox 12"/>
          <p:cNvSpPr txBox="1"/>
          <p:nvPr/>
        </p:nvSpPr>
        <p:spPr>
          <a:xfrm>
            <a:off x="2809874" y="2810833"/>
            <a:ext cx="4299575" cy="1200329"/>
          </a:xfrm>
          <a:prstGeom prst="rect">
            <a:avLst/>
          </a:prstGeom>
          <a:noFill/>
        </p:spPr>
        <p:txBody>
          <a:bodyPr wrap="square" rtlCol="0">
            <a:spAutoFit/>
          </a:bodyPr>
          <a:lstStyle/>
          <a:p>
            <a:r>
              <a:rPr lang="en-GB" dirty="0">
                <a:solidFill>
                  <a:srgbClr val="3E3A39"/>
                </a:solidFill>
                <a:latin typeface="Times New Roman" panose="02020603050405020304" pitchFamily="18" charset="0"/>
                <a:cs typeface="Times New Roman" panose="02020603050405020304" pitchFamily="18" charset="0"/>
              </a:rPr>
              <a:t>Safety concern: There may be </a:t>
            </a:r>
            <a:r>
              <a:rPr lang="en-GB" dirty="0">
                <a:solidFill>
                  <a:srgbClr val="FF0000"/>
                </a:solidFill>
                <a:latin typeface="Times New Roman" panose="02020603050405020304" pitchFamily="18" charset="0"/>
                <a:cs typeface="Times New Roman" panose="02020603050405020304" pitchFamily="18" charset="0"/>
              </a:rPr>
              <a:t>a potential risk </a:t>
            </a:r>
            <a:r>
              <a:rPr lang="en-GB" dirty="0">
                <a:solidFill>
                  <a:srgbClr val="3E3A39"/>
                </a:solidFill>
                <a:latin typeface="Times New Roman" panose="02020603050405020304" pitchFamily="18" charset="0"/>
                <a:cs typeface="Times New Roman" panose="02020603050405020304" pitchFamily="18" charset="0"/>
              </a:rPr>
              <a:t>associated with entering building staircases, especially in unfamiliar or unsecured environments.</a:t>
            </a:r>
            <a:endParaRPr lang="en-US" dirty="0">
              <a:solidFill>
                <a:srgbClr val="3E3A39"/>
              </a:solidFill>
              <a:latin typeface="Times New Roman" panose="02020603050405020304" pitchFamily="18" charset="0"/>
              <a:cs typeface="Times New Roman" panose="02020603050405020304" pitchFamily="18" charset="0"/>
            </a:endParaRPr>
          </a:p>
        </p:txBody>
      </p:sp>
      <p:sp>
        <p:nvSpPr>
          <p:cNvPr id="5" name="任意多边形: 形状 4"/>
          <p:cNvSpPr/>
          <p:nvPr/>
        </p:nvSpPr>
        <p:spPr>
          <a:xfrm>
            <a:off x="5580992" y="1451062"/>
            <a:ext cx="3071929" cy="4626854"/>
          </a:xfrm>
          <a:custGeom>
            <a:avLst/>
            <a:gdLst/>
            <a:ahLst/>
            <a:cxnLst/>
            <a:rect l="0" t="0" r="0" b="0"/>
            <a:pathLst>
              <a:path w="3071929" h="4626854">
                <a:moveTo>
                  <a:pt x="0" y="0"/>
                </a:moveTo>
                <a:lnTo>
                  <a:pt x="3071928" y="0"/>
                </a:lnTo>
                <a:lnTo>
                  <a:pt x="3071928" y="4626853"/>
                </a:lnTo>
                <a:lnTo>
                  <a:pt x="0" y="4626853"/>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1">
            <a:extLst>
              <a:ext uri="{FF2B5EF4-FFF2-40B4-BE49-F238E27FC236}">
                <a16:creationId xmlns:a16="http://schemas.microsoft.com/office/drawing/2014/main" id="{A47BE11B-256A-4196-920D-0E8F1E6EFA40}"/>
              </a:ext>
            </a:extLst>
          </p:cNvPr>
          <p:cNvSpPr txBox="1"/>
          <p:nvPr/>
        </p:nvSpPr>
        <p:spPr>
          <a:xfrm>
            <a:off x="1693035" y="782870"/>
            <a:ext cx="5757930" cy="646331"/>
          </a:xfrm>
          <a:prstGeom prst="rect">
            <a:avLst/>
          </a:prstGeom>
          <a:noFill/>
        </p:spPr>
        <p:txBody>
          <a:bodyPr wrap="square" rtlCol="0">
            <a:spAutoFit/>
          </a:bodyPr>
          <a:lstStyle/>
          <a:p>
            <a:r>
              <a:rPr lang="en-US" altLang="zh-CN" b="1" spc="-150" dirty="0">
                <a:solidFill>
                  <a:srgbClr val="3E3A39"/>
                </a:solidFill>
                <a:cs typeface="+mn-ea"/>
                <a:sym typeface="+mn-lt"/>
              </a:rPr>
              <a:t>4. 	</a:t>
            </a:r>
            <a:r>
              <a:rPr lang="en-GB" b="1" dirty="0">
                <a:solidFill>
                  <a:srgbClr val="3E3A39"/>
                </a:solidFill>
                <a:latin typeface="Times New Roman" panose="02020603050405020304" pitchFamily="18" charset="0"/>
                <a:cs typeface="Times New Roman" panose="02020603050405020304" pitchFamily="18" charset="0"/>
              </a:rPr>
              <a:t>What are some possible situational constraints of </a:t>
            </a:r>
            <a:br>
              <a:rPr lang="en-GB" b="1" dirty="0">
                <a:solidFill>
                  <a:srgbClr val="3E3A39"/>
                </a:solidFill>
                <a:latin typeface="Times New Roman" panose="02020603050405020304" pitchFamily="18" charset="0"/>
                <a:cs typeface="Times New Roman" panose="02020603050405020304" pitchFamily="18" charset="0"/>
              </a:rPr>
            </a:br>
            <a:r>
              <a:rPr lang="en-GB" b="1" dirty="0">
                <a:solidFill>
                  <a:srgbClr val="3E3A39"/>
                </a:solidFill>
                <a:latin typeface="Times New Roman" panose="02020603050405020304" pitchFamily="18" charset="0"/>
                <a:cs typeface="Times New Roman" panose="02020603050405020304" pitchFamily="18" charset="0"/>
              </a:rPr>
              <a:t>	using this modelling approach?</a:t>
            </a:r>
            <a:endParaRPr lang="zh-CN" altLang="en-US" b="1" i="1" spc="-150" dirty="0">
              <a:solidFill>
                <a:srgbClr val="3E3A39"/>
              </a:solidFill>
              <a:latin typeface="Times New Roman" panose="02020603050405020304" pitchFamily="18" charset="0"/>
              <a:cs typeface="Times New Roman" panose="02020603050405020304" pitchFamily="18" charset="0"/>
              <a:sym typeface="+mn-lt"/>
            </a:endParaRPr>
          </a:p>
        </p:txBody>
      </p:sp>
      <p:sp>
        <p:nvSpPr>
          <p:cNvPr id="6" name="Slide Number Placeholder 5">
            <a:extLst>
              <a:ext uri="{FF2B5EF4-FFF2-40B4-BE49-F238E27FC236}">
                <a16:creationId xmlns:a16="http://schemas.microsoft.com/office/drawing/2014/main" id="{5FE82F98-D32C-4E14-8127-1FA18B00B119}"/>
              </a:ext>
            </a:extLst>
          </p:cNvPr>
          <p:cNvSpPr>
            <a:spLocks noGrp="1"/>
          </p:cNvSpPr>
          <p:nvPr>
            <p:ph type="sldNum" sz="quarter" idx="12"/>
          </p:nvPr>
        </p:nvSpPr>
        <p:spPr/>
        <p:txBody>
          <a:bodyPr/>
          <a:lstStyle/>
          <a:p>
            <a:fld id="{84FB7F4A-EDAA-4811-8ACD-C1EBE3764D9A}" type="slidenum">
              <a:rPr lang="zh-CN" altLang="en-US" smtClean="0"/>
              <a:t>13</a:t>
            </a:fld>
            <a:endParaRPr lang="zh-CN" altLang="en-US"/>
          </a:p>
        </p:txBody>
      </p:sp>
    </p:spTree>
    <p:extLst>
      <p:ext uri="{BB962C8B-B14F-4D97-AF65-F5344CB8AC3E}">
        <p14:creationId xmlns:p14="http://schemas.microsoft.com/office/powerpoint/2010/main" val="1980966662"/>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600"/>
                                        <p:tgtEl>
                                          <p:spTgt spid="38"/>
                                        </p:tgtEl>
                                      </p:cBhvr>
                                    </p:animEffect>
                                    <p:anim calcmode="lin" valueType="num">
                                      <p:cBhvr>
                                        <p:cTn id="8" dur="600" fill="hold"/>
                                        <p:tgtEl>
                                          <p:spTgt spid="38"/>
                                        </p:tgtEl>
                                        <p:attrNameLst>
                                          <p:attrName>ppt_x</p:attrName>
                                        </p:attrNameLst>
                                      </p:cBhvr>
                                      <p:tavLst>
                                        <p:tav tm="0">
                                          <p:val>
                                            <p:strVal val="#ppt_x"/>
                                          </p:val>
                                        </p:tav>
                                        <p:tav tm="100000">
                                          <p:val>
                                            <p:strVal val="#ppt_x"/>
                                          </p:val>
                                        </p:tav>
                                      </p:tavLst>
                                    </p:anim>
                                    <p:anim calcmode="lin" valueType="num">
                                      <p:cBhvr>
                                        <p:cTn id="9" dur="6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 calcmode="lin" valueType="num">
                                      <p:cBhvr>
                                        <p:cTn id="16" dur="500" fill="hold"/>
                                        <p:tgtEl>
                                          <p:spTgt spid="31"/>
                                        </p:tgtEl>
                                        <p:attrNameLst>
                                          <p:attrName>style.rotation</p:attrName>
                                        </p:attrNameLst>
                                      </p:cBhvr>
                                      <p:tavLst>
                                        <p:tav tm="0">
                                          <p:val>
                                            <p:fltVal val="360"/>
                                          </p:val>
                                        </p:tav>
                                        <p:tav tm="100000">
                                          <p:val>
                                            <p:fltVal val="0"/>
                                          </p:val>
                                        </p:tav>
                                      </p:tavLst>
                                    </p:anim>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ppt_x</p:attrName>
                                        </p:attrNameLst>
                                      </p:cBhvr>
                                      <p:tavLst>
                                        <p:tav tm="0">
                                          <p:val>
                                            <p:strVal val="#ppt_x"/>
                                          </p:val>
                                        </p:tav>
                                        <p:tav tm="100000">
                                          <p:val>
                                            <p:strVal val="#ppt_x"/>
                                          </p:val>
                                        </p:tav>
                                      </p:tavLst>
                                    </p:anim>
                                    <p:anim calcmode="lin" valueType="num">
                                      <p:cBhvr>
                                        <p:cTn id="24" dur="450" decel="100000" fill="hold"/>
                                        <p:tgtEl>
                                          <p:spTgt spid="35"/>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 calcmode="lin" valueType="num">
                                      <p:cBhvr>
                                        <p:cTn id="32" dur="500" fill="hold"/>
                                        <p:tgtEl>
                                          <p:spTgt spid="32"/>
                                        </p:tgtEl>
                                        <p:attrNameLst>
                                          <p:attrName>style.rotation</p:attrName>
                                        </p:attrNameLst>
                                      </p:cBhvr>
                                      <p:tavLst>
                                        <p:tav tm="0">
                                          <p:val>
                                            <p:fltVal val="360"/>
                                          </p:val>
                                        </p:tav>
                                        <p:tav tm="100000">
                                          <p:val>
                                            <p:fltVal val="0"/>
                                          </p:val>
                                        </p:tav>
                                      </p:tavLst>
                                    </p:anim>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anim calcmode="lin" valueType="num">
                                      <p:cBhvr>
                                        <p:cTn id="39" dur="500" fill="hold"/>
                                        <p:tgtEl>
                                          <p:spTgt spid="36"/>
                                        </p:tgtEl>
                                        <p:attrNameLst>
                                          <p:attrName>ppt_x</p:attrName>
                                        </p:attrNameLst>
                                      </p:cBhvr>
                                      <p:tavLst>
                                        <p:tav tm="0">
                                          <p:val>
                                            <p:strVal val="#ppt_x"/>
                                          </p:val>
                                        </p:tav>
                                        <p:tav tm="100000">
                                          <p:val>
                                            <p:strVal val="#ppt_x"/>
                                          </p:val>
                                        </p:tav>
                                      </p:tavLst>
                                    </p:anim>
                                    <p:anim calcmode="lin" valueType="num">
                                      <p:cBhvr>
                                        <p:cTn id="40" dur="450" decel="100000" fill="hold"/>
                                        <p:tgtEl>
                                          <p:spTgt spid="36"/>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5" grpId="0"/>
      <p:bldP spid="36"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5"/>
          <a:stretch>
            <a:fillRect/>
          </a:stretch>
        </p:blipFill>
        <p:spPr>
          <a:xfrm flipH="1">
            <a:off x="1048207" y="127908"/>
            <a:ext cx="7047587" cy="4887684"/>
          </a:xfrm>
          <a:prstGeom prst="rect">
            <a:avLst/>
          </a:prstGeom>
        </p:spPr>
      </p:pic>
      <p:pic>
        <p:nvPicPr>
          <p:cNvPr id="8" name="图片 7"/>
          <p:cNvPicPr>
            <a:picLocks noChangeAspect="1"/>
          </p:cNvPicPr>
          <p:nvPr/>
        </p:nvPicPr>
        <p:blipFill>
          <a:blip r:embed="rId6"/>
          <a:stretch>
            <a:fillRect/>
          </a:stretch>
        </p:blipFill>
        <p:spPr>
          <a:xfrm>
            <a:off x="2340671" y="4664922"/>
            <a:ext cx="4462659" cy="957155"/>
          </a:xfrm>
          <a:prstGeom prst="rect">
            <a:avLst/>
          </a:prstGeom>
        </p:spPr>
      </p:pic>
      <p:sp>
        <p:nvSpPr>
          <p:cNvPr id="25" name="文本框 24"/>
          <p:cNvSpPr txBox="1"/>
          <p:nvPr/>
        </p:nvSpPr>
        <p:spPr>
          <a:xfrm>
            <a:off x="2965461" y="2123988"/>
            <a:ext cx="3399251" cy="769441"/>
          </a:xfrm>
          <a:prstGeom prst="rect">
            <a:avLst/>
          </a:prstGeom>
          <a:noFill/>
        </p:spPr>
        <p:txBody>
          <a:bodyPr wrap="square" rtlCol="0">
            <a:spAutoFit/>
          </a:bodyPr>
          <a:lstStyle/>
          <a:p>
            <a:pPr algn="ctr"/>
            <a:r>
              <a:rPr lang="en-US" altLang="zh-CN" sz="4400" b="1" spc="300" dirty="0">
                <a:solidFill>
                  <a:srgbClr val="3E3A39"/>
                </a:solidFill>
                <a:latin typeface="Times New Roman" panose="02020603050405020304" pitchFamily="18" charset="0"/>
                <a:cs typeface="Times New Roman" panose="02020603050405020304" pitchFamily="18" charset="0"/>
                <a:sym typeface="+mn-lt"/>
              </a:rPr>
              <a:t>Activity2A</a:t>
            </a:r>
          </a:p>
        </p:txBody>
      </p:sp>
      <p:sp>
        <p:nvSpPr>
          <p:cNvPr id="27" name="任意多边形 7"/>
          <p:cNvSpPr/>
          <p:nvPr>
            <p:custDataLst>
              <p:tags r:id="rId1"/>
            </p:custDataLst>
          </p:nvPr>
        </p:nvSpPr>
        <p:spPr>
          <a:xfrm flipH="1">
            <a:off x="2665163" y="3793140"/>
            <a:ext cx="3999848" cy="135342"/>
          </a:xfrm>
          <a:custGeom>
            <a:avLst/>
            <a:gdLst>
              <a:gd name="connsiteX0" fmla="*/ 0 w 3556000"/>
              <a:gd name="connsiteY0" fmla="*/ 0 h 220464"/>
              <a:gd name="connsiteX1" fmla="*/ 304800 w 3556000"/>
              <a:gd name="connsiteY1" fmla="*/ 215900 h 220464"/>
              <a:gd name="connsiteX2" fmla="*/ 1168400 w 3556000"/>
              <a:gd name="connsiteY2" fmla="*/ 152400 h 220464"/>
              <a:gd name="connsiteX3" fmla="*/ 2590800 w 3556000"/>
              <a:gd name="connsiteY3" fmla="*/ 38100 h 220464"/>
              <a:gd name="connsiteX4" fmla="*/ 3556000 w 3556000"/>
              <a:gd name="connsiteY4" fmla="*/ 165100 h 22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0" h="220464">
                <a:moveTo>
                  <a:pt x="0" y="0"/>
                </a:moveTo>
                <a:cubicBezTo>
                  <a:pt x="55033" y="95250"/>
                  <a:pt x="110067" y="190500"/>
                  <a:pt x="304800" y="215900"/>
                </a:cubicBezTo>
                <a:cubicBezTo>
                  <a:pt x="499533" y="241300"/>
                  <a:pt x="1168400" y="152400"/>
                  <a:pt x="1168400" y="152400"/>
                </a:cubicBezTo>
                <a:cubicBezTo>
                  <a:pt x="1549400" y="122767"/>
                  <a:pt x="2192867" y="35983"/>
                  <a:pt x="2590800" y="38100"/>
                </a:cubicBezTo>
                <a:cubicBezTo>
                  <a:pt x="2988733" y="40217"/>
                  <a:pt x="3272366" y="102658"/>
                  <a:pt x="3556000" y="165100"/>
                </a:cubicBezTo>
              </a:path>
            </a:pathLst>
          </a:custGeom>
          <a:noFill/>
          <a:ln w="19050">
            <a:solidFill>
              <a:srgbClr val="696969"/>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chemeClr val="tx1"/>
              </a:solidFill>
              <a:cs typeface="+mn-ea"/>
              <a:sym typeface="+mn-lt"/>
            </a:endParaRPr>
          </a:p>
        </p:txBody>
      </p:sp>
      <p:sp>
        <p:nvSpPr>
          <p:cNvPr id="31" name="KSO_Shape"/>
          <p:cNvSpPr/>
          <p:nvPr>
            <p:custDataLst>
              <p:tags r:id="rId2"/>
            </p:custDataLst>
          </p:nvPr>
        </p:nvSpPr>
        <p:spPr bwMode="auto">
          <a:xfrm>
            <a:off x="6699539" y="3289506"/>
            <a:ext cx="450056" cy="451247"/>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FFFFFF"/>
              </a:solidFill>
              <a:cs typeface="+mn-ea"/>
              <a:sym typeface="+mn-lt"/>
            </a:endParaRPr>
          </a:p>
        </p:txBody>
      </p:sp>
      <p:sp>
        <p:nvSpPr>
          <p:cNvPr id="52" name="文本框 51"/>
          <p:cNvSpPr txBox="1"/>
          <p:nvPr/>
        </p:nvSpPr>
        <p:spPr>
          <a:xfrm>
            <a:off x="2115639" y="3175270"/>
            <a:ext cx="4912716" cy="646331"/>
          </a:xfrm>
          <a:prstGeom prst="rect">
            <a:avLst/>
          </a:prstGeom>
          <a:noFill/>
        </p:spPr>
        <p:txBody>
          <a:bodyPr wrap="square" rtlCol="0">
            <a:spAutoFit/>
          </a:bodyPr>
          <a:lstStyle/>
          <a:p>
            <a:pPr algn="ctr"/>
            <a:r>
              <a:rPr lang="en-GB" b="1" dirty="0">
                <a:solidFill>
                  <a:srgbClr val="3E3A39"/>
                </a:solidFill>
                <a:latin typeface="Times New Roman" panose="02020603050405020304" pitchFamily="18" charset="0"/>
                <a:cs typeface="Times New Roman" panose="02020603050405020304" pitchFamily="18" charset="0"/>
              </a:rPr>
              <a:t>To estimate heights </a:t>
            </a:r>
          </a:p>
          <a:p>
            <a:pPr algn="ctr"/>
            <a:r>
              <a:rPr lang="en-GB" b="1" dirty="0">
                <a:solidFill>
                  <a:srgbClr val="3E3A39"/>
                </a:solidFill>
                <a:latin typeface="Times New Roman" panose="02020603050405020304" pitchFamily="18" charset="0"/>
                <a:cs typeface="Times New Roman" panose="02020603050405020304" pitchFamily="18" charset="0"/>
              </a:rPr>
              <a:t>using trigonometric ratios.</a:t>
            </a:r>
            <a:endParaRPr lang="en-US" dirty="0">
              <a:solidFill>
                <a:srgbClr val="3E3A39"/>
              </a:solidFill>
              <a:latin typeface="Times New Roman" panose="02020603050405020304" pitchFamily="18" charset="0"/>
              <a:cs typeface="Times New Roman" panose="02020603050405020304" pitchFamily="18" charset="0"/>
            </a:endParaRPr>
          </a:p>
        </p:txBody>
      </p:sp>
      <p:grpSp>
        <p:nvGrpSpPr>
          <p:cNvPr id="26" name="组合 43">
            <a:extLst>
              <a:ext uri="{FF2B5EF4-FFF2-40B4-BE49-F238E27FC236}">
                <a16:creationId xmlns:a16="http://schemas.microsoft.com/office/drawing/2014/main" id="{F9C73019-FEEA-47DD-A28D-CA39CD7C7201}"/>
              </a:ext>
            </a:extLst>
          </p:cNvPr>
          <p:cNvGrpSpPr/>
          <p:nvPr/>
        </p:nvGrpSpPr>
        <p:grpSpPr>
          <a:xfrm>
            <a:off x="3967270" y="733614"/>
            <a:ext cx="1209458" cy="1108534"/>
            <a:chOff x="3967271" y="995155"/>
            <a:chExt cx="1209458" cy="1108534"/>
          </a:xfrm>
        </p:grpSpPr>
        <p:pic>
          <p:nvPicPr>
            <p:cNvPr id="29" name="图形 34">
              <a:extLst>
                <a:ext uri="{FF2B5EF4-FFF2-40B4-BE49-F238E27FC236}">
                  <a16:creationId xmlns:a16="http://schemas.microsoft.com/office/drawing/2014/main" id="{9651C1CF-AD14-49D0-83AB-0C3B44F287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7731" y="995155"/>
              <a:ext cx="1108534" cy="1108534"/>
            </a:xfrm>
            <a:prstGeom prst="rect">
              <a:avLst/>
            </a:prstGeom>
          </p:spPr>
        </p:pic>
        <p:sp>
          <p:nvSpPr>
            <p:cNvPr id="32" name="文本框 30">
              <a:extLst>
                <a:ext uri="{FF2B5EF4-FFF2-40B4-BE49-F238E27FC236}">
                  <a16:creationId xmlns:a16="http://schemas.microsoft.com/office/drawing/2014/main" id="{00DD387E-4E63-4485-B817-5A95179CE8B8}"/>
                </a:ext>
              </a:extLst>
            </p:cNvPr>
            <p:cNvSpPr txBox="1"/>
            <p:nvPr/>
          </p:nvSpPr>
          <p:spPr>
            <a:xfrm>
              <a:off x="3967271" y="1137106"/>
              <a:ext cx="1209458" cy="830997"/>
            </a:xfrm>
            <a:prstGeom prst="rect">
              <a:avLst/>
            </a:prstGeom>
            <a:noFill/>
          </p:spPr>
          <p:txBody>
            <a:bodyPr wrap="square" rtlCol="0">
              <a:spAutoFit/>
            </a:bodyPr>
            <a:lstStyle/>
            <a:p>
              <a:pPr algn="ctr"/>
              <a:r>
                <a:rPr lang="en-US" altLang="zh-CN" sz="4800" b="1" spc="300" dirty="0">
                  <a:solidFill>
                    <a:schemeClr val="tx1">
                      <a:lumMod val="75000"/>
                      <a:lumOff val="25000"/>
                    </a:schemeClr>
                  </a:solidFill>
                  <a:cs typeface="+mn-ea"/>
                  <a:sym typeface="+mn-lt"/>
                </a:rPr>
                <a:t>02</a:t>
              </a:r>
            </a:p>
          </p:txBody>
        </p:sp>
      </p:grpSp>
      <p:sp>
        <p:nvSpPr>
          <p:cNvPr id="5" name="Slide Number Placeholder 4">
            <a:extLst>
              <a:ext uri="{FF2B5EF4-FFF2-40B4-BE49-F238E27FC236}">
                <a16:creationId xmlns:a16="http://schemas.microsoft.com/office/drawing/2014/main" id="{EED0104C-9217-46B4-8F99-81AEE0DAD0D6}"/>
              </a:ext>
            </a:extLst>
          </p:cNvPr>
          <p:cNvSpPr>
            <a:spLocks noGrp="1"/>
          </p:cNvSpPr>
          <p:nvPr>
            <p:ph type="sldNum" sz="quarter" idx="12"/>
          </p:nvPr>
        </p:nvSpPr>
        <p:spPr/>
        <p:txBody>
          <a:bodyPr/>
          <a:lstStyle/>
          <a:p>
            <a:fld id="{84FB7F4A-EDAA-4811-8ACD-C1EBE3764D9A}" type="slidenum">
              <a:rPr lang="zh-CN" altLang="en-US" smtClean="0"/>
              <a:t>14</a:t>
            </a:fld>
            <a:endParaRPr lang="zh-CN" altLang="en-US"/>
          </a:p>
        </p:txBody>
      </p:sp>
    </p:spTree>
    <p:extLst>
      <p:ext uri="{BB962C8B-B14F-4D97-AF65-F5344CB8AC3E}">
        <p14:creationId xmlns:p14="http://schemas.microsoft.com/office/powerpoint/2010/main" val="1455927924"/>
      </p:ext>
    </p:extLst>
  </p:cSld>
  <p:clrMapOvr>
    <a:masterClrMapping/>
  </p:clrMapOvr>
  <p:transition spd="slow" advTm="73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24444"/>
                                  </p:iterate>
                                  <p:childTnLst>
                                    <p:set>
                                      <p:cBhvr>
                                        <p:cTn id="14" dur="1" fill="hold">
                                          <p:stCondLst>
                                            <p:cond delay="0"/>
                                          </p:stCondLst>
                                        </p:cTn>
                                        <p:tgtEl>
                                          <p:spTgt spid="25">
                                            <p:txEl>
                                              <p:pRg st="0" end="0"/>
                                            </p:txEl>
                                          </p:spTgt>
                                        </p:tgtEl>
                                        <p:attrNameLst>
                                          <p:attrName>style.visibility</p:attrName>
                                        </p:attrNameLst>
                                      </p:cBhvr>
                                      <p:to>
                                        <p:strVal val="visible"/>
                                      </p:to>
                                    </p:set>
                                    <p:set>
                                      <p:cBhvr>
                                        <p:cTn id="15" dur="227" fill="hold">
                                          <p:stCondLst>
                                            <p:cond delay="0"/>
                                          </p:stCondLst>
                                        </p:cTn>
                                        <p:tgtEl>
                                          <p:spTgt spid="25">
                                            <p:txEl>
                                              <p:pRg st="0" end="0"/>
                                            </p:txEl>
                                          </p:spTgt>
                                        </p:tgtEl>
                                        <p:attrNameLst>
                                          <p:attrName>style.rotation</p:attrName>
                                        </p:attrNameLst>
                                      </p:cBhvr>
                                      <p:to>
                                        <p:strVal val="-45.0"/>
                                      </p:to>
                                    </p:set>
                                    <p:anim calcmode="lin" valueType="num">
                                      <p:cBhvr>
                                        <p:cTn id="16" dur="227" fill="hold">
                                          <p:stCondLst>
                                            <p:cond delay="227"/>
                                          </p:stCondLst>
                                        </p:cTn>
                                        <p:tgtEl>
                                          <p:spTgt spid="2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7" fill="hold">
                                          <p:stCondLst>
                                            <p:cond delay="0"/>
                                          </p:stCondLst>
                                        </p:cTn>
                                        <p:tgtEl>
                                          <p:spTgt spid="25">
                                            <p:txEl>
                                              <p:pRg st="0" end="0"/>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7"/>
                                          </p:stCondLst>
                                        </p:cTn>
                                        <p:tgtEl>
                                          <p:spTgt spid="2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2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6667"/>
                                  </p:iterate>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2"/>
                                        </p:tgtEl>
                                        <p:attrNameLst>
                                          <p:attrName>ppt_y</p:attrName>
                                        </p:attrNameLst>
                                      </p:cBhvr>
                                      <p:tavLst>
                                        <p:tav tm="0">
                                          <p:val>
                                            <p:strVal val="#ppt_y"/>
                                          </p:val>
                                        </p:tav>
                                        <p:tav tm="100000">
                                          <p:val>
                                            <p:strVal val="#ppt_y"/>
                                          </p:val>
                                        </p:tav>
                                      </p:tavLst>
                                    </p:anim>
                                    <p:anim calcmode="lin" valueType="num">
                                      <p:cBhvr>
                                        <p:cTn id="26"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righ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7" grpId="0" animBg="1"/>
      <p:bldP spid="31" grpId="0" animBg="1"/>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465384" y="916378"/>
            <a:ext cx="6322742" cy="1200329"/>
          </a:xfrm>
          <a:prstGeom prst="rect">
            <a:avLst/>
          </a:prstGeom>
          <a:noFill/>
        </p:spPr>
        <p:txBody>
          <a:bodyPr wrap="square" rtlCol="0">
            <a:spAutoFit/>
          </a:bodyPr>
          <a:lstStyle/>
          <a:p>
            <a:r>
              <a:rPr lang="en-US" altLang="zh-CN" b="1" spc="-150" dirty="0">
                <a:solidFill>
                  <a:srgbClr val="3E3A39"/>
                </a:solidFill>
                <a:cs typeface="+mn-ea"/>
                <a:sym typeface="+mn-lt"/>
              </a:rPr>
              <a:t>1.	</a:t>
            </a:r>
            <a:r>
              <a:rPr lang="en-GB" b="1" dirty="0">
                <a:solidFill>
                  <a:srgbClr val="3E3A39"/>
                </a:solidFill>
                <a:latin typeface="Times New Roman" panose="02020603050405020304" pitchFamily="18" charset="0"/>
                <a:cs typeface="Times New Roman" panose="02020603050405020304" pitchFamily="18" charset="0"/>
              </a:rPr>
              <a:t>In the figure, </a:t>
            </a:r>
            <a:br>
              <a:rPr lang="en-GB" b="1" dirty="0">
                <a:solidFill>
                  <a:srgbClr val="3E3A39"/>
                </a:solidFill>
                <a:latin typeface="Times New Roman" panose="02020603050405020304" pitchFamily="18" charset="0"/>
                <a:cs typeface="Times New Roman" panose="02020603050405020304" pitchFamily="18" charset="0"/>
              </a:rPr>
            </a:br>
            <a:r>
              <a:rPr lang="en-GB" b="1" dirty="0">
                <a:solidFill>
                  <a:srgbClr val="3E3A39"/>
                </a:solidFill>
                <a:latin typeface="Times New Roman" panose="02020603050405020304" pitchFamily="18" charset="0"/>
                <a:cs typeface="Times New Roman" panose="02020603050405020304" pitchFamily="18" charset="0"/>
              </a:rPr>
              <a:t>	a tree </a:t>
            </a:r>
            <a:r>
              <a:rPr lang="en-GB" b="1" i="1" dirty="0">
                <a:solidFill>
                  <a:srgbClr val="3E3A39"/>
                </a:solidFill>
                <a:latin typeface="Times New Roman" panose="02020603050405020304" pitchFamily="18" charset="0"/>
                <a:cs typeface="Times New Roman" panose="02020603050405020304" pitchFamily="18" charset="0"/>
              </a:rPr>
              <a:t>BC</a:t>
            </a:r>
            <a:r>
              <a:rPr lang="en-GB" b="1" dirty="0">
                <a:solidFill>
                  <a:srgbClr val="3E3A39"/>
                </a:solidFill>
                <a:latin typeface="Times New Roman" panose="02020603050405020304" pitchFamily="18" charset="0"/>
                <a:cs typeface="Times New Roman" panose="02020603050405020304" pitchFamily="18" charset="0"/>
              </a:rPr>
              <a:t> casts a shadow 5.63 m long (</a:t>
            </a:r>
            <a:r>
              <a:rPr lang="en-GB" b="1" i="1" dirty="0">
                <a:solidFill>
                  <a:srgbClr val="3E3A39"/>
                </a:solidFill>
                <a:latin typeface="Times New Roman" panose="02020603050405020304" pitchFamily="18" charset="0"/>
                <a:cs typeface="Times New Roman" panose="02020603050405020304" pitchFamily="18" charset="0"/>
              </a:rPr>
              <a:t>AC</a:t>
            </a:r>
            <a:r>
              <a:rPr lang="en-GB" b="1" dirty="0">
                <a:solidFill>
                  <a:srgbClr val="3E3A39"/>
                </a:solidFill>
                <a:latin typeface="Times New Roman" panose="02020603050405020304" pitchFamily="18" charset="0"/>
                <a:cs typeface="Times New Roman" panose="02020603050405020304" pitchFamily="18" charset="0"/>
              </a:rPr>
              <a:t>) and </a:t>
            </a:r>
            <a:r>
              <a:rPr lang="zh-CN" altLang="en-US" b="1" dirty="0">
                <a:solidFill>
                  <a:srgbClr val="3E3A39"/>
                </a:solidFill>
                <a:latin typeface="Times New Roman" panose="02020603050405020304" pitchFamily="18" charset="0"/>
                <a:cs typeface="Times New Roman" panose="02020603050405020304" pitchFamily="18" charset="0"/>
              </a:rPr>
              <a:t>∠</a:t>
            </a:r>
            <a:r>
              <a:rPr lang="en-US" altLang="zh-CN" b="1" i="1" dirty="0">
                <a:solidFill>
                  <a:srgbClr val="3E3A39"/>
                </a:solidFill>
                <a:latin typeface="Times New Roman" panose="02020603050405020304" pitchFamily="18" charset="0"/>
                <a:cs typeface="Times New Roman" panose="02020603050405020304" pitchFamily="18" charset="0"/>
              </a:rPr>
              <a:t>A</a:t>
            </a:r>
            <a:r>
              <a:rPr lang="en-US" altLang="zh-CN" b="1" dirty="0">
                <a:solidFill>
                  <a:srgbClr val="3E3A39"/>
                </a:solidFill>
                <a:latin typeface="Times New Roman" panose="02020603050405020304" pitchFamily="18" charset="0"/>
                <a:cs typeface="Times New Roman" panose="02020603050405020304" pitchFamily="18" charset="0"/>
              </a:rPr>
              <a:t>=37°.</a:t>
            </a:r>
            <a:br>
              <a:rPr lang="en-US" altLang="zh-CN" b="1" dirty="0">
                <a:solidFill>
                  <a:srgbClr val="3E3A39"/>
                </a:solidFill>
                <a:latin typeface="Times New Roman" panose="02020603050405020304" pitchFamily="18" charset="0"/>
                <a:cs typeface="Times New Roman" panose="02020603050405020304" pitchFamily="18" charset="0"/>
              </a:rPr>
            </a:br>
            <a:r>
              <a:rPr lang="en-US" altLang="zh-CN" b="1" dirty="0">
                <a:solidFill>
                  <a:srgbClr val="3E3A39"/>
                </a:solidFill>
                <a:latin typeface="Times New Roman" panose="02020603050405020304" pitchFamily="18" charset="0"/>
                <a:cs typeface="Times New Roman" panose="02020603050405020304" pitchFamily="18" charset="0"/>
              </a:rPr>
              <a:t>	</a:t>
            </a:r>
            <a:r>
              <a:rPr lang="en-US" b="1" dirty="0">
                <a:solidFill>
                  <a:srgbClr val="3E3A39"/>
                </a:solidFill>
                <a:latin typeface="Times New Roman" panose="02020603050405020304" pitchFamily="18" charset="0"/>
                <a:cs typeface="Times New Roman" panose="02020603050405020304" pitchFamily="18" charset="0"/>
              </a:rPr>
              <a:t>Assume that </a:t>
            </a:r>
            <a:r>
              <a:rPr lang="en-US" altLang="zh-CN" b="1" i="1" dirty="0">
                <a:solidFill>
                  <a:srgbClr val="3E3A39"/>
                </a:solidFill>
                <a:latin typeface="Times New Roman" panose="02020603050405020304" pitchFamily="18" charset="0"/>
                <a:cs typeface="Times New Roman" panose="02020603050405020304" pitchFamily="18" charset="0"/>
              </a:rPr>
              <a:t>BC</a:t>
            </a:r>
            <a:r>
              <a:rPr lang="zh-CN" altLang="en-US" b="1" dirty="0">
                <a:solidFill>
                  <a:srgbClr val="3E3A39"/>
                </a:solidFill>
                <a:latin typeface="Times New Roman" panose="02020603050405020304" pitchFamily="18" charset="0"/>
                <a:cs typeface="Times New Roman" panose="02020603050405020304" pitchFamily="18" charset="0"/>
              </a:rPr>
              <a:t>⊥</a:t>
            </a:r>
            <a:r>
              <a:rPr lang="en-US" altLang="zh-CN" b="1" i="1" dirty="0">
                <a:solidFill>
                  <a:srgbClr val="3E3A39"/>
                </a:solidFill>
                <a:latin typeface="Times New Roman" panose="02020603050405020304" pitchFamily="18" charset="0"/>
                <a:cs typeface="Times New Roman" panose="02020603050405020304" pitchFamily="18" charset="0"/>
              </a:rPr>
              <a:t>AC</a:t>
            </a:r>
            <a:r>
              <a:rPr lang="zh-CN" altLang="en-US" b="1" dirty="0">
                <a:solidFill>
                  <a:srgbClr val="3E3A39"/>
                </a:solidFill>
                <a:latin typeface="Times New Roman" panose="02020603050405020304" pitchFamily="18" charset="0"/>
                <a:cs typeface="Times New Roman" panose="02020603050405020304" pitchFamily="18" charset="0"/>
              </a:rPr>
              <a:t> </a:t>
            </a:r>
            <a:r>
              <a:rPr lang="en-US" altLang="zh-CN" b="1" dirty="0">
                <a:solidFill>
                  <a:srgbClr val="3E3A39"/>
                </a:solidFill>
                <a:latin typeface="Times New Roman" panose="02020603050405020304" pitchFamily="18" charset="0"/>
                <a:cs typeface="Times New Roman" panose="02020603050405020304" pitchFamily="18" charset="0"/>
              </a:rPr>
              <a:t>. </a:t>
            </a:r>
            <a:br>
              <a:rPr lang="en-US" altLang="zh-CN" b="1" dirty="0">
                <a:solidFill>
                  <a:srgbClr val="3E3A39"/>
                </a:solidFill>
                <a:latin typeface="Times New Roman" panose="02020603050405020304" pitchFamily="18" charset="0"/>
                <a:cs typeface="Times New Roman" panose="02020603050405020304" pitchFamily="18" charset="0"/>
              </a:rPr>
            </a:br>
            <a:r>
              <a:rPr lang="en-US" altLang="zh-CN" b="1" dirty="0">
                <a:solidFill>
                  <a:srgbClr val="3E3A39"/>
                </a:solidFill>
                <a:latin typeface="Times New Roman" panose="02020603050405020304" pitchFamily="18" charset="0"/>
                <a:cs typeface="Times New Roman" panose="02020603050405020304" pitchFamily="18" charset="0"/>
              </a:rPr>
              <a:t>	</a:t>
            </a:r>
            <a:r>
              <a:rPr lang="en-GB" b="1" dirty="0">
                <a:solidFill>
                  <a:srgbClr val="3E3A39"/>
                </a:solidFill>
                <a:latin typeface="Times New Roman" panose="02020603050405020304" pitchFamily="18" charset="0"/>
                <a:cs typeface="Times New Roman" panose="02020603050405020304" pitchFamily="18" charset="0"/>
              </a:rPr>
              <a:t>Find the height of the tree </a:t>
            </a:r>
            <a:r>
              <a:rPr lang="en-GB" b="1" i="1" dirty="0">
                <a:solidFill>
                  <a:srgbClr val="3E3A39"/>
                </a:solidFill>
                <a:latin typeface="Times New Roman" panose="02020603050405020304" pitchFamily="18" charset="0"/>
                <a:cs typeface="Times New Roman" panose="02020603050405020304" pitchFamily="18" charset="0"/>
              </a:rPr>
              <a:t>BC.</a:t>
            </a:r>
            <a:endParaRPr lang="zh-CN" altLang="en-US" b="1" i="1" spc="-150" dirty="0">
              <a:solidFill>
                <a:srgbClr val="3E3A39"/>
              </a:solidFill>
              <a:latin typeface="Times New Roman" panose="02020603050405020304" pitchFamily="18" charset="0"/>
              <a:cs typeface="Times New Roman" panose="02020603050405020304" pitchFamily="18" charset="0"/>
              <a:sym typeface="+mn-lt"/>
            </a:endParaRPr>
          </a:p>
        </p:txBody>
      </p:sp>
      <p:grpSp>
        <p:nvGrpSpPr>
          <p:cNvPr id="46" name="Canvas 263122235">
            <a:extLst>
              <a:ext uri="{FF2B5EF4-FFF2-40B4-BE49-F238E27FC236}">
                <a16:creationId xmlns:a16="http://schemas.microsoft.com/office/drawing/2014/main" id="{8E979345-31F8-49EF-96B7-971A892F11B1}"/>
              </a:ext>
            </a:extLst>
          </p:cNvPr>
          <p:cNvGrpSpPr/>
          <p:nvPr/>
        </p:nvGrpSpPr>
        <p:grpSpPr>
          <a:xfrm>
            <a:off x="3433126" y="2316927"/>
            <a:ext cx="2277745" cy="1707515"/>
            <a:chOff x="0" y="0"/>
            <a:chExt cx="2277745" cy="1707515"/>
          </a:xfrm>
        </p:grpSpPr>
        <p:sp>
          <p:nvSpPr>
            <p:cNvPr id="47" name="Rectangle 46">
              <a:extLst>
                <a:ext uri="{FF2B5EF4-FFF2-40B4-BE49-F238E27FC236}">
                  <a16:creationId xmlns:a16="http://schemas.microsoft.com/office/drawing/2014/main" id="{743147AF-036D-4B80-A713-FF47488240B1}"/>
                </a:ext>
              </a:extLst>
            </p:cNvPr>
            <p:cNvSpPr/>
            <p:nvPr/>
          </p:nvSpPr>
          <p:spPr>
            <a:xfrm>
              <a:off x="0" y="0"/>
              <a:ext cx="2277745" cy="1707515"/>
            </a:xfrm>
            <a:prstGeom prst="rect">
              <a:avLst/>
            </a:prstGeom>
            <a:solidFill>
              <a:prstClr val="white"/>
            </a:solidFill>
          </p:spPr>
          <p:txBody>
            <a:bodyPr/>
            <a:lstStyle/>
            <a:p>
              <a:endParaRPr lang="zh-HK" altLang="en-US"/>
            </a:p>
          </p:txBody>
        </p:sp>
        <p:grpSp>
          <p:nvGrpSpPr>
            <p:cNvPr id="48" name="Group 47">
              <a:extLst>
                <a:ext uri="{FF2B5EF4-FFF2-40B4-BE49-F238E27FC236}">
                  <a16:creationId xmlns:a16="http://schemas.microsoft.com/office/drawing/2014/main" id="{DE7ED901-A1EF-44AA-B827-B7F23E021A6C}"/>
                </a:ext>
              </a:extLst>
            </p:cNvPr>
            <p:cNvGrpSpPr/>
            <p:nvPr/>
          </p:nvGrpSpPr>
          <p:grpSpPr>
            <a:xfrm>
              <a:off x="124" y="1422"/>
              <a:ext cx="2242525" cy="1671585"/>
              <a:chOff x="1361127" y="1422"/>
              <a:chExt cx="2242525" cy="1671585"/>
            </a:xfrm>
          </p:grpSpPr>
          <p:sp>
            <p:nvSpPr>
              <p:cNvPr id="49" name="Text Box 1590542149">
                <a:extLst>
                  <a:ext uri="{FF2B5EF4-FFF2-40B4-BE49-F238E27FC236}">
                    <a16:creationId xmlns:a16="http://schemas.microsoft.com/office/drawing/2014/main" id="{DCC279DD-3553-4275-A546-E1BFD2650153}"/>
                  </a:ext>
                </a:extLst>
              </p:cNvPr>
              <p:cNvSpPr txBox="1"/>
              <p:nvPr/>
            </p:nvSpPr>
            <p:spPr>
              <a:xfrm>
                <a:off x="2089179" y="1382812"/>
                <a:ext cx="612775" cy="29019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5.63 m</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50" name="Text Box 1836788108">
                <a:extLst>
                  <a:ext uri="{FF2B5EF4-FFF2-40B4-BE49-F238E27FC236}">
                    <a16:creationId xmlns:a16="http://schemas.microsoft.com/office/drawing/2014/main" id="{73FA410E-8B3F-424D-9B96-28A9395DEA44}"/>
                  </a:ext>
                </a:extLst>
              </p:cNvPr>
              <p:cNvSpPr txBox="1"/>
              <p:nvPr/>
            </p:nvSpPr>
            <p:spPr>
              <a:xfrm>
                <a:off x="2946430" y="1342343"/>
                <a:ext cx="291465" cy="30607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C</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51" name="Text Box 1198323513">
                <a:extLst>
                  <a:ext uri="{FF2B5EF4-FFF2-40B4-BE49-F238E27FC236}">
                    <a16:creationId xmlns:a16="http://schemas.microsoft.com/office/drawing/2014/main" id="{460EDC09-B23F-4D58-A767-230788796B08}"/>
                  </a:ext>
                </a:extLst>
              </p:cNvPr>
              <p:cNvSpPr txBox="1"/>
              <p:nvPr/>
            </p:nvSpPr>
            <p:spPr>
              <a:xfrm>
                <a:off x="1361127" y="1308378"/>
                <a:ext cx="282575" cy="35814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A</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52" name="Text Box 1002679972">
                <a:extLst>
                  <a:ext uri="{FF2B5EF4-FFF2-40B4-BE49-F238E27FC236}">
                    <a16:creationId xmlns:a16="http://schemas.microsoft.com/office/drawing/2014/main" id="{F780CAB4-646E-4DDA-BE7C-D702F155F70E}"/>
                  </a:ext>
                </a:extLst>
              </p:cNvPr>
              <p:cNvSpPr txBox="1"/>
              <p:nvPr/>
            </p:nvSpPr>
            <p:spPr>
              <a:xfrm>
                <a:off x="2942740" y="1422"/>
                <a:ext cx="282575" cy="35814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B</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53" name="Graphic 1" descr="Fir tree outline">
                <a:extLst>
                  <a:ext uri="{FF2B5EF4-FFF2-40B4-BE49-F238E27FC236}">
                    <a16:creationId xmlns:a16="http://schemas.microsoft.com/office/drawing/2014/main" id="{945FEC23-D16F-4F49-A2B6-8E05FC7989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54632" y="219870"/>
                <a:ext cx="1049020" cy="1248410"/>
              </a:xfrm>
              <a:prstGeom prst="rect">
                <a:avLst/>
              </a:prstGeom>
            </p:spPr>
          </p:pic>
          <p:cxnSp>
            <p:nvCxnSpPr>
              <p:cNvPr id="54" name="Straight Connector 53">
                <a:extLst>
                  <a:ext uri="{FF2B5EF4-FFF2-40B4-BE49-F238E27FC236}">
                    <a16:creationId xmlns:a16="http://schemas.microsoft.com/office/drawing/2014/main" id="{B8817CAD-F176-4418-AF98-5FBCDCE69C0A}"/>
                  </a:ext>
                </a:extLst>
              </p:cNvPr>
              <p:cNvCxnSpPr/>
              <p:nvPr/>
            </p:nvCxnSpPr>
            <p:spPr>
              <a:xfrm>
                <a:off x="3078015" y="268427"/>
                <a:ext cx="0" cy="11406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Arc 54">
                <a:extLst>
                  <a:ext uri="{FF2B5EF4-FFF2-40B4-BE49-F238E27FC236}">
                    <a16:creationId xmlns:a16="http://schemas.microsoft.com/office/drawing/2014/main" id="{54915B90-8C17-4354-8507-E51420173CEA}"/>
                  </a:ext>
                </a:extLst>
              </p:cNvPr>
              <p:cNvSpPr/>
              <p:nvPr/>
            </p:nvSpPr>
            <p:spPr>
              <a:xfrm>
                <a:off x="1444196" y="1210789"/>
                <a:ext cx="392687" cy="392687"/>
              </a:xfrm>
              <a:prstGeom prst="arc">
                <a:avLst>
                  <a:gd name="adj1" fmla="val 19121855"/>
                  <a:gd name="adj2" fmla="val 0"/>
                </a:avLst>
              </a:prstGeom>
              <a:ln w="12700">
                <a:solidFill>
                  <a:schemeClr val="accent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Text Box 1504316427">
                <a:extLst>
                  <a:ext uri="{FF2B5EF4-FFF2-40B4-BE49-F238E27FC236}">
                    <a16:creationId xmlns:a16="http://schemas.microsoft.com/office/drawing/2014/main" id="{ED8FA3A5-4334-4953-A369-56BEEDA2D97A}"/>
                  </a:ext>
                </a:extLst>
              </p:cNvPr>
              <p:cNvSpPr txBox="1"/>
              <p:nvPr/>
            </p:nvSpPr>
            <p:spPr>
              <a:xfrm>
                <a:off x="1781254" y="1150698"/>
                <a:ext cx="565150" cy="29019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endParaRPr lang="en-US" sz="1200" kern="100">
                  <a:effectLst/>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3C41A22F-067A-4D3F-B5BF-681CAD144CBC}"/>
                  </a:ext>
                </a:extLst>
              </p:cNvPr>
              <p:cNvCxnSpPr/>
              <p:nvPr/>
            </p:nvCxnSpPr>
            <p:spPr>
              <a:xfrm flipH="1">
                <a:off x="1631478" y="262231"/>
                <a:ext cx="1451610" cy="114363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562C8DD-2218-435C-B236-145EEB033233}"/>
                  </a:ext>
                </a:extLst>
              </p:cNvPr>
              <p:cNvCxnSpPr/>
              <p:nvPr/>
            </p:nvCxnSpPr>
            <p:spPr>
              <a:xfrm>
                <a:off x="1618190" y="1411018"/>
                <a:ext cx="14700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15</a:t>
            </a:fld>
            <a:endParaRPr lang="zh-CN" altLang="en-US"/>
          </a:p>
        </p:txBody>
      </p:sp>
    </p:spTree>
    <p:extLst>
      <p:ext uri="{BB962C8B-B14F-4D97-AF65-F5344CB8AC3E}">
        <p14:creationId xmlns:p14="http://schemas.microsoft.com/office/powerpoint/2010/main" val="2622805913"/>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600"/>
                                        <p:tgtEl>
                                          <p:spTgt spid="32"/>
                                        </p:tgtEl>
                                      </p:cBhvr>
                                    </p:animEffect>
                                    <p:anim calcmode="lin" valueType="num">
                                      <p:cBhvr>
                                        <p:cTn id="8" dur="600" fill="hold"/>
                                        <p:tgtEl>
                                          <p:spTgt spid="32"/>
                                        </p:tgtEl>
                                        <p:attrNameLst>
                                          <p:attrName>ppt_x</p:attrName>
                                        </p:attrNameLst>
                                      </p:cBhvr>
                                      <p:tavLst>
                                        <p:tav tm="0">
                                          <p:val>
                                            <p:strVal val="#ppt_x"/>
                                          </p:val>
                                        </p:tav>
                                        <p:tav tm="100000">
                                          <p:val>
                                            <p:strVal val="#ppt_x"/>
                                          </p:val>
                                        </p:tav>
                                      </p:tavLst>
                                    </p:anim>
                                    <p:anim calcmode="lin" valueType="num">
                                      <p:cBhvr>
                                        <p:cTn id="9" dur="6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grpSp>
        <p:nvGrpSpPr>
          <p:cNvPr id="46" name="Canvas 263122235">
            <a:extLst>
              <a:ext uri="{FF2B5EF4-FFF2-40B4-BE49-F238E27FC236}">
                <a16:creationId xmlns:a16="http://schemas.microsoft.com/office/drawing/2014/main" id="{8E979345-31F8-49EF-96B7-971A892F11B1}"/>
              </a:ext>
            </a:extLst>
          </p:cNvPr>
          <p:cNvGrpSpPr/>
          <p:nvPr/>
        </p:nvGrpSpPr>
        <p:grpSpPr>
          <a:xfrm>
            <a:off x="5166236" y="2185825"/>
            <a:ext cx="2277745" cy="1707515"/>
            <a:chOff x="0" y="0"/>
            <a:chExt cx="2277745" cy="1707515"/>
          </a:xfrm>
        </p:grpSpPr>
        <p:sp>
          <p:nvSpPr>
            <p:cNvPr id="47" name="Rectangle 46">
              <a:extLst>
                <a:ext uri="{FF2B5EF4-FFF2-40B4-BE49-F238E27FC236}">
                  <a16:creationId xmlns:a16="http://schemas.microsoft.com/office/drawing/2014/main" id="{743147AF-036D-4B80-A713-FF47488240B1}"/>
                </a:ext>
              </a:extLst>
            </p:cNvPr>
            <p:cNvSpPr/>
            <p:nvPr/>
          </p:nvSpPr>
          <p:spPr>
            <a:xfrm>
              <a:off x="0" y="0"/>
              <a:ext cx="2277745" cy="1707515"/>
            </a:xfrm>
            <a:prstGeom prst="rect">
              <a:avLst/>
            </a:prstGeom>
            <a:solidFill>
              <a:prstClr val="white"/>
            </a:solidFill>
          </p:spPr>
          <p:txBody>
            <a:bodyPr/>
            <a:lstStyle/>
            <a:p>
              <a:endParaRPr lang="zh-HK" altLang="en-US"/>
            </a:p>
          </p:txBody>
        </p:sp>
        <p:grpSp>
          <p:nvGrpSpPr>
            <p:cNvPr id="48" name="Group 47">
              <a:extLst>
                <a:ext uri="{FF2B5EF4-FFF2-40B4-BE49-F238E27FC236}">
                  <a16:creationId xmlns:a16="http://schemas.microsoft.com/office/drawing/2014/main" id="{DE7ED901-A1EF-44AA-B827-B7F23E021A6C}"/>
                </a:ext>
              </a:extLst>
            </p:cNvPr>
            <p:cNvGrpSpPr/>
            <p:nvPr/>
          </p:nvGrpSpPr>
          <p:grpSpPr>
            <a:xfrm>
              <a:off x="124" y="1422"/>
              <a:ext cx="2242525" cy="1671585"/>
              <a:chOff x="1361127" y="1422"/>
              <a:chExt cx="2242525" cy="1671585"/>
            </a:xfrm>
          </p:grpSpPr>
          <p:sp>
            <p:nvSpPr>
              <p:cNvPr id="49" name="Text Box 1590542149">
                <a:extLst>
                  <a:ext uri="{FF2B5EF4-FFF2-40B4-BE49-F238E27FC236}">
                    <a16:creationId xmlns:a16="http://schemas.microsoft.com/office/drawing/2014/main" id="{DCC279DD-3553-4275-A546-E1BFD2650153}"/>
                  </a:ext>
                </a:extLst>
              </p:cNvPr>
              <p:cNvSpPr txBox="1"/>
              <p:nvPr/>
            </p:nvSpPr>
            <p:spPr>
              <a:xfrm>
                <a:off x="2089179" y="1382812"/>
                <a:ext cx="612775" cy="29019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5.63 m</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50" name="Text Box 1836788108">
                <a:extLst>
                  <a:ext uri="{FF2B5EF4-FFF2-40B4-BE49-F238E27FC236}">
                    <a16:creationId xmlns:a16="http://schemas.microsoft.com/office/drawing/2014/main" id="{73FA410E-8B3F-424D-9B96-28A9395DEA44}"/>
                  </a:ext>
                </a:extLst>
              </p:cNvPr>
              <p:cNvSpPr txBox="1"/>
              <p:nvPr/>
            </p:nvSpPr>
            <p:spPr>
              <a:xfrm>
                <a:off x="2946430" y="1342343"/>
                <a:ext cx="291465" cy="30607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C</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51" name="Text Box 1198323513">
                <a:extLst>
                  <a:ext uri="{FF2B5EF4-FFF2-40B4-BE49-F238E27FC236}">
                    <a16:creationId xmlns:a16="http://schemas.microsoft.com/office/drawing/2014/main" id="{460EDC09-B23F-4D58-A767-230788796B08}"/>
                  </a:ext>
                </a:extLst>
              </p:cNvPr>
              <p:cNvSpPr txBox="1"/>
              <p:nvPr/>
            </p:nvSpPr>
            <p:spPr>
              <a:xfrm>
                <a:off x="1361127" y="1308378"/>
                <a:ext cx="282575" cy="35814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A</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52" name="Text Box 1002679972">
                <a:extLst>
                  <a:ext uri="{FF2B5EF4-FFF2-40B4-BE49-F238E27FC236}">
                    <a16:creationId xmlns:a16="http://schemas.microsoft.com/office/drawing/2014/main" id="{F780CAB4-646E-4DDA-BE7C-D702F155F70E}"/>
                  </a:ext>
                </a:extLst>
              </p:cNvPr>
              <p:cNvSpPr txBox="1"/>
              <p:nvPr/>
            </p:nvSpPr>
            <p:spPr>
              <a:xfrm>
                <a:off x="2942740" y="1422"/>
                <a:ext cx="282575" cy="35814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B</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53" name="Graphic 1" descr="Fir tree outline">
                <a:extLst>
                  <a:ext uri="{FF2B5EF4-FFF2-40B4-BE49-F238E27FC236}">
                    <a16:creationId xmlns:a16="http://schemas.microsoft.com/office/drawing/2014/main" id="{945FEC23-D16F-4F49-A2B6-8E05FC7989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54632" y="219870"/>
                <a:ext cx="1049020" cy="1248410"/>
              </a:xfrm>
              <a:prstGeom prst="rect">
                <a:avLst/>
              </a:prstGeom>
            </p:spPr>
          </p:pic>
          <p:cxnSp>
            <p:nvCxnSpPr>
              <p:cNvPr id="54" name="Straight Connector 53">
                <a:extLst>
                  <a:ext uri="{FF2B5EF4-FFF2-40B4-BE49-F238E27FC236}">
                    <a16:creationId xmlns:a16="http://schemas.microsoft.com/office/drawing/2014/main" id="{B8817CAD-F176-4418-AF98-5FBCDCE69C0A}"/>
                  </a:ext>
                </a:extLst>
              </p:cNvPr>
              <p:cNvCxnSpPr/>
              <p:nvPr/>
            </p:nvCxnSpPr>
            <p:spPr>
              <a:xfrm>
                <a:off x="3078015" y="268427"/>
                <a:ext cx="0" cy="11406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Arc 54">
                <a:extLst>
                  <a:ext uri="{FF2B5EF4-FFF2-40B4-BE49-F238E27FC236}">
                    <a16:creationId xmlns:a16="http://schemas.microsoft.com/office/drawing/2014/main" id="{54915B90-8C17-4354-8507-E51420173CEA}"/>
                  </a:ext>
                </a:extLst>
              </p:cNvPr>
              <p:cNvSpPr/>
              <p:nvPr/>
            </p:nvSpPr>
            <p:spPr>
              <a:xfrm>
                <a:off x="1444196" y="1210789"/>
                <a:ext cx="392687" cy="392687"/>
              </a:xfrm>
              <a:prstGeom prst="arc">
                <a:avLst>
                  <a:gd name="adj1" fmla="val 19121855"/>
                  <a:gd name="adj2" fmla="val 0"/>
                </a:avLst>
              </a:prstGeom>
              <a:ln w="12700">
                <a:solidFill>
                  <a:schemeClr val="accent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Text Box 1504316427">
                <a:extLst>
                  <a:ext uri="{FF2B5EF4-FFF2-40B4-BE49-F238E27FC236}">
                    <a16:creationId xmlns:a16="http://schemas.microsoft.com/office/drawing/2014/main" id="{ED8FA3A5-4334-4953-A369-56BEEDA2D97A}"/>
                  </a:ext>
                </a:extLst>
              </p:cNvPr>
              <p:cNvSpPr txBox="1"/>
              <p:nvPr/>
            </p:nvSpPr>
            <p:spPr>
              <a:xfrm>
                <a:off x="1781254" y="1150698"/>
                <a:ext cx="565150" cy="29019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endParaRPr lang="en-US" sz="1200" kern="100">
                  <a:effectLst/>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3C41A22F-067A-4D3F-B5BF-681CAD144CBC}"/>
                  </a:ext>
                </a:extLst>
              </p:cNvPr>
              <p:cNvCxnSpPr/>
              <p:nvPr/>
            </p:nvCxnSpPr>
            <p:spPr>
              <a:xfrm flipH="1">
                <a:off x="1631478" y="262231"/>
                <a:ext cx="1451610" cy="114363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562C8DD-2218-435C-B236-145EEB033233}"/>
                  </a:ext>
                </a:extLst>
              </p:cNvPr>
              <p:cNvCxnSpPr/>
              <p:nvPr/>
            </p:nvCxnSpPr>
            <p:spPr>
              <a:xfrm>
                <a:off x="1618190" y="1411018"/>
                <a:ext cx="14700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2" name="Object 1">
            <a:extLst>
              <a:ext uri="{FF2B5EF4-FFF2-40B4-BE49-F238E27FC236}">
                <a16:creationId xmlns:a16="http://schemas.microsoft.com/office/drawing/2014/main" id="{F6CA1095-AABC-43DE-BF96-7FC3EA1A36B6}"/>
              </a:ext>
            </a:extLst>
          </p:cNvPr>
          <p:cNvGraphicFramePr>
            <a:graphicFrameLocks noChangeAspect="1"/>
          </p:cNvGraphicFramePr>
          <p:nvPr>
            <p:extLst>
              <p:ext uri="{D42A27DB-BD31-4B8C-83A1-F6EECF244321}">
                <p14:modId xmlns:p14="http://schemas.microsoft.com/office/powerpoint/2010/main" val="527701013"/>
              </p:ext>
            </p:extLst>
          </p:nvPr>
        </p:nvGraphicFramePr>
        <p:xfrm>
          <a:off x="2433503" y="2555561"/>
          <a:ext cx="2406394" cy="1370731"/>
        </p:xfrm>
        <a:graphic>
          <a:graphicData uri="http://schemas.openxmlformats.org/presentationml/2006/ole">
            <mc:AlternateContent xmlns:mc="http://schemas.openxmlformats.org/markup-compatibility/2006">
              <mc:Choice xmlns:v="urn:schemas-microsoft-com:vml" Requires="v">
                <p:oleObj name="Equation" r:id="rId8" imgW="1504912" imgH="857191" progId="Equation.DSMT4">
                  <p:embed/>
                </p:oleObj>
              </mc:Choice>
              <mc:Fallback>
                <p:oleObj name="Equation" r:id="rId8" imgW="1504912" imgH="857191" progId="Equation.DSMT4">
                  <p:embed/>
                  <p:pic>
                    <p:nvPicPr>
                      <p:cNvPr id="0" name=""/>
                      <p:cNvPicPr/>
                      <p:nvPr/>
                    </p:nvPicPr>
                    <p:blipFill>
                      <a:blip r:embed="rId9"/>
                      <a:stretch>
                        <a:fillRect/>
                      </a:stretch>
                    </p:blipFill>
                    <p:spPr>
                      <a:xfrm>
                        <a:off x="2433503" y="2555561"/>
                        <a:ext cx="2406394" cy="1370731"/>
                      </a:xfrm>
                      <a:prstGeom prst="rect">
                        <a:avLst/>
                      </a:prstGeom>
                    </p:spPr>
                  </p:pic>
                </p:oleObj>
              </mc:Fallback>
            </mc:AlternateContent>
          </a:graphicData>
        </a:graphic>
      </p:graphicFrame>
      <p:sp>
        <p:nvSpPr>
          <p:cNvPr id="20" name="文本框 31">
            <a:extLst>
              <a:ext uri="{FF2B5EF4-FFF2-40B4-BE49-F238E27FC236}">
                <a16:creationId xmlns:a16="http://schemas.microsoft.com/office/drawing/2014/main" id="{F5B4B9ED-47DA-404A-A865-DD3BFA8A8CF6}"/>
              </a:ext>
            </a:extLst>
          </p:cNvPr>
          <p:cNvSpPr txBox="1"/>
          <p:nvPr/>
        </p:nvSpPr>
        <p:spPr>
          <a:xfrm>
            <a:off x="2255679" y="2128595"/>
            <a:ext cx="1114103" cy="461665"/>
          </a:xfrm>
          <a:prstGeom prst="rect">
            <a:avLst/>
          </a:prstGeom>
          <a:noFill/>
        </p:spPr>
        <p:txBody>
          <a:bodyPr wrap="square" rtlCol="0">
            <a:spAutoFit/>
          </a:bodyPr>
          <a:lstStyle/>
          <a:p>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Solution:</a:t>
            </a:r>
            <a:endParaRPr lang="zh-CN" altLang="en-US"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sp>
        <p:nvSpPr>
          <p:cNvPr id="6" name="Slide Number Placeholder 5">
            <a:extLst>
              <a:ext uri="{FF2B5EF4-FFF2-40B4-BE49-F238E27FC236}">
                <a16:creationId xmlns:a16="http://schemas.microsoft.com/office/drawing/2014/main" id="{2AF5058F-3773-469F-9AD0-8F9E196A44B6}"/>
              </a:ext>
            </a:extLst>
          </p:cNvPr>
          <p:cNvSpPr>
            <a:spLocks noGrp="1"/>
          </p:cNvSpPr>
          <p:nvPr>
            <p:ph type="sldNum" sz="quarter" idx="12"/>
          </p:nvPr>
        </p:nvSpPr>
        <p:spPr/>
        <p:txBody>
          <a:bodyPr/>
          <a:lstStyle/>
          <a:p>
            <a:fld id="{84FB7F4A-EDAA-4811-8ACD-C1EBE3764D9A}" type="slidenum">
              <a:rPr lang="zh-CN" altLang="en-US" smtClean="0"/>
              <a:t>16</a:t>
            </a:fld>
            <a:endParaRPr lang="zh-CN" altLang="en-US"/>
          </a:p>
        </p:txBody>
      </p:sp>
      <p:sp>
        <p:nvSpPr>
          <p:cNvPr id="23" name="文本框 31">
            <a:extLst>
              <a:ext uri="{FF2B5EF4-FFF2-40B4-BE49-F238E27FC236}">
                <a16:creationId xmlns:a16="http://schemas.microsoft.com/office/drawing/2014/main" id="{76A19979-2287-4DF6-865C-DE1AE4BC1B74}"/>
              </a:ext>
            </a:extLst>
          </p:cNvPr>
          <p:cNvSpPr txBox="1"/>
          <p:nvPr/>
        </p:nvSpPr>
        <p:spPr>
          <a:xfrm>
            <a:off x="1465384" y="916378"/>
            <a:ext cx="6322742" cy="1200329"/>
          </a:xfrm>
          <a:prstGeom prst="rect">
            <a:avLst/>
          </a:prstGeom>
          <a:noFill/>
        </p:spPr>
        <p:txBody>
          <a:bodyPr wrap="square" rtlCol="0">
            <a:spAutoFit/>
          </a:bodyPr>
          <a:lstStyle/>
          <a:p>
            <a:r>
              <a:rPr lang="en-US" altLang="zh-CN" b="1" spc="-150" dirty="0">
                <a:solidFill>
                  <a:srgbClr val="3E3A39"/>
                </a:solidFill>
                <a:cs typeface="+mn-ea"/>
                <a:sym typeface="+mn-lt"/>
              </a:rPr>
              <a:t>1.	</a:t>
            </a:r>
            <a:r>
              <a:rPr lang="en-GB" b="1" dirty="0">
                <a:solidFill>
                  <a:srgbClr val="3E3A39"/>
                </a:solidFill>
                <a:latin typeface="Times New Roman" panose="02020603050405020304" pitchFamily="18" charset="0"/>
                <a:cs typeface="Times New Roman" panose="02020603050405020304" pitchFamily="18" charset="0"/>
              </a:rPr>
              <a:t>In the figure, </a:t>
            </a:r>
            <a:br>
              <a:rPr lang="en-GB" b="1" dirty="0">
                <a:solidFill>
                  <a:srgbClr val="3E3A39"/>
                </a:solidFill>
                <a:latin typeface="Times New Roman" panose="02020603050405020304" pitchFamily="18" charset="0"/>
                <a:cs typeface="Times New Roman" panose="02020603050405020304" pitchFamily="18" charset="0"/>
              </a:rPr>
            </a:br>
            <a:r>
              <a:rPr lang="en-GB" b="1" dirty="0">
                <a:solidFill>
                  <a:srgbClr val="3E3A39"/>
                </a:solidFill>
                <a:latin typeface="Times New Roman" panose="02020603050405020304" pitchFamily="18" charset="0"/>
                <a:cs typeface="Times New Roman" panose="02020603050405020304" pitchFamily="18" charset="0"/>
              </a:rPr>
              <a:t>	a tree </a:t>
            </a:r>
            <a:r>
              <a:rPr lang="en-GB" b="1" i="1" dirty="0">
                <a:solidFill>
                  <a:srgbClr val="3E3A39"/>
                </a:solidFill>
                <a:latin typeface="Times New Roman" panose="02020603050405020304" pitchFamily="18" charset="0"/>
                <a:cs typeface="Times New Roman" panose="02020603050405020304" pitchFamily="18" charset="0"/>
              </a:rPr>
              <a:t>BC</a:t>
            </a:r>
            <a:r>
              <a:rPr lang="en-GB" b="1" dirty="0">
                <a:solidFill>
                  <a:srgbClr val="3E3A39"/>
                </a:solidFill>
                <a:latin typeface="Times New Roman" panose="02020603050405020304" pitchFamily="18" charset="0"/>
                <a:cs typeface="Times New Roman" panose="02020603050405020304" pitchFamily="18" charset="0"/>
              </a:rPr>
              <a:t> casts a shadow 5.63 m long (</a:t>
            </a:r>
            <a:r>
              <a:rPr lang="en-GB" b="1" i="1" dirty="0">
                <a:solidFill>
                  <a:srgbClr val="3E3A39"/>
                </a:solidFill>
                <a:latin typeface="Times New Roman" panose="02020603050405020304" pitchFamily="18" charset="0"/>
                <a:cs typeface="Times New Roman" panose="02020603050405020304" pitchFamily="18" charset="0"/>
              </a:rPr>
              <a:t>AC</a:t>
            </a:r>
            <a:r>
              <a:rPr lang="en-GB" b="1" dirty="0">
                <a:solidFill>
                  <a:srgbClr val="3E3A39"/>
                </a:solidFill>
                <a:latin typeface="Times New Roman" panose="02020603050405020304" pitchFamily="18" charset="0"/>
                <a:cs typeface="Times New Roman" panose="02020603050405020304" pitchFamily="18" charset="0"/>
              </a:rPr>
              <a:t>) and </a:t>
            </a:r>
            <a:r>
              <a:rPr lang="zh-CN" altLang="en-US" b="1" dirty="0">
                <a:solidFill>
                  <a:srgbClr val="3E3A39"/>
                </a:solidFill>
                <a:latin typeface="Times New Roman" panose="02020603050405020304" pitchFamily="18" charset="0"/>
                <a:cs typeface="Times New Roman" panose="02020603050405020304" pitchFamily="18" charset="0"/>
              </a:rPr>
              <a:t>∠</a:t>
            </a:r>
            <a:r>
              <a:rPr lang="en-US" altLang="zh-CN" b="1" i="1" dirty="0">
                <a:solidFill>
                  <a:srgbClr val="3E3A39"/>
                </a:solidFill>
                <a:latin typeface="Times New Roman" panose="02020603050405020304" pitchFamily="18" charset="0"/>
                <a:cs typeface="Times New Roman" panose="02020603050405020304" pitchFamily="18" charset="0"/>
              </a:rPr>
              <a:t>A</a:t>
            </a:r>
            <a:r>
              <a:rPr lang="en-US" altLang="zh-CN" b="1" dirty="0">
                <a:solidFill>
                  <a:srgbClr val="3E3A39"/>
                </a:solidFill>
                <a:latin typeface="Times New Roman" panose="02020603050405020304" pitchFamily="18" charset="0"/>
                <a:cs typeface="Times New Roman" panose="02020603050405020304" pitchFamily="18" charset="0"/>
              </a:rPr>
              <a:t>=37°.</a:t>
            </a:r>
            <a:br>
              <a:rPr lang="en-US" altLang="zh-CN" b="1" dirty="0">
                <a:solidFill>
                  <a:srgbClr val="3E3A39"/>
                </a:solidFill>
                <a:latin typeface="Times New Roman" panose="02020603050405020304" pitchFamily="18" charset="0"/>
                <a:cs typeface="Times New Roman" panose="02020603050405020304" pitchFamily="18" charset="0"/>
              </a:rPr>
            </a:br>
            <a:r>
              <a:rPr lang="en-US" altLang="zh-CN" b="1" dirty="0">
                <a:solidFill>
                  <a:srgbClr val="3E3A39"/>
                </a:solidFill>
                <a:latin typeface="Times New Roman" panose="02020603050405020304" pitchFamily="18" charset="0"/>
                <a:cs typeface="Times New Roman" panose="02020603050405020304" pitchFamily="18" charset="0"/>
              </a:rPr>
              <a:t>	</a:t>
            </a:r>
            <a:r>
              <a:rPr lang="en-US" b="1" dirty="0">
                <a:solidFill>
                  <a:srgbClr val="3E3A39"/>
                </a:solidFill>
                <a:latin typeface="Times New Roman" panose="02020603050405020304" pitchFamily="18" charset="0"/>
                <a:cs typeface="Times New Roman" panose="02020603050405020304" pitchFamily="18" charset="0"/>
              </a:rPr>
              <a:t>Assume that </a:t>
            </a:r>
            <a:r>
              <a:rPr lang="en-US" altLang="zh-CN" b="1" i="1" dirty="0">
                <a:solidFill>
                  <a:srgbClr val="3E3A39"/>
                </a:solidFill>
                <a:latin typeface="Times New Roman" panose="02020603050405020304" pitchFamily="18" charset="0"/>
                <a:cs typeface="Times New Roman" panose="02020603050405020304" pitchFamily="18" charset="0"/>
              </a:rPr>
              <a:t>BC</a:t>
            </a:r>
            <a:r>
              <a:rPr lang="zh-CN" altLang="en-US" b="1" dirty="0">
                <a:solidFill>
                  <a:srgbClr val="3E3A39"/>
                </a:solidFill>
                <a:latin typeface="Times New Roman" panose="02020603050405020304" pitchFamily="18" charset="0"/>
                <a:cs typeface="Times New Roman" panose="02020603050405020304" pitchFamily="18" charset="0"/>
              </a:rPr>
              <a:t>⊥</a:t>
            </a:r>
            <a:r>
              <a:rPr lang="en-US" altLang="zh-CN" b="1" i="1" dirty="0">
                <a:solidFill>
                  <a:srgbClr val="3E3A39"/>
                </a:solidFill>
                <a:latin typeface="Times New Roman" panose="02020603050405020304" pitchFamily="18" charset="0"/>
                <a:cs typeface="Times New Roman" panose="02020603050405020304" pitchFamily="18" charset="0"/>
              </a:rPr>
              <a:t>AC</a:t>
            </a:r>
            <a:r>
              <a:rPr lang="zh-CN" altLang="en-US" b="1" dirty="0">
                <a:solidFill>
                  <a:srgbClr val="3E3A39"/>
                </a:solidFill>
                <a:latin typeface="Times New Roman" panose="02020603050405020304" pitchFamily="18" charset="0"/>
                <a:cs typeface="Times New Roman" panose="02020603050405020304" pitchFamily="18" charset="0"/>
              </a:rPr>
              <a:t> </a:t>
            </a:r>
            <a:r>
              <a:rPr lang="en-US" altLang="zh-CN" b="1" dirty="0">
                <a:solidFill>
                  <a:srgbClr val="3E3A39"/>
                </a:solidFill>
                <a:latin typeface="Times New Roman" panose="02020603050405020304" pitchFamily="18" charset="0"/>
                <a:cs typeface="Times New Roman" panose="02020603050405020304" pitchFamily="18" charset="0"/>
              </a:rPr>
              <a:t>. </a:t>
            </a:r>
            <a:br>
              <a:rPr lang="en-US" altLang="zh-CN" b="1" dirty="0">
                <a:solidFill>
                  <a:srgbClr val="3E3A39"/>
                </a:solidFill>
                <a:latin typeface="Times New Roman" panose="02020603050405020304" pitchFamily="18" charset="0"/>
                <a:cs typeface="Times New Roman" panose="02020603050405020304" pitchFamily="18" charset="0"/>
              </a:rPr>
            </a:br>
            <a:r>
              <a:rPr lang="en-US" altLang="zh-CN" b="1" dirty="0">
                <a:solidFill>
                  <a:srgbClr val="3E3A39"/>
                </a:solidFill>
                <a:latin typeface="Times New Roman" panose="02020603050405020304" pitchFamily="18" charset="0"/>
                <a:cs typeface="Times New Roman" panose="02020603050405020304" pitchFamily="18" charset="0"/>
              </a:rPr>
              <a:t>	</a:t>
            </a:r>
            <a:r>
              <a:rPr lang="en-GB" b="1" dirty="0">
                <a:solidFill>
                  <a:srgbClr val="3E3A39"/>
                </a:solidFill>
                <a:latin typeface="Times New Roman" panose="02020603050405020304" pitchFamily="18" charset="0"/>
                <a:cs typeface="Times New Roman" panose="02020603050405020304" pitchFamily="18" charset="0"/>
              </a:rPr>
              <a:t>Find the height of the tree </a:t>
            </a:r>
            <a:r>
              <a:rPr lang="en-GB" b="1" i="1" dirty="0">
                <a:solidFill>
                  <a:srgbClr val="3E3A39"/>
                </a:solidFill>
                <a:latin typeface="Times New Roman" panose="02020603050405020304" pitchFamily="18" charset="0"/>
                <a:cs typeface="Times New Roman" panose="02020603050405020304" pitchFamily="18" charset="0"/>
              </a:rPr>
              <a:t>BC.</a:t>
            </a:r>
            <a:endParaRPr lang="zh-CN" altLang="en-US" b="1" i="1" spc="-150" dirty="0">
              <a:solidFill>
                <a:srgbClr val="3E3A39"/>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850986431"/>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315843" y="964396"/>
            <a:ext cx="6512311" cy="1477328"/>
          </a:xfrm>
          <a:prstGeom prst="rect">
            <a:avLst/>
          </a:prstGeom>
          <a:noFill/>
        </p:spPr>
        <p:txBody>
          <a:bodyPr wrap="square" rtlCol="0">
            <a:spAutoFit/>
          </a:bodyPr>
          <a:lstStyle/>
          <a:p>
            <a:r>
              <a:rPr lang="en-US" altLang="zh-CN" b="1" spc="-150" dirty="0">
                <a:solidFill>
                  <a:srgbClr val="3E3A39"/>
                </a:solidFill>
                <a:cs typeface="+mn-ea"/>
                <a:sym typeface="+mn-lt"/>
              </a:rPr>
              <a:t>2.	</a:t>
            </a:r>
            <a:r>
              <a:rPr lang="en-GB" b="1" dirty="0">
                <a:solidFill>
                  <a:srgbClr val="3E3A39"/>
                </a:solidFill>
                <a:latin typeface="Times New Roman" panose="02020603050405020304" pitchFamily="18" charset="0"/>
                <a:cs typeface="Times New Roman" panose="02020603050405020304" pitchFamily="18" charset="0"/>
              </a:rPr>
              <a:t>In the figure, a student stands at point </a:t>
            </a:r>
            <a:r>
              <a:rPr lang="en-GB" b="1" i="1" dirty="0">
                <a:solidFill>
                  <a:srgbClr val="3E3A39"/>
                </a:solidFill>
                <a:latin typeface="Times New Roman" panose="02020603050405020304" pitchFamily="18" charset="0"/>
                <a:cs typeface="Times New Roman" panose="02020603050405020304" pitchFamily="18" charset="0"/>
              </a:rPr>
              <a:t>B</a:t>
            </a:r>
            <a:r>
              <a:rPr lang="en-GB" b="1" dirty="0">
                <a:solidFill>
                  <a:srgbClr val="3E3A39"/>
                </a:solidFill>
                <a:latin typeface="Times New Roman" panose="02020603050405020304" pitchFamily="18" charset="0"/>
                <a:cs typeface="Times New Roman" panose="02020603050405020304" pitchFamily="18" charset="0"/>
              </a:rPr>
              <a:t> which is 8.45 m</a:t>
            </a:r>
            <a:br>
              <a:rPr lang="en-GB" b="1" dirty="0">
                <a:solidFill>
                  <a:srgbClr val="3E3A39"/>
                </a:solidFill>
                <a:latin typeface="Times New Roman" panose="02020603050405020304" pitchFamily="18" charset="0"/>
                <a:cs typeface="Times New Roman" panose="02020603050405020304" pitchFamily="18" charset="0"/>
              </a:rPr>
            </a:br>
            <a:r>
              <a:rPr lang="en-GB" b="1" dirty="0">
                <a:solidFill>
                  <a:srgbClr val="3E3A39"/>
                </a:solidFill>
                <a:latin typeface="Times New Roman" panose="02020603050405020304" pitchFamily="18" charset="0"/>
                <a:cs typeface="Times New Roman" panose="02020603050405020304" pitchFamily="18" charset="0"/>
              </a:rPr>
              <a:t>	away from a tree </a:t>
            </a:r>
            <a:r>
              <a:rPr lang="en-GB" b="1" i="1" dirty="0">
                <a:solidFill>
                  <a:srgbClr val="3E3A39"/>
                </a:solidFill>
                <a:latin typeface="Times New Roman" panose="02020603050405020304" pitchFamily="18" charset="0"/>
                <a:cs typeface="Times New Roman" panose="02020603050405020304" pitchFamily="18" charset="0"/>
              </a:rPr>
              <a:t>CD</a:t>
            </a:r>
            <a:r>
              <a:rPr lang="en-GB" b="1" dirty="0">
                <a:solidFill>
                  <a:srgbClr val="3E3A39"/>
                </a:solidFill>
                <a:latin typeface="Times New Roman" panose="02020603050405020304" pitchFamily="18" charset="0"/>
                <a:cs typeface="Times New Roman" panose="02020603050405020304" pitchFamily="18" charset="0"/>
              </a:rPr>
              <a:t>. It is known that his eye level is 1.53 m </a:t>
            </a:r>
            <a:br>
              <a:rPr lang="en-GB" b="1" dirty="0">
                <a:solidFill>
                  <a:srgbClr val="3E3A39"/>
                </a:solidFill>
                <a:latin typeface="Times New Roman" panose="02020603050405020304" pitchFamily="18" charset="0"/>
                <a:cs typeface="Times New Roman" panose="02020603050405020304" pitchFamily="18" charset="0"/>
              </a:rPr>
            </a:br>
            <a:r>
              <a:rPr lang="en-GB" b="1" dirty="0">
                <a:solidFill>
                  <a:srgbClr val="3E3A39"/>
                </a:solidFill>
                <a:latin typeface="Times New Roman" panose="02020603050405020304" pitchFamily="18" charset="0"/>
                <a:cs typeface="Times New Roman" panose="02020603050405020304" pitchFamily="18" charset="0"/>
              </a:rPr>
              <a:t>	above the ground. He finds that the angle of elevation of the </a:t>
            </a:r>
            <a:br>
              <a:rPr lang="en-GB" b="1" dirty="0">
                <a:solidFill>
                  <a:srgbClr val="3E3A39"/>
                </a:solidFill>
                <a:latin typeface="Times New Roman" panose="02020603050405020304" pitchFamily="18" charset="0"/>
                <a:cs typeface="Times New Roman" panose="02020603050405020304" pitchFamily="18" charset="0"/>
              </a:rPr>
            </a:br>
            <a:r>
              <a:rPr lang="en-GB" b="1" dirty="0">
                <a:solidFill>
                  <a:srgbClr val="3E3A39"/>
                </a:solidFill>
                <a:latin typeface="Times New Roman" panose="02020603050405020304" pitchFamily="18" charset="0"/>
                <a:cs typeface="Times New Roman" panose="02020603050405020304" pitchFamily="18" charset="0"/>
              </a:rPr>
              <a:t>	top of the tree from his eye </a:t>
            </a:r>
            <a:r>
              <a:rPr lang="en-GB" b="1" i="1" dirty="0">
                <a:solidFill>
                  <a:srgbClr val="3E3A39"/>
                </a:solidFill>
                <a:latin typeface="Times New Roman" panose="02020603050405020304" pitchFamily="18" charset="0"/>
                <a:cs typeface="Times New Roman" panose="02020603050405020304" pitchFamily="18" charset="0"/>
              </a:rPr>
              <a:t>A</a:t>
            </a:r>
            <a:r>
              <a:rPr lang="en-GB" b="1" dirty="0">
                <a:solidFill>
                  <a:srgbClr val="3E3A39"/>
                </a:solidFill>
                <a:latin typeface="Times New Roman" panose="02020603050405020304" pitchFamily="18" charset="0"/>
                <a:cs typeface="Times New Roman" panose="02020603050405020304" pitchFamily="18" charset="0"/>
              </a:rPr>
              <a:t> is </a:t>
            </a:r>
            <a:r>
              <a:rPr lang="en-US" altLang="zh-CN" b="1" dirty="0">
                <a:solidFill>
                  <a:srgbClr val="3E3A39"/>
                </a:solidFill>
                <a:latin typeface="Times New Roman" panose="02020603050405020304" pitchFamily="18" charset="0"/>
                <a:cs typeface="Times New Roman" panose="02020603050405020304" pitchFamily="18" charset="0"/>
              </a:rPr>
              <a:t>26.7°.</a:t>
            </a:r>
            <a:br>
              <a:rPr lang="en-US" altLang="zh-CN" b="1" dirty="0">
                <a:solidFill>
                  <a:srgbClr val="3E3A39"/>
                </a:solidFill>
                <a:latin typeface="Times New Roman" panose="02020603050405020304" pitchFamily="18" charset="0"/>
                <a:cs typeface="Times New Roman" panose="02020603050405020304" pitchFamily="18" charset="0"/>
              </a:rPr>
            </a:br>
            <a:r>
              <a:rPr lang="en-US" altLang="zh-CN" b="1" dirty="0">
                <a:solidFill>
                  <a:srgbClr val="3E3A39"/>
                </a:solidFill>
                <a:latin typeface="Times New Roman" panose="02020603050405020304" pitchFamily="18" charset="0"/>
                <a:cs typeface="Times New Roman" panose="02020603050405020304" pitchFamily="18" charset="0"/>
              </a:rPr>
              <a:t>	</a:t>
            </a:r>
            <a:r>
              <a:rPr lang="en-GB" b="1" dirty="0">
                <a:solidFill>
                  <a:srgbClr val="3E3A39"/>
                </a:solidFill>
                <a:latin typeface="Times New Roman" panose="02020603050405020304" pitchFamily="18" charset="0"/>
                <a:cs typeface="Times New Roman" panose="02020603050405020304" pitchFamily="18" charset="0"/>
              </a:rPr>
              <a:t>Find the height of the tree </a:t>
            </a:r>
            <a:r>
              <a:rPr lang="en-GB" b="1" i="1" dirty="0">
                <a:solidFill>
                  <a:srgbClr val="3E3A39"/>
                </a:solidFill>
                <a:latin typeface="Times New Roman" panose="02020603050405020304" pitchFamily="18" charset="0"/>
                <a:cs typeface="Times New Roman" panose="02020603050405020304" pitchFamily="18" charset="0"/>
              </a:rPr>
              <a:t>CD</a:t>
            </a:r>
            <a:r>
              <a:rPr lang="en-GB" b="1" dirty="0">
                <a:solidFill>
                  <a:srgbClr val="3E3A39"/>
                </a:solidFill>
                <a:latin typeface="Times New Roman" panose="02020603050405020304" pitchFamily="18" charset="0"/>
                <a:cs typeface="Times New Roman" panose="02020603050405020304" pitchFamily="18" charset="0"/>
              </a:rPr>
              <a:t>.</a:t>
            </a:r>
            <a:endParaRPr lang="en-US" b="1" dirty="0">
              <a:solidFill>
                <a:srgbClr val="3E3A39"/>
              </a:solidFill>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DF4F8B4A-95A2-4D16-900F-4175AF058084}"/>
              </a:ext>
            </a:extLst>
          </p:cNvPr>
          <p:cNvGrpSpPr/>
          <p:nvPr/>
        </p:nvGrpSpPr>
        <p:grpSpPr>
          <a:xfrm>
            <a:off x="2711450" y="2338829"/>
            <a:ext cx="3625551" cy="2189162"/>
            <a:chOff x="1545032" y="87883"/>
            <a:chExt cx="2666404" cy="1583937"/>
          </a:xfrm>
        </p:grpSpPr>
        <p:sp>
          <p:nvSpPr>
            <p:cNvPr id="29" name="Text Box 2">
              <a:extLst>
                <a:ext uri="{FF2B5EF4-FFF2-40B4-BE49-F238E27FC236}">
                  <a16:creationId xmlns:a16="http://schemas.microsoft.com/office/drawing/2014/main" id="{9D675961-0FD3-4602-BDBB-D345F3374DA6}"/>
                </a:ext>
              </a:extLst>
            </p:cNvPr>
            <p:cNvSpPr txBox="1"/>
            <p:nvPr/>
          </p:nvSpPr>
          <p:spPr>
            <a:xfrm>
              <a:off x="2618735" y="1355067"/>
              <a:ext cx="612775" cy="29019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8.45 m</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0" name="Text Box 3">
              <a:extLst>
                <a:ext uri="{FF2B5EF4-FFF2-40B4-BE49-F238E27FC236}">
                  <a16:creationId xmlns:a16="http://schemas.microsoft.com/office/drawing/2014/main" id="{0E21AFC0-6B47-4D17-BCFB-09DE30DE5CFA}"/>
                </a:ext>
              </a:extLst>
            </p:cNvPr>
            <p:cNvSpPr txBox="1"/>
            <p:nvPr/>
          </p:nvSpPr>
          <p:spPr>
            <a:xfrm>
              <a:off x="3580075" y="1366383"/>
              <a:ext cx="304165" cy="30543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dirty="0">
                  <a:effectLst/>
                  <a:latin typeface="Times New Roman" panose="02020603050405020304" pitchFamily="18" charset="0"/>
                  <a:ea typeface="新細明體" panose="02020500000000000000" pitchFamily="18" charset="-120"/>
                  <a:cs typeface="Times New Roman" panose="02020603050405020304" pitchFamily="18" charset="0"/>
                </a:rPr>
                <a:t>D</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1" name="Text Box 4">
              <a:extLst>
                <a:ext uri="{FF2B5EF4-FFF2-40B4-BE49-F238E27FC236}">
                  <a16:creationId xmlns:a16="http://schemas.microsoft.com/office/drawing/2014/main" id="{C744FDDA-E7CA-4696-B93C-3CC6FA3870A2}"/>
                </a:ext>
              </a:extLst>
            </p:cNvPr>
            <p:cNvSpPr txBox="1"/>
            <p:nvPr/>
          </p:nvSpPr>
          <p:spPr>
            <a:xfrm>
              <a:off x="3582172" y="87883"/>
              <a:ext cx="291465" cy="35814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dirty="0">
                  <a:effectLst/>
                  <a:latin typeface="Times New Roman" panose="02020603050405020304" pitchFamily="18" charset="0"/>
                  <a:ea typeface="新細明體" panose="02020500000000000000" pitchFamily="18" charset="-120"/>
                  <a:cs typeface="Times New Roman" panose="02020603050405020304" pitchFamily="18" charset="0"/>
                </a:rPr>
                <a:t>C</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33" name="Graphic 1" descr="Fir tree outline">
              <a:extLst>
                <a:ext uri="{FF2B5EF4-FFF2-40B4-BE49-F238E27FC236}">
                  <a16:creationId xmlns:a16="http://schemas.microsoft.com/office/drawing/2014/main" id="{95C6853F-D6E2-4493-BF61-BDB457284F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62416" y="205839"/>
              <a:ext cx="1049020" cy="1248410"/>
            </a:xfrm>
            <a:prstGeom prst="rect">
              <a:avLst/>
            </a:prstGeom>
          </p:spPr>
        </p:pic>
        <p:cxnSp>
          <p:nvCxnSpPr>
            <p:cNvPr id="34" name="Straight Connector 33">
              <a:extLst>
                <a:ext uri="{FF2B5EF4-FFF2-40B4-BE49-F238E27FC236}">
                  <a16:creationId xmlns:a16="http://schemas.microsoft.com/office/drawing/2014/main" id="{C45060D3-B675-46B1-BDB8-AD08C1B0E3E5}"/>
                </a:ext>
              </a:extLst>
            </p:cNvPr>
            <p:cNvCxnSpPr/>
            <p:nvPr/>
          </p:nvCxnSpPr>
          <p:spPr>
            <a:xfrm>
              <a:off x="3685739" y="268597"/>
              <a:ext cx="0" cy="11406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 Box 7">
              <a:extLst>
                <a:ext uri="{FF2B5EF4-FFF2-40B4-BE49-F238E27FC236}">
                  <a16:creationId xmlns:a16="http://schemas.microsoft.com/office/drawing/2014/main" id="{9F77FAC7-3F7A-46E2-9BF0-CA367AEE9700}"/>
                </a:ext>
              </a:extLst>
            </p:cNvPr>
            <p:cNvSpPr txBox="1"/>
            <p:nvPr/>
          </p:nvSpPr>
          <p:spPr>
            <a:xfrm>
              <a:off x="1545032" y="1125093"/>
              <a:ext cx="612775" cy="35750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1.53 m</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6" name="Text Box 8">
              <a:extLst>
                <a:ext uri="{FF2B5EF4-FFF2-40B4-BE49-F238E27FC236}">
                  <a16:creationId xmlns:a16="http://schemas.microsoft.com/office/drawing/2014/main" id="{D63F294F-8B2F-4474-8549-4B804E801FF6}"/>
                </a:ext>
              </a:extLst>
            </p:cNvPr>
            <p:cNvSpPr txBox="1"/>
            <p:nvPr/>
          </p:nvSpPr>
          <p:spPr>
            <a:xfrm>
              <a:off x="1892326" y="887037"/>
              <a:ext cx="282575" cy="35814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dirty="0">
                  <a:effectLst/>
                  <a:latin typeface="Times New Roman" panose="02020603050405020304" pitchFamily="18" charset="0"/>
                  <a:ea typeface="新細明體" panose="02020500000000000000" pitchFamily="18" charset="-120"/>
                  <a:cs typeface="Times New Roman" panose="02020603050405020304" pitchFamily="18" charset="0"/>
                </a:rPr>
                <a:t>A</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7" name="Text Box 9">
              <a:extLst>
                <a:ext uri="{FF2B5EF4-FFF2-40B4-BE49-F238E27FC236}">
                  <a16:creationId xmlns:a16="http://schemas.microsoft.com/office/drawing/2014/main" id="{FDC3C1FA-AE9E-4415-BDB6-311EF2569762}"/>
                </a:ext>
              </a:extLst>
            </p:cNvPr>
            <p:cNvSpPr txBox="1"/>
            <p:nvPr/>
          </p:nvSpPr>
          <p:spPr>
            <a:xfrm>
              <a:off x="1891824" y="1366241"/>
              <a:ext cx="282575" cy="305579"/>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dirty="0">
                  <a:effectLst/>
                  <a:latin typeface="Times New Roman" panose="02020603050405020304" pitchFamily="18" charset="0"/>
                  <a:ea typeface="新細明體" panose="02020500000000000000" pitchFamily="18" charset="-120"/>
                  <a:cs typeface="Times New Roman" panose="02020603050405020304" pitchFamily="18" charset="0"/>
                </a:rPr>
                <a:t>B</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nvGrpSpPr>
            <p:cNvPr id="38" name="Group 37">
              <a:extLst>
                <a:ext uri="{FF2B5EF4-FFF2-40B4-BE49-F238E27FC236}">
                  <a16:creationId xmlns:a16="http://schemas.microsoft.com/office/drawing/2014/main" id="{2BA4099B-3747-4718-8049-E4C14870C489}"/>
                </a:ext>
              </a:extLst>
            </p:cNvPr>
            <p:cNvGrpSpPr/>
            <p:nvPr/>
          </p:nvGrpSpPr>
          <p:grpSpPr>
            <a:xfrm>
              <a:off x="1967353" y="1059191"/>
              <a:ext cx="130049" cy="333529"/>
              <a:chOff x="3078726" y="748941"/>
              <a:chExt cx="280665" cy="719927"/>
            </a:xfrm>
          </p:grpSpPr>
          <p:sp>
            <p:nvSpPr>
              <p:cNvPr id="60" name="Freeform: Shape 59">
                <a:extLst>
                  <a:ext uri="{FF2B5EF4-FFF2-40B4-BE49-F238E27FC236}">
                    <a16:creationId xmlns:a16="http://schemas.microsoft.com/office/drawing/2014/main" id="{2FC9659F-218E-4567-8579-0D2585ACE5F2}"/>
                  </a:ext>
                </a:extLst>
              </p:cNvPr>
              <p:cNvSpPr/>
              <p:nvPr/>
            </p:nvSpPr>
            <p:spPr>
              <a:xfrm>
                <a:off x="3155019" y="981380"/>
                <a:ext cx="129804" cy="487488"/>
              </a:xfrm>
              <a:custGeom>
                <a:avLst/>
                <a:gdLst>
                  <a:gd name="connsiteX0" fmla="*/ 0 w 129804"/>
                  <a:gd name="connsiteY0" fmla="*/ 2885 h 487488"/>
                  <a:gd name="connsiteX1" fmla="*/ 0 w 129804"/>
                  <a:gd name="connsiteY1" fmla="*/ 487488 h 487488"/>
                  <a:gd name="connsiteX2" fmla="*/ 129804 w 129804"/>
                  <a:gd name="connsiteY2" fmla="*/ 487488 h 487488"/>
                  <a:gd name="connsiteX3" fmla="*/ 129804 w 129804"/>
                  <a:gd name="connsiteY3" fmla="*/ 0 h 487488"/>
                </a:gdLst>
                <a:ahLst/>
                <a:cxnLst>
                  <a:cxn ang="0">
                    <a:pos x="connsiteX0" y="connsiteY0"/>
                  </a:cxn>
                  <a:cxn ang="0">
                    <a:pos x="connsiteX1" y="connsiteY1"/>
                  </a:cxn>
                  <a:cxn ang="0">
                    <a:pos x="connsiteX2" y="connsiteY2"/>
                  </a:cxn>
                  <a:cxn ang="0">
                    <a:pos x="connsiteX3" y="connsiteY3"/>
                  </a:cxn>
                </a:cxnLst>
                <a:rect l="l" t="t" r="r" b="b"/>
                <a:pathLst>
                  <a:path w="129804" h="487488">
                    <a:moveTo>
                      <a:pt x="0" y="2885"/>
                    </a:moveTo>
                    <a:lnTo>
                      <a:pt x="0" y="487488"/>
                    </a:lnTo>
                    <a:lnTo>
                      <a:pt x="129804" y="487488"/>
                    </a:lnTo>
                    <a:lnTo>
                      <a:pt x="129804" y="0"/>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Freeform: Shape 60">
                <a:extLst>
                  <a:ext uri="{FF2B5EF4-FFF2-40B4-BE49-F238E27FC236}">
                    <a16:creationId xmlns:a16="http://schemas.microsoft.com/office/drawing/2014/main" id="{0ECC5D88-6D42-4637-8E02-36F4CF18CA98}"/>
                  </a:ext>
                </a:extLst>
              </p:cNvPr>
              <p:cNvSpPr/>
              <p:nvPr/>
            </p:nvSpPr>
            <p:spPr>
              <a:xfrm>
                <a:off x="3219749" y="1194837"/>
                <a:ext cx="0" cy="274031"/>
              </a:xfrm>
              <a:custGeom>
                <a:avLst/>
                <a:gdLst>
                  <a:gd name="connsiteX0" fmla="*/ 0 w 0"/>
                  <a:gd name="connsiteY0" fmla="*/ 0 h 274031"/>
                  <a:gd name="connsiteX1" fmla="*/ 0 w 0"/>
                  <a:gd name="connsiteY1" fmla="*/ 274031 h 274031"/>
                </a:gdLst>
                <a:ahLst/>
                <a:cxnLst>
                  <a:cxn ang="0">
                    <a:pos x="connsiteX0" y="connsiteY0"/>
                  </a:cxn>
                  <a:cxn ang="0">
                    <a:pos x="connsiteX1" y="connsiteY1"/>
                  </a:cxn>
                </a:cxnLst>
                <a:rect l="l" t="t" r="r" b="b"/>
                <a:pathLst>
                  <a:path h="274031">
                    <a:moveTo>
                      <a:pt x="0" y="0"/>
                    </a:moveTo>
                    <a:lnTo>
                      <a:pt x="0" y="274031"/>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62" name="Group 61">
                <a:extLst>
                  <a:ext uri="{FF2B5EF4-FFF2-40B4-BE49-F238E27FC236}">
                    <a16:creationId xmlns:a16="http://schemas.microsoft.com/office/drawing/2014/main" id="{7401EB3E-5E33-413E-A1D8-8A66EF0B8CAC}"/>
                  </a:ext>
                </a:extLst>
              </p:cNvPr>
              <p:cNvGrpSpPr/>
              <p:nvPr/>
            </p:nvGrpSpPr>
            <p:grpSpPr>
              <a:xfrm>
                <a:off x="3078726" y="889074"/>
                <a:ext cx="280665" cy="286804"/>
                <a:chOff x="3078726" y="889074"/>
                <a:chExt cx="280665" cy="286804"/>
              </a:xfrm>
            </p:grpSpPr>
            <p:sp>
              <p:nvSpPr>
                <p:cNvPr id="64" name="Freeform: Shape 63">
                  <a:extLst>
                    <a:ext uri="{FF2B5EF4-FFF2-40B4-BE49-F238E27FC236}">
                      <a16:creationId xmlns:a16="http://schemas.microsoft.com/office/drawing/2014/main" id="{94C647C0-F31F-49E1-8CC8-01708D14C5FD}"/>
                    </a:ext>
                  </a:extLst>
                </p:cNvPr>
                <p:cNvSpPr/>
                <p:nvPr/>
              </p:nvSpPr>
              <p:spPr>
                <a:xfrm>
                  <a:off x="3078726" y="889074"/>
                  <a:ext cx="143307" cy="286613"/>
                </a:xfrm>
                <a:custGeom>
                  <a:avLst/>
                  <a:gdLst>
                    <a:gd name="connsiteX0" fmla="*/ 37499 w 222110"/>
                    <a:gd name="connsiteY0" fmla="*/ 444220 h 444220"/>
                    <a:gd name="connsiteX1" fmla="*/ 0 w 222110"/>
                    <a:gd name="connsiteY1" fmla="*/ 409605 h 444220"/>
                    <a:gd name="connsiteX2" fmla="*/ 49037 w 222110"/>
                    <a:gd name="connsiteY2" fmla="*/ 86537 h 444220"/>
                    <a:gd name="connsiteX3" fmla="*/ 222110 w 222110"/>
                    <a:gd name="connsiteY3" fmla="*/ 0 h 444220"/>
                  </a:gdLst>
                  <a:ahLst/>
                  <a:cxnLst>
                    <a:cxn ang="0">
                      <a:pos x="connsiteX0" y="connsiteY0"/>
                    </a:cxn>
                    <a:cxn ang="0">
                      <a:pos x="connsiteX1" y="connsiteY1"/>
                    </a:cxn>
                    <a:cxn ang="0">
                      <a:pos x="connsiteX2" y="connsiteY2"/>
                    </a:cxn>
                    <a:cxn ang="0">
                      <a:pos x="connsiteX3" y="connsiteY3"/>
                    </a:cxn>
                  </a:cxnLst>
                  <a:rect l="l" t="t" r="r" b="b"/>
                  <a:pathLst>
                    <a:path w="222110" h="444220">
                      <a:moveTo>
                        <a:pt x="37499" y="444220"/>
                      </a:moveTo>
                      <a:lnTo>
                        <a:pt x="0" y="409605"/>
                      </a:lnTo>
                      <a:lnTo>
                        <a:pt x="49037" y="86537"/>
                      </a:lnTo>
                      <a:lnTo>
                        <a:pt x="222110" y="0"/>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Freeform: Shape 64">
                  <a:extLst>
                    <a:ext uri="{FF2B5EF4-FFF2-40B4-BE49-F238E27FC236}">
                      <a16:creationId xmlns:a16="http://schemas.microsoft.com/office/drawing/2014/main" id="{B8557D64-40BD-411A-9E73-EE954A070A1D}"/>
                    </a:ext>
                  </a:extLst>
                </p:cNvPr>
                <p:cNvSpPr/>
                <p:nvPr/>
              </p:nvSpPr>
              <p:spPr>
                <a:xfrm flipH="1">
                  <a:off x="3215391" y="889265"/>
                  <a:ext cx="144000" cy="286613"/>
                </a:xfrm>
                <a:custGeom>
                  <a:avLst/>
                  <a:gdLst>
                    <a:gd name="connsiteX0" fmla="*/ 37499 w 222110"/>
                    <a:gd name="connsiteY0" fmla="*/ 444220 h 444220"/>
                    <a:gd name="connsiteX1" fmla="*/ 0 w 222110"/>
                    <a:gd name="connsiteY1" fmla="*/ 409605 h 444220"/>
                    <a:gd name="connsiteX2" fmla="*/ 49037 w 222110"/>
                    <a:gd name="connsiteY2" fmla="*/ 86537 h 444220"/>
                    <a:gd name="connsiteX3" fmla="*/ 222110 w 222110"/>
                    <a:gd name="connsiteY3" fmla="*/ 0 h 444220"/>
                  </a:gdLst>
                  <a:ahLst/>
                  <a:cxnLst>
                    <a:cxn ang="0">
                      <a:pos x="connsiteX0" y="connsiteY0"/>
                    </a:cxn>
                    <a:cxn ang="0">
                      <a:pos x="connsiteX1" y="connsiteY1"/>
                    </a:cxn>
                    <a:cxn ang="0">
                      <a:pos x="connsiteX2" y="connsiteY2"/>
                    </a:cxn>
                    <a:cxn ang="0">
                      <a:pos x="connsiteX3" y="connsiteY3"/>
                    </a:cxn>
                  </a:cxnLst>
                  <a:rect l="l" t="t" r="r" b="b"/>
                  <a:pathLst>
                    <a:path w="222110" h="444220">
                      <a:moveTo>
                        <a:pt x="37499" y="444220"/>
                      </a:moveTo>
                      <a:lnTo>
                        <a:pt x="0" y="409605"/>
                      </a:lnTo>
                      <a:lnTo>
                        <a:pt x="49037" y="86537"/>
                      </a:lnTo>
                      <a:lnTo>
                        <a:pt x="222110" y="0"/>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3" name="Oval 62">
                <a:extLst>
                  <a:ext uri="{FF2B5EF4-FFF2-40B4-BE49-F238E27FC236}">
                    <a16:creationId xmlns:a16="http://schemas.microsoft.com/office/drawing/2014/main" id="{FF483043-2AB6-46E0-8318-EED7416F09C0}"/>
                  </a:ext>
                </a:extLst>
              </p:cNvPr>
              <p:cNvSpPr/>
              <p:nvPr/>
            </p:nvSpPr>
            <p:spPr>
              <a:xfrm>
                <a:off x="3158207" y="748941"/>
                <a:ext cx="124035" cy="124035"/>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39" name="Straight Connector 38">
              <a:extLst>
                <a:ext uri="{FF2B5EF4-FFF2-40B4-BE49-F238E27FC236}">
                  <a16:creationId xmlns:a16="http://schemas.microsoft.com/office/drawing/2014/main" id="{C9A7637C-6CB5-4DBE-8D12-A41958565CBA}"/>
                </a:ext>
              </a:extLst>
            </p:cNvPr>
            <p:cNvCxnSpPr/>
            <p:nvPr/>
          </p:nvCxnSpPr>
          <p:spPr>
            <a:xfrm>
              <a:off x="2030541" y="1082870"/>
              <a:ext cx="0" cy="30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2EA63AA-D233-49C0-BFBB-72ED5E2DC82E}"/>
                </a:ext>
              </a:extLst>
            </p:cNvPr>
            <p:cNvCxnSpPr/>
            <p:nvPr/>
          </p:nvCxnSpPr>
          <p:spPr>
            <a:xfrm flipH="1">
              <a:off x="1781299" y="1395567"/>
              <a:ext cx="221432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6D0A491-61CF-410F-AC86-520A4E8A1FF0}"/>
                </a:ext>
              </a:extLst>
            </p:cNvPr>
            <p:cNvCxnSpPr/>
            <p:nvPr/>
          </p:nvCxnSpPr>
          <p:spPr>
            <a:xfrm flipH="1">
              <a:off x="2032929" y="253713"/>
              <a:ext cx="1656000" cy="82800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42" name="Freeform: Shape 41">
              <a:extLst>
                <a:ext uri="{FF2B5EF4-FFF2-40B4-BE49-F238E27FC236}">
                  <a16:creationId xmlns:a16="http://schemas.microsoft.com/office/drawing/2014/main" id="{BE9432BD-C102-4DA7-AA53-D356818731EB}"/>
                </a:ext>
              </a:extLst>
            </p:cNvPr>
            <p:cNvSpPr/>
            <p:nvPr/>
          </p:nvSpPr>
          <p:spPr>
            <a:xfrm flipH="1">
              <a:off x="2036852" y="1284730"/>
              <a:ext cx="126000" cy="108000"/>
            </a:xfrm>
            <a:custGeom>
              <a:avLst/>
              <a:gdLst>
                <a:gd name="connsiteX0" fmla="*/ 102413 w 102413"/>
                <a:gd name="connsiteY0" fmla="*/ 0 h 109728"/>
                <a:gd name="connsiteX1" fmla="*/ 0 w 102413"/>
                <a:gd name="connsiteY1" fmla="*/ 0 h 109728"/>
                <a:gd name="connsiteX2" fmla="*/ 0 w 102413"/>
                <a:gd name="connsiteY2" fmla="*/ 109728 h 109728"/>
              </a:gdLst>
              <a:ahLst/>
              <a:cxnLst>
                <a:cxn ang="0">
                  <a:pos x="connsiteX0" y="connsiteY0"/>
                </a:cxn>
                <a:cxn ang="0">
                  <a:pos x="connsiteX1" y="connsiteY1"/>
                </a:cxn>
                <a:cxn ang="0">
                  <a:pos x="connsiteX2" y="connsiteY2"/>
                </a:cxn>
              </a:cxnLst>
              <a:rect l="l" t="t" r="r" b="b"/>
              <a:pathLst>
                <a:path w="102413" h="109728">
                  <a:moveTo>
                    <a:pt x="102413" y="0"/>
                  </a:moveTo>
                  <a:lnTo>
                    <a:pt x="0" y="0"/>
                  </a:lnTo>
                  <a:lnTo>
                    <a:pt x="0" y="109728"/>
                  </a:lnTo>
                </a:path>
              </a:pathLst>
            </a:cu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Freeform: Shape 42">
              <a:extLst>
                <a:ext uri="{FF2B5EF4-FFF2-40B4-BE49-F238E27FC236}">
                  <a16:creationId xmlns:a16="http://schemas.microsoft.com/office/drawing/2014/main" id="{8F3670EF-F80D-4A8F-B581-563DFCDBAEA6}"/>
                </a:ext>
              </a:extLst>
            </p:cNvPr>
            <p:cNvSpPr/>
            <p:nvPr/>
          </p:nvSpPr>
          <p:spPr>
            <a:xfrm>
              <a:off x="3558144" y="1284747"/>
              <a:ext cx="125730" cy="107950"/>
            </a:xfrm>
            <a:custGeom>
              <a:avLst/>
              <a:gdLst>
                <a:gd name="connsiteX0" fmla="*/ 102413 w 102413"/>
                <a:gd name="connsiteY0" fmla="*/ 0 h 109728"/>
                <a:gd name="connsiteX1" fmla="*/ 0 w 102413"/>
                <a:gd name="connsiteY1" fmla="*/ 0 h 109728"/>
                <a:gd name="connsiteX2" fmla="*/ 0 w 102413"/>
                <a:gd name="connsiteY2" fmla="*/ 109728 h 109728"/>
              </a:gdLst>
              <a:ahLst/>
              <a:cxnLst>
                <a:cxn ang="0">
                  <a:pos x="connsiteX0" y="connsiteY0"/>
                </a:cxn>
                <a:cxn ang="0">
                  <a:pos x="connsiteX1" y="connsiteY1"/>
                </a:cxn>
                <a:cxn ang="0">
                  <a:pos x="connsiteX2" y="connsiteY2"/>
                </a:cxn>
              </a:cxnLst>
              <a:rect l="l" t="t" r="r" b="b"/>
              <a:pathLst>
                <a:path w="102413" h="109728">
                  <a:moveTo>
                    <a:pt x="102413" y="0"/>
                  </a:moveTo>
                  <a:lnTo>
                    <a:pt x="0" y="0"/>
                  </a:lnTo>
                  <a:lnTo>
                    <a:pt x="0" y="109728"/>
                  </a:lnTo>
                </a:path>
              </a:pathLst>
            </a:cu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4" name="Straight Connector 43">
              <a:extLst>
                <a:ext uri="{FF2B5EF4-FFF2-40B4-BE49-F238E27FC236}">
                  <a16:creationId xmlns:a16="http://schemas.microsoft.com/office/drawing/2014/main" id="{BC199207-540B-4744-9C49-1A0387A4F302}"/>
                </a:ext>
              </a:extLst>
            </p:cNvPr>
            <p:cNvCxnSpPr/>
            <p:nvPr/>
          </p:nvCxnSpPr>
          <p:spPr>
            <a:xfrm flipH="1">
              <a:off x="2032709" y="1085836"/>
              <a:ext cx="359353" cy="0"/>
            </a:xfrm>
            <a:prstGeom prst="line">
              <a:avLst/>
            </a:prstGeom>
            <a:ln w="12700">
              <a:prstDash val="sysDash"/>
            </a:ln>
          </p:spPr>
          <p:style>
            <a:lnRef idx="1">
              <a:schemeClr val="dk1"/>
            </a:lnRef>
            <a:fillRef idx="0">
              <a:schemeClr val="dk1"/>
            </a:fillRef>
            <a:effectRef idx="0">
              <a:schemeClr val="dk1"/>
            </a:effectRef>
            <a:fontRef idx="minor">
              <a:schemeClr val="tx1"/>
            </a:fontRef>
          </p:style>
        </p:cxnSp>
        <p:sp>
          <p:nvSpPr>
            <p:cNvPr id="45" name="Arc 44">
              <a:extLst>
                <a:ext uri="{FF2B5EF4-FFF2-40B4-BE49-F238E27FC236}">
                  <a16:creationId xmlns:a16="http://schemas.microsoft.com/office/drawing/2014/main" id="{092767E1-36A4-44EE-BBC5-296218B9642F}"/>
                </a:ext>
              </a:extLst>
            </p:cNvPr>
            <p:cNvSpPr/>
            <p:nvPr/>
          </p:nvSpPr>
          <p:spPr>
            <a:xfrm rot="616372">
              <a:off x="2014941" y="897138"/>
              <a:ext cx="308848" cy="308695"/>
            </a:xfrm>
            <a:prstGeom prst="arc">
              <a:avLst>
                <a:gd name="adj1" fmla="val 18748523"/>
                <a:gd name="adj2" fmla="val 126021"/>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Text Box 18">
              <a:extLst>
                <a:ext uri="{FF2B5EF4-FFF2-40B4-BE49-F238E27FC236}">
                  <a16:creationId xmlns:a16="http://schemas.microsoft.com/office/drawing/2014/main" id="{17B1DB34-A77A-447C-8E9E-1BAB1ADFF5E9}"/>
                </a:ext>
              </a:extLst>
            </p:cNvPr>
            <p:cNvSpPr txBox="1"/>
            <p:nvPr/>
          </p:nvSpPr>
          <p:spPr>
            <a:xfrm>
              <a:off x="2287958" y="831485"/>
              <a:ext cx="565150" cy="29019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endParaRPr lang="en-US" sz="1200" kern="100">
                <a:effectLst/>
                <a:latin typeface="Times New Roman" panose="02020603050405020304" pitchFamily="18" charset="0"/>
                <a:ea typeface="新細明體" panose="02020500000000000000" pitchFamily="18" charset="-120"/>
                <a:cs typeface="Times New Roman" panose="02020603050405020304" pitchFamily="18" charset="0"/>
              </a:endParaRPr>
            </a:p>
          </p:txBody>
        </p:sp>
      </p:grpSp>
      <p:sp>
        <p:nvSpPr>
          <p:cNvPr id="5" name="Slide Number Placeholder 4">
            <a:extLst>
              <a:ext uri="{FF2B5EF4-FFF2-40B4-BE49-F238E27FC236}">
                <a16:creationId xmlns:a16="http://schemas.microsoft.com/office/drawing/2014/main" id="{2BA74E8B-E030-46D2-845B-EDF6731D05AC}"/>
              </a:ext>
            </a:extLst>
          </p:cNvPr>
          <p:cNvSpPr>
            <a:spLocks noGrp="1"/>
          </p:cNvSpPr>
          <p:nvPr>
            <p:ph type="sldNum" sz="quarter" idx="12"/>
          </p:nvPr>
        </p:nvSpPr>
        <p:spPr/>
        <p:txBody>
          <a:bodyPr/>
          <a:lstStyle/>
          <a:p>
            <a:fld id="{84FB7F4A-EDAA-4811-8ACD-C1EBE3764D9A}" type="slidenum">
              <a:rPr lang="zh-CN" altLang="en-US" smtClean="0"/>
              <a:t>17</a:t>
            </a:fld>
            <a:endParaRPr lang="zh-CN" altLang="en-US"/>
          </a:p>
        </p:txBody>
      </p:sp>
      <p:graphicFrame>
        <p:nvGraphicFramePr>
          <p:cNvPr id="6" name="Object 5">
            <a:extLst>
              <a:ext uri="{FF2B5EF4-FFF2-40B4-BE49-F238E27FC236}">
                <a16:creationId xmlns:a16="http://schemas.microsoft.com/office/drawing/2014/main" id="{A28E97D4-CA4F-4287-895C-C8E11A3E96A0}"/>
              </a:ext>
            </a:extLst>
          </p:cNvPr>
          <p:cNvGraphicFramePr>
            <a:graphicFrameLocks noChangeAspect="1"/>
          </p:cNvGraphicFramePr>
          <p:nvPr>
            <p:extLst>
              <p:ext uri="{D42A27DB-BD31-4B8C-83A1-F6EECF244321}">
                <p14:modId xmlns:p14="http://schemas.microsoft.com/office/powerpoint/2010/main" val="4255788940"/>
              </p:ext>
            </p:extLst>
          </p:nvPr>
        </p:nvGraphicFramePr>
        <p:xfrm>
          <a:off x="3812791" y="3507177"/>
          <a:ext cx="381000" cy="180975"/>
        </p:xfrm>
        <a:graphic>
          <a:graphicData uri="http://schemas.openxmlformats.org/presentationml/2006/ole">
            <mc:AlternateContent xmlns:mc="http://schemas.openxmlformats.org/markup-compatibility/2006">
              <mc:Choice xmlns:v="urn:schemas-microsoft-com:vml" Requires="v">
                <p:oleObj name="Equation" r:id="rId8" imgW="380908" imgH="181087" progId="Equation.DSMT4">
                  <p:embed/>
                </p:oleObj>
              </mc:Choice>
              <mc:Fallback>
                <p:oleObj name="Equation" r:id="rId8" imgW="380908" imgH="181087" progId="Equation.DSMT4">
                  <p:embed/>
                  <p:pic>
                    <p:nvPicPr>
                      <p:cNvPr id="0" name=""/>
                      <p:cNvPicPr/>
                      <p:nvPr/>
                    </p:nvPicPr>
                    <p:blipFill>
                      <a:blip r:embed="rId9"/>
                      <a:stretch>
                        <a:fillRect/>
                      </a:stretch>
                    </p:blipFill>
                    <p:spPr>
                      <a:xfrm>
                        <a:off x="3812791" y="3507177"/>
                        <a:ext cx="381000" cy="180975"/>
                      </a:xfrm>
                      <a:prstGeom prst="rect">
                        <a:avLst/>
                      </a:prstGeom>
                    </p:spPr>
                  </p:pic>
                </p:oleObj>
              </mc:Fallback>
            </mc:AlternateContent>
          </a:graphicData>
        </a:graphic>
      </p:graphicFrame>
    </p:spTree>
    <p:extLst>
      <p:ext uri="{BB962C8B-B14F-4D97-AF65-F5344CB8AC3E}">
        <p14:creationId xmlns:p14="http://schemas.microsoft.com/office/powerpoint/2010/main" val="1208396577"/>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600"/>
                                        <p:tgtEl>
                                          <p:spTgt spid="32"/>
                                        </p:tgtEl>
                                      </p:cBhvr>
                                    </p:animEffect>
                                    <p:anim calcmode="lin" valueType="num">
                                      <p:cBhvr>
                                        <p:cTn id="8" dur="600" fill="hold"/>
                                        <p:tgtEl>
                                          <p:spTgt spid="32"/>
                                        </p:tgtEl>
                                        <p:attrNameLst>
                                          <p:attrName>ppt_x</p:attrName>
                                        </p:attrNameLst>
                                      </p:cBhvr>
                                      <p:tavLst>
                                        <p:tav tm="0">
                                          <p:val>
                                            <p:strVal val="#ppt_x"/>
                                          </p:val>
                                        </p:tav>
                                        <p:tav tm="100000">
                                          <p:val>
                                            <p:strVal val="#ppt_x"/>
                                          </p:val>
                                        </p:tav>
                                      </p:tavLst>
                                    </p:anim>
                                    <p:anim calcmode="lin" valueType="num">
                                      <p:cBhvr>
                                        <p:cTn id="9" dur="6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grpSp>
        <p:nvGrpSpPr>
          <p:cNvPr id="28" name="Group 27">
            <a:extLst>
              <a:ext uri="{FF2B5EF4-FFF2-40B4-BE49-F238E27FC236}">
                <a16:creationId xmlns:a16="http://schemas.microsoft.com/office/drawing/2014/main" id="{DF4F8B4A-95A2-4D16-900F-4175AF058084}"/>
              </a:ext>
            </a:extLst>
          </p:cNvPr>
          <p:cNvGrpSpPr/>
          <p:nvPr/>
        </p:nvGrpSpPr>
        <p:grpSpPr>
          <a:xfrm>
            <a:off x="2759223" y="233726"/>
            <a:ext cx="3625551" cy="2189162"/>
            <a:chOff x="1545032" y="87883"/>
            <a:chExt cx="2666404" cy="1583937"/>
          </a:xfrm>
        </p:grpSpPr>
        <p:sp>
          <p:nvSpPr>
            <p:cNvPr id="29" name="Text Box 2">
              <a:extLst>
                <a:ext uri="{FF2B5EF4-FFF2-40B4-BE49-F238E27FC236}">
                  <a16:creationId xmlns:a16="http://schemas.microsoft.com/office/drawing/2014/main" id="{9D675961-0FD3-4602-BDBB-D345F3374DA6}"/>
                </a:ext>
              </a:extLst>
            </p:cNvPr>
            <p:cNvSpPr txBox="1"/>
            <p:nvPr/>
          </p:nvSpPr>
          <p:spPr>
            <a:xfrm>
              <a:off x="2618735" y="1355067"/>
              <a:ext cx="612775" cy="29019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8.45 m</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0" name="Text Box 3">
              <a:extLst>
                <a:ext uri="{FF2B5EF4-FFF2-40B4-BE49-F238E27FC236}">
                  <a16:creationId xmlns:a16="http://schemas.microsoft.com/office/drawing/2014/main" id="{0E21AFC0-6B47-4D17-BCFB-09DE30DE5CFA}"/>
                </a:ext>
              </a:extLst>
            </p:cNvPr>
            <p:cNvSpPr txBox="1"/>
            <p:nvPr/>
          </p:nvSpPr>
          <p:spPr>
            <a:xfrm>
              <a:off x="3580075" y="1366383"/>
              <a:ext cx="304165" cy="30543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dirty="0">
                  <a:effectLst/>
                  <a:latin typeface="Times New Roman" panose="02020603050405020304" pitchFamily="18" charset="0"/>
                  <a:ea typeface="新細明體" panose="02020500000000000000" pitchFamily="18" charset="-120"/>
                  <a:cs typeface="Times New Roman" panose="02020603050405020304" pitchFamily="18" charset="0"/>
                </a:rPr>
                <a:t>D</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1" name="Text Box 4">
              <a:extLst>
                <a:ext uri="{FF2B5EF4-FFF2-40B4-BE49-F238E27FC236}">
                  <a16:creationId xmlns:a16="http://schemas.microsoft.com/office/drawing/2014/main" id="{C744FDDA-E7CA-4696-B93C-3CC6FA3870A2}"/>
                </a:ext>
              </a:extLst>
            </p:cNvPr>
            <p:cNvSpPr txBox="1"/>
            <p:nvPr/>
          </p:nvSpPr>
          <p:spPr>
            <a:xfrm>
              <a:off x="3582172" y="87883"/>
              <a:ext cx="291465" cy="35814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dirty="0">
                  <a:effectLst/>
                  <a:latin typeface="Times New Roman" panose="02020603050405020304" pitchFamily="18" charset="0"/>
                  <a:ea typeface="新細明體" panose="02020500000000000000" pitchFamily="18" charset="-120"/>
                  <a:cs typeface="Times New Roman" panose="02020603050405020304" pitchFamily="18" charset="0"/>
                </a:rPr>
                <a:t>C</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33" name="Graphic 1" descr="Fir tree outline">
              <a:extLst>
                <a:ext uri="{FF2B5EF4-FFF2-40B4-BE49-F238E27FC236}">
                  <a16:creationId xmlns:a16="http://schemas.microsoft.com/office/drawing/2014/main" id="{95C6853F-D6E2-4493-BF61-BDB457284F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62416" y="205839"/>
              <a:ext cx="1049020" cy="1248410"/>
            </a:xfrm>
            <a:prstGeom prst="rect">
              <a:avLst/>
            </a:prstGeom>
          </p:spPr>
        </p:pic>
        <p:cxnSp>
          <p:nvCxnSpPr>
            <p:cNvPr id="34" name="Straight Connector 33">
              <a:extLst>
                <a:ext uri="{FF2B5EF4-FFF2-40B4-BE49-F238E27FC236}">
                  <a16:creationId xmlns:a16="http://schemas.microsoft.com/office/drawing/2014/main" id="{C45060D3-B675-46B1-BDB8-AD08C1B0E3E5}"/>
                </a:ext>
              </a:extLst>
            </p:cNvPr>
            <p:cNvCxnSpPr/>
            <p:nvPr/>
          </p:nvCxnSpPr>
          <p:spPr>
            <a:xfrm>
              <a:off x="3685739" y="268597"/>
              <a:ext cx="0" cy="11406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 Box 7">
              <a:extLst>
                <a:ext uri="{FF2B5EF4-FFF2-40B4-BE49-F238E27FC236}">
                  <a16:creationId xmlns:a16="http://schemas.microsoft.com/office/drawing/2014/main" id="{9F77FAC7-3F7A-46E2-9BF0-CA367AEE9700}"/>
                </a:ext>
              </a:extLst>
            </p:cNvPr>
            <p:cNvSpPr txBox="1"/>
            <p:nvPr/>
          </p:nvSpPr>
          <p:spPr>
            <a:xfrm>
              <a:off x="1545032" y="1125093"/>
              <a:ext cx="612775" cy="35750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1.53 m</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6" name="Text Box 8">
              <a:extLst>
                <a:ext uri="{FF2B5EF4-FFF2-40B4-BE49-F238E27FC236}">
                  <a16:creationId xmlns:a16="http://schemas.microsoft.com/office/drawing/2014/main" id="{D63F294F-8B2F-4474-8549-4B804E801FF6}"/>
                </a:ext>
              </a:extLst>
            </p:cNvPr>
            <p:cNvSpPr txBox="1"/>
            <p:nvPr/>
          </p:nvSpPr>
          <p:spPr>
            <a:xfrm>
              <a:off x="1892326" y="887037"/>
              <a:ext cx="282575" cy="35814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dirty="0">
                  <a:effectLst/>
                  <a:latin typeface="Times New Roman" panose="02020603050405020304" pitchFamily="18" charset="0"/>
                  <a:ea typeface="新細明體" panose="02020500000000000000" pitchFamily="18" charset="-120"/>
                  <a:cs typeface="Times New Roman" panose="02020603050405020304" pitchFamily="18" charset="0"/>
                </a:rPr>
                <a:t>A</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7" name="Text Box 9">
              <a:extLst>
                <a:ext uri="{FF2B5EF4-FFF2-40B4-BE49-F238E27FC236}">
                  <a16:creationId xmlns:a16="http://schemas.microsoft.com/office/drawing/2014/main" id="{FDC3C1FA-AE9E-4415-BDB6-311EF2569762}"/>
                </a:ext>
              </a:extLst>
            </p:cNvPr>
            <p:cNvSpPr txBox="1"/>
            <p:nvPr/>
          </p:nvSpPr>
          <p:spPr>
            <a:xfrm>
              <a:off x="1891824" y="1366241"/>
              <a:ext cx="282575" cy="305579"/>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dirty="0">
                  <a:effectLst/>
                  <a:latin typeface="Times New Roman" panose="02020603050405020304" pitchFamily="18" charset="0"/>
                  <a:ea typeface="新細明體" panose="02020500000000000000" pitchFamily="18" charset="-120"/>
                  <a:cs typeface="Times New Roman" panose="02020603050405020304" pitchFamily="18" charset="0"/>
                </a:rPr>
                <a:t>B</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nvGrpSpPr>
            <p:cNvPr id="38" name="Group 37">
              <a:extLst>
                <a:ext uri="{FF2B5EF4-FFF2-40B4-BE49-F238E27FC236}">
                  <a16:creationId xmlns:a16="http://schemas.microsoft.com/office/drawing/2014/main" id="{2BA4099B-3747-4718-8049-E4C14870C489}"/>
                </a:ext>
              </a:extLst>
            </p:cNvPr>
            <p:cNvGrpSpPr/>
            <p:nvPr/>
          </p:nvGrpSpPr>
          <p:grpSpPr>
            <a:xfrm>
              <a:off x="1967353" y="1059191"/>
              <a:ext cx="130049" cy="333529"/>
              <a:chOff x="3078726" y="748941"/>
              <a:chExt cx="280665" cy="719927"/>
            </a:xfrm>
          </p:grpSpPr>
          <p:sp>
            <p:nvSpPr>
              <p:cNvPr id="60" name="Freeform: Shape 59">
                <a:extLst>
                  <a:ext uri="{FF2B5EF4-FFF2-40B4-BE49-F238E27FC236}">
                    <a16:creationId xmlns:a16="http://schemas.microsoft.com/office/drawing/2014/main" id="{2FC9659F-218E-4567-8579-0D2585ACE5F2}"/>
                  </a:ext>
                </a:extLst>
              </p:cNvPr>
              <p:cNvSpPr/>
              <p:nvPr/>
            </p:nvSpPr>
            <p:spPr>
              <a:xfrm>
                <a:off x="3155019" y="981380"/>
                <a:ext cx="129804" cy="487488"/>
              </a:xfrm>
              <a:custGeom>
                <a:avLst/>
                <a:gdLst>
                  <a:gd name="connsiteX0" fmla="*/ 0 w 129804"/>
                  <a:gd name="connsiteY0" fmla="*/ 2885 h 487488"/>
                  <a:gd name="connsiteX1" fmla="*/ 0 w 129804"/>
                  <a:gd name="connsiteY1" fmla="*/ 487488 h 487488"/>
                  <a:gd name="connsiteX2" fmla="*/ 129804 w 129804"/>
                  <a:gd name="connsiteY2" fmla="*/ 487488 h 487488"/>
                  <a:gd name="connsiteX3" fmla="*/ 129804 w 129804"/>
                  <a:gd name="connsiteY3" fmla="*/ 0 h 487488"/>
                </a:gdLst>
                <a:ahLst/>
                <a:cxnLst>
                  <a:cxn ang="0">
                    <a:pos x="connsiteX0" y="connsiteY0"/>
                  </a:cxn>
                  <a:cxn ang="0">
                    <a:pos x="connsiteX1" y="connsiteY1"/>
                  </a:cxn>
                  <a:cxn ang="0">
                    <a:pos x="connsiteX2" y="connsiteY2"/>
                  </a:cxn>
                  <a:cxn ang="0">
                    <a:pos x="connsiteX3" y="connsiteY3"/>
                  </a:cxn>
                </a:cxnLst>
                <a:rect l="l" t="t" r="r" b="b"/>
                <a:pathLst>
                  <a:path w="129804" h="487488">
                    <a:moveTo>
                      <a:pt x="0" y="2885"/>
                    </a:moveTo>
                    <a:lnTo>
                      <a:pt x="0" y="487488"/>
                    </a:lnTo>
                    <a:lnTo>
                      <a:pt x="129804" y="487488"/>
                    </a:lnTo>
                    <a:lnTo>
                      <a:pt x="129804" y="0"/>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Freeform: Shape 60">
                <a:extLst>
                  <a:ext uri="{FF2B5EF4-FFF2-40B4-BE49-F238E27FC236}">
                    <a16:creationId xmlns:a16="http://schemas.microsoft.com/office/drawing/2014/main" id="{0ECC5D88-6D42-4637-8E02-36F4CF18CA98}"/>
                  </a:ext>
                </a:extLst>
              </p:cNvPr>
              <p:cNvSpPr/>
              <p:nvPr/>
            </p:nvSpPr>
            <p:spPr>
              <a:xfrm>
                <a:off x="3219749" y="1194837"/>
                <a:ext cx="0" cy="274031"/>
              </a:xfrm>
              <a:custGeom>
                <a:avLst/>
                <a:gdLst>
                  <a:gd name="connsiteX0" fmla="*/ 0 w 0"/>
                  <a:gd name="connsiteY0" fmla="*/ 0 h 274031"/>
                  <a:gd name="connsiteX1" fmla="*/ 0 w 0"/>
                  <a:gd name="connsiteY1" fmla="*/ 274031 h 274031"/>
                </a:gdLst>
                <a:ahLst/>
                <a:cxnLst>
                  <a:cxn ang="0">
                    <a:pos x="connsiteX0" y="connsiteY0"/>
                  </a:cxn>
                  <a:cxn ang="0">
                    <a:pos x="connsiteX1" y="connsiteY1"/>
                  </a:cxn>
                </a:cxnLst>
                <a:rect l="l" t="t" r="r" b="b"/>
                <a:pathLst>
                  <a:path h="274031">
                    <a:moveTo>
                      <a:pt x="0" y="0"/>
                    </a:moveTo>
                    <a:lnTo>
                      <a:pt x="0" y="274031"/>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62" name="Group 61">
                <a:extLst>
                  <a:ext uri="{FF2B5EF4-FFF2-40B4-BE49-F238E27FC236}">
                    <a16:creationId xmlns:a16="http://schemas.microsoft.com/office/drawing/2014/main" id="{7401EB3E-5E33-413E-A1D8-8A66EF0B8CAC}"/>
                  </a:ext>
                </a:extLst>
              </p:cNvPr>
              <p:cNvGrpSpPr/>
              <p:nvPr/>
            </p:nvGrpSpPr>
            <p:grpSpPr>
              <a:xfrm>
                <a:off x="3078726" y="889074"/>
                <a:ext cx="280665" cy="286804"/>
                <a:chOff x="3078726" y="889074"/>
                <a:chExt cx="280665" cy="286804"/>
              </a:xfrm>
            </p:grpSpPr>
            <p:sp>
              <p:nvSpPr>
                <p:cNvPr id="64" name="Freeform: Shape 63">
                  <a:extLst>
                    <a:ext uri="{FF2B5EF4-FFF2-40B4-BE49-F238E27FC236}">
                      <a16:creationId xmlns:a16="http://schemas.microsoft.com/office/drawing/2014/main" id="{94C647C0-F31F-49E1-8CC8-01708D14C5FD}"/>
                    </a:ext>
                  </a:extLst>
                </p:cNvPr>
                <p:cNvSpPr/>
                <p:nvPr/>
              </p:nvSpPr>
              <p:spPr>
                <a:xfrm>
                  <a:off x="3078726" y="889074"/>
                  <a:ext cx="143307" cy="286613"/>
                </a:xfrm>
                <a:custGeom>
                  <a:avLst/>
                  <a:gdLst>
                    <a:gd name="connsiteX0" fmla="*/ 37499 w 222110"/>
                    <a:gd name="connsiteY0" fmla="*/ 444220 h 444220"/>
                    <a:gd name="connsiteX1" fmla="*/ 0 w 222110"/>
                    <a:gd name="connsiteY1" fmla="*/ 409605 h 444220"/>
                    <a:gd name="connsiteX2" fmla="*/ 49037 w 222110"/>
                    <a:gd name="connsiteY2" fmla="*/ 86537 h 444220"/>
                    <a:gd name="connsiteX3" fmla="*/ 222110 w 222110"/>
                    <a:gd name="connsiteY3" fmla="*/ 0 h 444220"/>
                  </a:gdLst>
                  <a:ahLst/>
                  <a:cxnLst>
                    <a:cxn ang="0">
                      <a:pos x="connsiteX0" y="connsiteY0"/>
                    </a:cxn>
                    <a:cxn ang="0">
                      <a:pos x="connsiteX1" y="connsiteY1"/>
                    </a:cxn>
                    <a:cxn ang="0">
                      <a:pos x="connsiteX2" y="connsiteY2"/>
                    </a:cxn>
                    <a:cxn ang="0">
                      <a:pos x="connsiteX3" y="connsiteY3"/>
                    </a:cxn>
                  </a:cxnLst>
                  <a:rect l="l" t="t" r="r" b="b"/>
                  <a:pathLst>
                    <a:path w="222110" h="444220">
                      <a:moveTo>
                        <a:pt x="37499" y="444220"/>
                      </a:moveTo>
                      <a:lnTo>
                        <a:pt x="0" y="409605"/>
                      </a:lnTo>
                      <a:lnTo>
                        <a:pt x="49037" y="86537"/>
                      </a:lnTo>
                      <a:lnTo>
                        <a:pt x="222110" y="0"/>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Freeform: Shape 64">
                  <a:extLst>
                    <a:ext uri="{FF2B5EF4-FFF2-40B4-BE49-F238E27FC236}">
                      <a16:creationId xmlns:a16="http://schemas.microsoft.com/office/drawing/2014/main" id="{B8557D64-40BD-411A-9E73-EE954A070A1D}"/>
                    </a:ext>
                  </a:extLst>
                </p:cNvPr>
                <p:cNvSpPr/>
                <p:nvPr/>
              </p:nvSpPr>
              <p:spPr>
                <a:xfrm flipH="1">
                  <a:off x="3215391" y="889265"/>
                  <a:ext cx="144000" cy="286613"/>
                </a:xfrm>
                <a:custGeom>
                  <a:avLst/>
                  <a:gdLst>
                    <a:gd name="connsiteX0" fmla="*/ 37499 w 222110"/>
                    <a:gd name="connsiteY0" fmla="*/ 444220 h 444220"/>
                    <a:gd name="connsiteX1" fmla="*/ 0 w 222110"/>
                    <a:gd name="connsiteY1" fmla="*/ 409605 h 444220"/>
                    <a:gd name="connsiteX2" fmla="*/ 49037 w 222110"/>
                    <a:gd name="connsiteY2" fmla="*/ 86537 h 444220"/>
                    <a:gd name="connsiteX3" fmla="*/ 222110 w 222110"/>
                    <a:gd name="connsiteY3" fmla="*/ 0 h 444220"/>
                  </a:gdLst>
                  <a:ahLst/>
                  <a:cxnLst>
                    <a:cxn ang="0">
                      <a:pos x="connsiteX0" y="connsiteY0"/>
                    </a:cxn>
                    <a:cxn ang="0">
                      <a:pos x="connsiteX1" y="connsiteY1"/>
                    </a:cxn>
                    <a:cxn ang="0">
                      <a:pos x="connsiteX2" y="connsiteY2"/>
                    </a:cxn>
                    <a:cxn ang="0">
                      <a:pos x="connsiteX3" y="connsiteY3"/>
                    </a:cxn>
                  </a:cxnLst>
                  <a:rect l="l" t="t" r="r" b="b"/>
                  <a:pathLst>
                    <a:path w="222110" h="444220">
                      <a:moveTo>
                        <a:pt x="37499" y="444220"/>
                      </a:moveTo>
                      <a:lnTo>
                        <a:pt x="0" y="409605"/>
                      </a:lnTo>
                      <a:lnTo>
                        <a:pt x="49037" y="86537"/>
                      </a:lnTo>
                      <a:lnTo>
                        <a:pt x="222110" y="0"/>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3" name="Oval 62">
                <a:extLst>
                  <a:ext uri="{FF2B5EF4-FFF2-40B4-BE49-F238E27FC236}">
                    <a16:creationId xmlns:a16="http://schemas.microsoft.com/office/drawing/2014/main" id="{FF483043-2AB6-46E0-8318-EED7416F09C0}"/>
                  </a:ext>
                </a:extLst>
              </p:cNvPr>
              <p:cNvSpPr/>
              <p:nvPr/>
            </p:nvSpPr>
            <p:spPr>
              <a:xfrm>
                <a:off x="3158207" y="748941"/>
                <a:ext cx="124035" cy="124035"/>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39" name="Straight Connector 38">
              <a:extLst>
                <a:ext uri="{FF2B5EF4-FFF2-40B4-BE49-F238E27FC236}">
                  <a16:creationId xmlns:a16="http://schemas.microsoft.com/office/drawing/2014/main" id="{C9A7637C-6CB5-4DBE-8D12-A41958565CBA}"/>
                </a:ext>
              </a:extLst>
            </p:cNvPr>
            <p:cNvCxnSpPr/>
            <p:nvPr/>
          </p:nvCxnSpPr>
          <p:spPr>
            <a:xfrm>
              <a:off x="2030541" y="1082870"/>
              <a:ext cx="0" cy="30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2EA63AA-D233-49C0-BFBB-72ED5E2DC82E}"/>
                </a:ext>
              </a:extLst>
            </p:cNvPr>
            <p:cNvCxnSpPr/>
            <p:nvPr/>
          </p:nvCxnSpPr>
          <p:spPr>
            <a:xfrm flipH="1">
              <a:off x="1781299" y="1395567"/>
              <a:ext cx="221432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6D0A491-61CF-410F-AC86-520A4E8A1FF0}"/>
                </a:ext>
              </a:extLst>
            </p:cNvPr>
            <p:cNvCxnSpPr/>
            <p:nvPr/>
          </p:nvCxnSpPr>
          <p:spPr>
            <a:xfrm flipH="1">
              <a:off x="2032929" y="253713"/>
              <a:ext cx="1656000" cy="82800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42" name="Freeform: Shape 41">
              <a:extLst>
                <a:ext uri="{FF2B5EF4-FFF2-40B4-BE49-F238E27FC236}">
                  <a16:creationId xmlns:a16="http://schemas.microsoft.com/office/drawing/2014/main" id="{BE9432BD-C102-4DA7-AA53-D356818731EB}"/>
                </a:ext>
              </a:extLst>
            </p:cNvPr>
            <p:cNvSpPr/>
            <p:nvPr/>
          </p:nvSpPr>
          <p:spPr>
            <a:xfrm flipH="1">
              <a:off x="2036852" y="1284730"/>
              <a:ext cx="126000" cy="108000"/>
            </a:xfrm>
            <a:custGeom>
              <a:avLst/>
              <a:gdLst>
                <a:gd name="connsiteX0" fmla="*/ 102413 w 102413"/>
                <a:gd name="connsiteY0" fmla="*/ 0 h 109728"/>
                <a:gd name="connsiteX1" fmla="*/ 0 w 102413"/>
                <a:gd name="connsiteY1" fmla="*/ 0 h 109728"/>
                <a:gd name="connsiteX2" fmla="*/ 0 w 102413"/>
                <a:gd name="connsiteY2" fmla="*/ 109728 h 109728"/>
              </a:gdLst>
              <a:ahLst/>
              <a:cxnLst>
                <a:cxn ang="0">
                  <a:pos x="connsiteX0" y="connsiteY0"/>
                </a:cxn>
                <a:cxn ang="0">
                  <a:pos x="connsiteX1" y="connsiteY1"/>
                </a:cxn>
                <a:cxn ang="0">
                  <a:pos x="connsiteX2" y="connsiteY2"/>
                </a:cxn>
              </a:cxnLst>
              <a:rect l="l" t="t" r="r" b="b"/>
              <a:pathLst>
                <a:path w="102413" h="109728">
                  <a:moveTo>
                    <a:pt x="102413" y="0"/>
                  </a:moveTo>
                  <a:lnTo>
                    <a:pt x="0" y="0"/>
                  </a:lnTo>
                  <a:lnTo>
                    <a:pt x="0" y="109728"/>
                  </a:lnTo>
                </a:path>
              </a:pathLst>
            </a:cu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Freeform: Shape 42">
              <a:extLst>
                <a:ext uri="{FF2B5EF4-FFF2-40B4-BE49-F238E27FC236}">
                  <a16:creationId xmlns:a16="http://schemas.microsoft.com/office/drawing/2014/main" id="{8F3670EF-F80D-4A8F-B581-563DFCDBAEA6}"/>
                </a:ext>
              </a:extLst>
            </p:cNvPr>
            <p:cNvSpPr/>
            <p:nvPr/>
          </p:nvSpPr>
          <p:spPr>
            <a:xfrm>
              <a:off x="3558144" y="1284747"/>
              <a:ext cx="125730" cy="107950"/>
            </a:xfrm>
            <a:custGeom>
              <a:avLst/>
              <a:gdLst>
                <a:gd name="connsiteX0" fmla="*/ 102413 w 102413"/>
                <a:gd name="connsiteY0" fmla="*/ 0 h 109728"/>
                <a:gd name="connsiteX1" fmla="*/ 0 w 102413"/>
                <a:gd name="connsiteY1" fmla="*/ 0 h 109728"/>
                <a:gd name="connsiteX2" fmla="*/ 0 w 102413"/>
                <a:gd name="connsiteY2" fmla="*/ 109728 h 109728"/>
              </a:gdLst>
              <a:ahLst/>
              <a:cxnLst>
                <a:cxn ang="0">
                  <a:pos x="connsiteX0" y="connsiteY0"/>
                </a:cxn>
                <a:cxn ang="0">
                  <a:pos x="connsiteX1" y="connsiteY1"/>
                </a:cxn>
                <a:cxn ang="0">
                  <a:pos x="connsiteX2" y="connsiteY2"/>
                </a:cxn>
              </a:cxnLst>
              <a:rect l="l" t="t" r="r" b="b"/>
              <a:pathLst>
                <a:path w="102413" h="109728">
                  <a:moveTo>
                    <a:pt x="102413" y="0"/>
                  </a:moveTo>
                  <a:lnTo>
                    <a:pt x="0" y="0"/>
                  </a:lnTo>
                  <a:lnTo>
                    <a:pt x="0" y="109728"/>
                  </a:lnTo>
                </a:path>
              </a:pathLst>
            </a:cu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4" name="Straight Connector 43">
              <a:extLst>
                <a:ext uri="{FF2B5EF4-FFF2-40B4-BE49-F238E27FC236}">
                  <a16:creationId xmlns:a16="http://schemas.microsoft.com/office/drawing/2014/main" id="{BC199207-540B-4744-9C49-1A0387A4F302}"/>
                </a:ext>
              </a:extLst>
            </p:cNvPr>
            <p:cNvCxnSpPr/>
            <p:nvPr/>
          </p:nvCxnSpPr>
          <p:spPr>
            <a:xfrm flipH="1">
              <a:off x="2032709" y="1085836"/>
              <a:ext cx="359353" cy="0"/>
            </a:xfrm>
            <a:prstGeom prst="line">
              <a:avLst/>
            </a:prstGeom>
            <a:ln w="12700">
              <a:prstDash val="sysDash"/>
            </a:ln>
          </p:spPr>
          <p:style>
            <a:lnRef idx="1">
              <a:schemeClr val="dk1"/>
            </a:lnRef>
            <a:fillRef idx="0">
              <a:schemeClr val="dk1"/>
            </a:fillRef>
            <a:effectRef idx="0">
              <a:schemeClr val="dk1"/>
            </a:effectRef>
            <a:fontRef idx="minor">
              <a:schemeClr val="tx1"/>
            </a:fontRef>
          </p:style>
        </p:cxnSp>
        <p:sp>
          <p:nvSpPr>
            <p:cNvPr id="45" name="Arc 44">
              <a:extLst>
                <a:ext uri="{FF2B5EF4-FFF2-40B4-BE49-F238E27FC236}">
                  <a16:creationId xmlns:a16="http://schemas.microsoft.com/office/drawing/2014/main" id="{092767E1-36A4-44EE-BBC5-296218B9642F}"/>
                </a:ext>
              </a:extLst>
            </p:cNvPr>
            <p:cNvSpPr/>
            <p:nvPr/>
          </p:nvSpPr>
          <p:spPr>
            <a:xfrm rot="616372">
              <a:off x="2014941" y="897138"/>
              <a:ext cx="308848" cy="308695"/>
            </a:xfrm>
            <a:prstGeom prst="arc">
              <a:avLst>
                <a:gd name="adj1" fmla="val 18748523"/>
                <a:gd name="adj2" fmla="val 126021"/>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Text Box 18">
              <a:extLst>
                <a:ext uri="{FF2B5EF4-FFF2-40B4-BE49-F238E27FC236}">
                  <a16:creationId xmlns:a16="http://schemas.microsoft.com/office/drawing/2014/main" id="{17B1DB34-A77A-447C-8E9E-1BAB1ADFF5E9}"/>
                </a:ext>
              </a:extLst>
            </p:cNvPr>
            <p:cNvSpPr txBox="1"/>
            <p:nvPr/>
          </p:nvSpPr>
          <p:spPr>
            <a:xfrm>
              <a:off x="2287958" y="831485"/>
              <a:ext cx="565150" cy="29019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endParaRPr lang="en-US" sz="1200" kern="100">
                <a:effectLst/>
                <a:latin typeface="Times New Roman" panose="02020603050405020304" pitchFamily="18" charset="0"/>
                <a:ea typeface="新細明體" panose="02020500000000000000" pitchFamily="18" charset="-120"/>
                <a:cs typeface="Times New Roman" panose="02020603050405020304" pitchFamily="18" charset="0"/>
              </a:endParaRPr>
            </a:p>
          </p:txBody>
        </p:sp>
      </p:grpSp>
      <p:sp>
        <p:nvSpPr>
          <p:cNvPr id="46" name="文本框 31">
            <a:extLst>
              <a:ext uri="{FF2B5EF4-FFF2-40B4-BE49-F238E27FC236}">
                <a16:creationId xmlns:a16="http://schemas.microsoft.com/office/drawing/2014/main" id="{37B034AE-EB38-4709-840B-1B7313497A44}"/>
              </a:ext>
            </a:extLst>
          </p:cNvPr>
          <p:cNvSpPr txBox="1"/>
          <p:nvPr/>
        </p:nvSpPr>
        <p:spPr>
          <a:xfrm>
            <a:off x="1977336" y="2329079"/>
            <a:ext cx="2378741" cy="338554"/>
          </a:xfrm>
          <a:prstGeom prst="rect">
            <a:avLst/>
          </a:prstGeom>
          <a:noFill/>
        </p:spPr>
        <p:txBody>
          <a:bodyPr wrap="square" rtlCol="0">
            <a:spAutoFit/>
          </a:bodyPr>
          <a:lstStyle/>
          <a:p>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Solution</a:t>
            </a:r>
            <a:r>
              <a:rPr lang="zh-CN" altLang="en-US"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a:t>
            </a:r>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Draw</a:t>
            </a:r>
            <a:r>
              <a:rPr lang="zh-CN" altLang="en-US"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16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AE </a:t>
            </a:r>
            <a:r>
              <a:rPr lang="zh-CN" altLang="en-US"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16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CD</a:t>
            </a:r>
          </a:p>
        </p:txBody>
      </p:sp>
      <p:graphicFrame>
        <p:nvGraphicFramePr>
          <p:cNvPr id="2" name="Object 1">
            <a:extLst>
              <a:ext uri="{FF2B5EF4-FFF2-40B4-BE49-F238E27FC236}">
                <a16:creationId xmlns:a16="http://schemas.microsoft.com/office/drawing/2014/main" id="{1E4A4B26-3A64-4C85-B76D-AF7A6CB59D6A}"/>
              </a:ext>
            </a:extLst>
          </p:cNvPr>
          <p:cNvGraphicFramePr>
            <a:graphicFrameLocks noChangeAspect="1"/>
          </p:cNvGraphicFramePr>
          <p:nvPr>
            <p:extLst>
              <p:ext uri="{D42A27DB-BD31-4B8C-83A1-F6EECF244321}">
                <p14:modId xmlns:p14="http://schemas.microsoft.com/office/powerpoint/2010/main" val="2211895132"/>
              </p:ext>
            </p:extLst>
          </p:nvPr>
        </p:nvGraphicFramePr>
        <p:xfrm>
          <a:off x="2694035" y="2971804"/>
          <a:ext cx="1723898" cy="687377"/>
        </p:xfrm>
        <a:graphic>
          <a:graphicData uri="http://schemas.openxmlformats.org/presentationml/2006/ole">
            <mc:AlternateContent xmlns:mc="http://schemas.openxmlformats.org/markup-compatibility/2006">
              <mc:Choice xmlns:v="urn:schemas-microsoft-com:vml" Requires="v">
                <p:oleObj name="Equation" r:id="rId8" imgW="1504912" imgH="600142" progId="Equation.DSMT4">
                  <p:embed/>
                </p:oleObj>
              </mc:Choice>
              <mc:Fallback>
                <p:oleObj name="Equation" r:id="rId8" imgW="1504912" imgH="600142" progId="Equation.DSMT4">
                  <p:embed/>
                  <p:pic>
                    <p:nvPicPr>
                      <p:cNvPr id="0" name=""/>
                      <p:cNvPicPr/>
                      <p:nvPr/>
                    </p:nvPicPr>
                    <p:blipFill>
                      <a:blip r:embed="rId9"/>
                      <a:stretch>
                        <a:fillRect/>
                      </a:stretch>
                    </p:blipFill>
                    <p:spPr>
                      <a:xfrm>
                        <a:off x="2694035" y="2971804"/>
                        <a:ext cx="1723898" cy="68737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8C3ED84-0BEF-4730-A8D9-4D44A5001B4E}"/>
              </a:ext>
            </a:extLst>
          </p:cNvPr>
          <p:cNvGraphicFramePr>
            <a:graphicFrameLocks noChangeAspect="1"/>
          </p:cNvGraphicFramePr>
          <p:nvPr>
            <p:extLst>
              <p:ext uri="{D42A27DB-BD31-4B8C-83A1-F6EECF244321}">
                <p14:modId xmlns:p14="http://schemas.microsoft.com/office/powerpoint/2010/main" val="1780140957"/>
              </p:ext>
            </p:extLst>
          </p:nvPr>
        </p:nvGraphicFramePr>
        <p:xfrm>
          <a:off x="2665492" y="3729274"/>
          <a:ext cx="1872342" cy="776337"/>
        </p:xfrm>
        <a:graphic>
          <a:graphicData uri="http://schemas.openxmlformats.org/presentationml/2006/ole">
            <mc:AlternateContent xmlns:mc="http://schemas.openxmlformats.org/markup-compatibility/2006">
              <mc:Choice xmlns:v="urn:schemas-microsoft-com:vml" Requires="v">
                <p:oleObj name="Equation" r:id="rId10" imgW="1562157" imgH="647663" progId="Equation.DSMT4">
                  <p:embed/>
                </p:oleObj>
              </mc:Choice>
              <mc:Fallback>
                <p:oleObj name="Equation" r:id="rId10" imgW="1562157" imgH="647663" progId="Equation.DSMT4">
                  <p:embed/>
                  <p:pic>
                    <p:nvPicPr>
                      <p:cNvPr id="0" name=""/>
                      <p:cNvPicPr/>
                      <p:nvPr/>
                    </p:nvPicPr>
                    <p:blipFill>
                      <a:blip r:embed="rId11"/>
                      <a:stretch>
                        <a:fillRect/>
                      </a:stretch>
                    </p:blipFill>
                    <p:spPr>
                      <a:xfrm>
                        <a:off x="2665492" y="3729274"/>
                        <a:ext cx="1872342" cy="776337"/>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A81AA247-5861-4700-920B-C3F58C19B21E}"/>
              </a:ext>
            </a:extLst>
          </p:cNvPr>
          <p:cNvPicPr>
            <a:picLocks noChangeAspect="1"/>
          </p:cNvPicPr>
          <p:nvPr/>
        </p:nvPicPr>
        <p:blipFill>
          <a:blip r:embed="rId12"/>
          <a:stretch>
            <a:fillRect/>
          </a:stretch>
        </p:blipFill>
        <p:spPr>
          <a:xfrm>
            <a:off x="4773232" y="2616570"/>
            <a:ext cx="2429653" cy="1478919"/>
          </a:xfrm>
          <a:prstGeom prst="rect">
            <a:avLst/>
          </a:prstGeom>
        </p:spPr>
      </p:pic>
      <p:graphicFrame>
        <p:nvGraphicFramePr>
          <p:cNvPr id="7" name="Object 6">
            <a:extLst>
              <a:ext uri="{FF2B5EF4-FFF2-40B4-BE49-F238E27FC236}">
                <a16:creationId xmlns:a16="http://schemas.microsoft.com/office/drawing/2014/main" id="{D7FB2DB4-62A5-42D7-AE31-DF84A2BA2CCF}"/>
              </a:ext>
            </a:extLst>
          </p:cNvPr>
          <p:cNvGraphicFramePr>
            <a:graphicFrameLocks noChangeAspect="1"/>
          </p:cNvGraphicFramePr>
          <p:nvPr>
            <p:extLst>
              <p:ext uri="{D42A27DB-BD31-4B8C-83A1-F6EECF244321}">
                <p14:modId xmlns:p14="http://schemas.microsoft.com/office/powerpoint/2010/main" val="3051225973"/>
              </p:ext>
            </p:extLst>
          </p:nvPr>
        </p:nvGraphicFramePr>
        <p:xfrm>
          <a:off x="2694034" y="2712051"/>
          <a:ext cx="972619" cy="231576"/>
        </p:xfrm>
        <a:graphic>
          <a:graphicData uri="http://schemas.openxmlformats.org/presentationml/2006/ole">
            <mc:AlternateContent xmlns:mc="http://schemas.openxmlformats.org/markup-compatibility/2006">
              <mc:Choice xmlns:v="urn:schemas-microsoft-com:vml" Requires="v">
                <p:oleObj name="Equation" r:id="rId13" imgW="800340" imgH="190447" progId="Equation.DSMT4">
                  <p:embed/>
                </p:oleObj>
              </mc:Choice>
              <mc:Fallback>
                <p:oleObj name="Equation" r:id="rId13" imgW="800340" imgH="190447" progId="Equation.DSMT4">
                  <p:embed/>
                  <p:pic>
                    <p:nvPicPr>
                      <p:cNvPr id="0" name=""/>
                      <p:cNvPicPr/>
                      <p:nvPr/>
                    </p:nvPicPr>
                    <p:blipFill>
                      <a:blip r:embed="rId14"/>
                      <a:stretch>
                        <a:fillRect/>
                      </a:stretch>
                    </p:blipFill>
                    <p:spPr>
                      <a:xfrm>
                        <a:off x="2694034" y="2712051"/>
                        <a:ext cx="972619" cy="231576"/>
                      </a:xfrm>
                      <a:prstGeom prst="rect">
                        <a:avLst/>
                      </a:prstGeom>
                    </p:spPr>
                  </p:pic>
                </p:oleObj>
              </mc:Fallback>
            </mc:AlternateContent>
          </a:graphicData>
        </a:graphic>
      </p:graphicFrame>
      <p:sp>
        <p:nvSpPr>
          <p:cNvPr id="9" name="Slide Number Placeholder 8">
            <a:extLst>
              <a:ext uri="{FF2B5EF4-FFF2-40B4-BE49-F238E27FC236}">
                <a16:creationId xmlns:a16="http://schemas.microsoft.com/office/drawing/2014/main" id="{612006C2-C976-4A7A-A711-A5E8B777D574}"/>
              </a:ext>
            </a:extLst>
          </p:cNvPr>
          <p:cNvSpPr>
            <a:spLocks noGrp="1"/>
          </p:cNvSpPr>
          <p:nvPr>
            <p:ph type="sldNum" sz="quarter" idx="12"/>
          </p:nvPr>
        </p:nvSpPr>
        <p:spPr/>
        <p:txBody>
          <a:bodyPr/>
          <a:lstStyle/>
          <a:p>
            <a:fld id="{84FB7F4A-EDAA-4811-8ACD-C1EBE3764D9A}" type="slidenum">
              <a:rPr lang="zh-CN" altLang="en-US" smtClean="0"/>
              <a:t>18</a:t>
            </a:fld>
            <a:endParaRPr lang="zh-CN" altLang="en-US"/>
          </a:p>
        </p:txBody>
      </p:sp>
      <p:graphicFrame>
        <p:nvGraphicFramePr>
          <p:cNvPr id="4" name="Object 3">
            <a:extLst>
              <a:ext uri="{FF2B5EF4-FFF2-40B4-BE49-F238E27FC236}">
                <a16:creationId xmlns:a16="http://schemas.microsoft.com/office/drawing/2014/main" id="{2C338499-A91D-426E-BDF7-B892C807F9AC}"/>
              </a:ext>
            </a:extLst>
          </p:cNvPr>
          <p:cNvGraphicFramePr>
            <a:graphicFrameLocks noChangeAspect="1"/>
          </p:cNvGraphicFramePr>
          <p:nvPr>
            <p:extLst>
              <p:ext uri="{D42A27DB-BD31-4B8C-83A1-F6EECF244321}">
                <p14:modId xmlns:p14="http://schemas.microsoft.com/office/powerpoint/2010/main" val="3162925824"/>
              </p:ext>
            </p:extLst>
          </p:nvPr>
        </p:nvGraphicFramePr>
        <p:xfrm>
          <a:off x="3891878" y="1385146"/>
          <a:ext cx="381000" cy="180975"/>
        </p:xfrm>
        <a:graphic>
          <a:graphicData uri="http://schemas.openxmlformats.org/presentationml/2006/ole">
            <mc:AlternateContent xmlns:mc="http://schemas.openxmlformats.org/markup-compatibility/2006">
              <mc:Choice xmlns:v="urn:schemas-microsoft-com:vml" Requires="v">
                <p:oleObj name="Equation" r:id="rId15" imgW="381268" imgH="181447" progId="Equation.DSMT4">
                  <p:embed/>
                </p:oleObj>
              </mc:Choice>
              <mc:Fallback>
                <p:oleObj name="Equation" r:id="rId15" imgW="381268" imgH="181447" progId="Equation.DSMT4">
                  <p:embed/>
                  <p:pic>
                    <p:nvPicPr>
                      <p:cNvPr id="0" name=""/>
                      <p:cNvPicPr/>
                      <p:nvPr/>
                    </p:nvPicPr>
                    <p:blipFill>
                      <a:blip r:embed="rId16"/>
                      <a:stretch>
                        <a:fillRect/>
                      </a:stretch>
                    </p:blipFill>
                    <p:spPr>
                      <a:xfrm>
                        <a:off x="3891878" y="1385146"/>
                        <a:ext cx="381000" cy="180975"/>
                      </a:xfrm>
                      <a:prstGeom prst="rect">
                        <a:avLst/>
                      </a:prstGeom>
                    </p:spPr>
                  </p:pic>
                </p:oleObj>
              </mc:Fallback>
            </mc:AlternateContent>
          </a:graphicData>
        </a:graphic>
      </p:graphicFrame>
    </p:spTree>
    <p:extLst>
      <p:ext uri="{BB962C8B-B14F-4D97-AF65-F5344CB8AC3E}">
        <p14:creationId xmlns:p14="http://schemas.microsoft.com/office/powerpoint/2010/main" val="364107178"/>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293543" y="1221959"/>
            <a:ext cx="6590372" cy="2554545"/>
          </a:xfrm>
          <a:prstGeom prst="rect">
            <a:avLst/>
          </a:prstGeom>
          <a:noFill/>
        </p:spPr>
        <p:txBody>
          <a:bodyPr wrap="square" rtlCol="0">
            <a:spAutoFit/>
          </a:bodyPr>
          <a:lstStyle/>
          <a:p>
            <a:r>
              <a:rPr lang="en-US" altLang="zh-CN" sz="2000" b="1" spc="-150" dirty="0">
                <a:solidFill>
                  <a:srgbClr val="3E3A39"/>
                </a:solidFill>
                <a:cs typeface="+mn-ea"/>
                <a:sym typeface="+mn-lt"/>
              </a:rPr>
              <a:t>3.	</a:t>
            </a:r>
            <a:r>
              <a:rPr lang="en-GB" sz="2000" b="1" dirty="0">
                <a:solidFill>
                  <a:srgbClr val="3E3A39"/>
                </a:solidFill>
                <a:latin typeface="Times New Roman" panose="02020603050405020304" pitchFamily="18" charset="0"/>
                <a:cs typeface="Times New Roman" panose="02020603050405020304" pitchFamily="18" charset="0"/>
              </a:rPr>
              <a:t>Using the method in Question 2, </a:t>
            </a:r>
            <a:br>
              <a:rPr lang="en-GB" sz="2000" b="1" dirty="0">
                <a:solidFill>
                  <a:srgbClr val="3E3A39"/>
                </a:solidFill>
                <a:latin typeface="Times New Roman" panose="02020603050405020304" pitchFamily="18" charset="0"/>
                <a:cs typeface="Times New Roman" panose="02020603050405020304" pitchFamily="18" charset="0"/>
              </a:rPr>
            </a:br>
            <a:r>
              <a:rPr lang="en-GB" sz="2000" b="1" dirty="0">
                <a:solidFill>
                  <a:srgbClr val="3E3A39"/>
                </a:solidFill>
                <a:latin typeface="Times New Roman" panose="02020603050405020304" pitchFamily="18" charset="0"/>
                <a:cs typeface="Times New Roman" panose="02020603050405020304" pitchFamily="18" charset="0"/>
              </a:rPr>
              <a:t>	we can estimate the height of a building.</a:t>
            </a:r>
            <a:endParaRPr lang="en-US" sz="2000" b="1" dirty="0">
              <a:solidFill>
                <a:srgbClr val="3E3A39"/>
              </a:solidFill>
              <a:latin typeface="Times New Roman" panose="02020603050405020304" pitchFamily="18" charset="0"/>
              <a:cs typeface="Times New Roman" panose="02020603050405020304" pitchFamily="18" charset="0"/>
            </a:endParaRPr>
          </a:p>
          <a:p>
            <a:endParaRPr lang="en-US" altLang="zh-CN" sz="2000" b="1" spc="-150" dirty="0">
              <a:solidFill>
                <a:srgbClr val="3E3A39"/>
              </a:solidFill>
              <a:latin typeface="Times New Roman" panose="02020603050405020304" pitchFamily="18" charset="0"/>
              <a:cs typeface="Times New Roman" panose="02020603050405020304" pitchFamily="18" charset="0"/>
              <a:sym typeface="+mn-lt"/>
            </a:endParaRPr>
          </a:p>
          <a:p>
            <a:r>
              <a:rPr lang="en-US" altLang="zh-CN" sz="2000" b="1" spc="-150" dirty="0">
                <a:solidFill>
                  <a:srgbClr val="3E3A39"/>
                </a:solidFill>
                <a:cs typeface="+mn-ea"/>
                <a:sym typeface="+mn-lt"/>
              </a:rPr>
              <a:t>(a)	</a:t>
            </a:r>
            <a:r>
              <a:rPr lang="en-GB" sz="2000" dirty="0">
                <a:solidFill>
                  <a:srgbClr val="3E3A39"/>
                </a:solidFill>
                <a:latin typeface="Times New Roman" panose="02020603050405020304" pitchFamily="18" charset="0"/>
                <a:cs typeface="Times New Roman" panose="02020603050405020304" pitchFamily="18" charset="0"/>
              </a:rPr>
              <a:t>Make the necessary assumptions in the estimation.</a:t>
            </a:r>
            <a:endParaRPr lang="en-US" sz="2000" dirty="0">
              <a:solidFill>
                <a:srgbClr val="3E3A39"/>
              </a:solidFill>
              <a:latin typeface="Times New Roman" panose="02020603050405020304" pitchFamily="18" charset="0"/>
              <a:cs typeface="Times New Roman" panose="02020603050405020304" pitchFamily="18" charset="0"/>
            </a:endParaRPr>
          </a:p>
          <a:p>
            <a:endParaRPr lang="en-US" altLang="zh-CN" sz="2000" b="1" dirty="0">
              <a:solidFill>
                <a:srgbClr val="3E3A39"/>
              </a:solidFill>
              <a:latin typeface="+mn-ea"/>
            </a:endParaRPr>
          </a:p>
          <a:p>
            <a:r>
              <a:rPr lang="en-US" altLang="zh-CN" sz="2000" b="1" spc="-150" dirty="0">
                <a:solidFill>
                  <a:srgbClr val="3E3A39"/>
                </a:solidFill>
                <a:cs typeface="Times New Roman" panose="02020603050405020304" pitchFamily="18" charset="0"/>
                <a:sym typeface="+mn-lt"/>
              </a:rPr>
              <a:t>(b)	</a:t>
            </a:r>
            <a:r>
              <a:rPr lang="en-GB" sz="2000" dirty="0">
                <a:solidFill>
                  <a:srgbClr val="3E3A39"/>
                </a:solidFill>
                <a:latin typeface="Times New Roman" panose="02020603050405020304" pitchFamily="18" charset="0"/>
                <a:cs typeface="Times New Roman" panose="02020603050405020304" pitchFamily="18" charset="0"/>
              </a:rPr>
              <a:t>Hence, estimate the height </a:t>
            </a:r>
            <a:r>
              <a:rPr lang="en-GB" sz="2000" i="1" dirty="0">
                <a:solidFill>
                  <a:srgbClr val="3E3A39"/>
                </a:solidFill>
                <a:latin typeface="Times New Roman" panose="02020603050405020304" pitchFamily="18" charset="0"/>
                <a:cs typeface="Times New Roman" panose="02020603050405020304" pitchFamily="18" charset="0"/>
              </a:rPr>
              <a:t>h</a:t>
            </a:r>
            <a:r>
              <a:rPr lang="en-GB" sz="2000" dirty="0">
                <a:solidFill>
                  <a:srgbClr val="3E3A39"/>
                </a:solidFill>
                <a:latin typeface="Times New Roman" panose="02020603050405020304" pitchFamily="18" charset="0"/>
                <a:cs typeface="Times New Roman" panose="02020603050405020304" pitchFamily="18" charset="0"/>
              </a:rPr>
              <a:t> of the building.</a:t>
            </a:r>
            <a:r>
              <a:rPr lang="en-US" altLang="zh-CN" sz="2000" b="1" i="1" spc="-150" dirty="0">
                <a:solidFill>
                  <a:srgbClr val="3E3A39"/>
                </a:solidFill>
                <a:latin typeface="Times New Roman" panose="02020603050405020304" pitchFamily="18" charset="0"/>
                <a:cs typeface="Times New Roman" panose="02020603050405020304" pitchFamily="18" charset="0"/>
                <a:sym typeface="+mn-lt"/>
              </a:rPr>
              <a:t>	</a:t>
            </a:r>
            <a:br>
              <a:rPr lang="en-US" altLang="zh-CN" sz="2000" b="1" i="1" spc="-150" dirty="0">
                <a:solidFill>
                  <a:srgbClr val="3E3A39"/>
                </a:solidFill>
                <a:latin typeface="Times New Roman" panose="02020603050405020304" pitchFamily="18" charset="0"/>
                <a:cs typeface="Times New Roman" panose="02020603050405020304" pitchFamily="18" charset="0"/>
                <a:sym typeface="+mn-lt"/>
              </a:rPr>
            </a:br>
            <a:r>
              <a:rPr lang="en-US" altLang="zh-CN" sz="2000" b="1" i="1" spc="-150" dirty="0">
                <a:solidFill>
                  <a:srgbClr val="3E3A39"/>
                </a:solidFill>
                <a:latin typeface="Times New Roman" panose="02020603050405020304" pitchFamily="18" charset="0"/>
                <a:cs typeface="Times New Roman" panose="02020603050405020304" pitchFamily="18" charset="0"/>
                <a:sym typeface="+mn-lt"/>
              </a:rPr>
              <a:t>	</a:t>
            </a:r>
            <a:r>
              <a:rPr lang="en-GB" sz="2000" dirty="0">
                <a:solidFill>
                  <a:srgbClr val="3E3A39"/>
                </a:solidFill>
                <a:latin typeface="Times New Roman" panose="02020603050405020304" pitchFamily="18" charset="0"/>
                <a:cs typeface="Times New Roman" panose="02020603050405020304" pitchFamily="18" charset="0"/>
              </a:rPr>
              <a:t>You may refer to the applet: </a:t>
            </a:r>
            <a:r>
              <a:rPr lang="en-US" altLang="zh-CN" sz="2000" b="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GB" sz="2000" u="sng" dirty="0">
                <a:latin typeface="Times New Roman" panose="02020603050405020304" pitchFamily="18" charset="0"/>
                <a:cs typeface="Times New Roman" panose="02020603050405020304" pitchFamily="18" charset="0"/>
                <a:hlinkClick r:id="rId6"/>
              </a:rPr>
              <a:t>https://www.geogebra.org/m/ymen6puf</a:t>
            </a:r>
            <a:endParaRPr lang="zh-CN" altLang="en-US" sz="20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sp>
        <p:nvSpPr>
          <p:cNvPr id="5" name="Slide Number Placeholder 4">
            <a:extLst>
              <a:ext uri="{FF2B5EF4-FFF2-40B4-BE49-F238E27FC236}">
                <a16:creationId xmlns:a16="http://schemas.microsoft.com/office/drawing/2014/main" id="{B41AC602-BB9D-4668-8B97-2503DAC96BD3}"/>
              </a:ext>
            </a:extLst>
          </p:cNvPr>
          <p:cNvSpPr>
            <a:spLocks noGrp="1"/>
          </p:cNvSpPr>
          <p:nvPr>
            <p:ph type="sldNum" sz="quarter" idx="12"/>
          </p:nvPr>
        </p:nvSpPr>
        <p:spPr/>
        <p:txBody>
          <a:bodyPr/>
          <a:lstStyle/>
          <a:p>
            <a:fld id="{84FB7F4A-EDAA-4811-8ACD-C1EBE3764D9A}" type="slidenum">
              <a:rPr lang="zh-CN" altLang="en-US" smtClean="0"/>
              <a:t>19</a:t>
            </a:fld>
            <a:endParaRPr lang="zh-CN" altLang="en-US"/>
          </a:p>
        </p:txBody>
      </p:sp>
    </p:spTree>
    <p:extLst>
      <p:ext uri="{BB962C8B-B14F-4D97-AF65-F5344CB8AC3E}">
        <p14:creationId xmlns:p14="http://schemas.microsoft.com/office/powerpoint/2010/main" val="230073263"/>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600"/>
                                        <p:tgtEl>
                                          <p:spTgt spid="32"/>
                                        </p:tgtEl>
                                      </p:cBhvr>
                                    </p:animEffect>
                                    <p:anim calcmode="lin" valueType="num">
                                      <p:cBhvr>
                                        <p:cTn id="8" dur="600" fill="hold"/>
                                        <p:tgtEl>
                                          <p:spTgt spid="32"/>
                                        </p:tgtEl>
                                        <p:attrNameLst>
                                          <p:attrName>ppt_x</p:attrName>
                                        </p:attrNameLst>
                                      </p:cBhvr>
                                      <p:tavLst>
                                        <p:tav tm="0">
                                          <p:val>
                                            <p:strVal val="#ppt_x"/>
                                          </p:val>
                                        </p:tav>
                                        <p:tav tm="100000">
                                          <p:val>
                                            <p:strVal val="#ppt_x"/>
                                          </p:val>
                                        </p:tav>
                                      </p:tavLst>
                                    </p:anim>
                                    <p:anim calcmode="lin" valueType="num">
                                      <p:cBhvr>
                                        <p:cTn id="9" dur="6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B095B6-75A9-42D0-B1C3-230599ECF587}"/>
              </a:ext>
            </a:extLst>
          </p:cNvPr>
          <p:cNvSpPr>
            <a:spLocks noGrp="1"/>
          </p:cNvSpPr>
          <p:nvPr>
            <p:ph type="sldNum" sz="quarter" idx="12"/>
          </p:nvPr>
        </p:nvSpPr>
        <p:spPr/>
        <p:txBody>
          <a:bodyPr/>
          <a:lstStyle/>
          <a:p>
            <a:fld id="{84FB7F4A-EDAA-4811-8ACD-C1EBE3764D9A}" type="slidenum">
              <a:rPr lang="zh-CN" altLang="en-US" smtClean="0"/>
              <a:t>2</a:t>
            </a:fld>
            <a:endParaRPr lang="zh-CN" altLang="en-US" dirty="0"/>
          </a:p>
        </p:txBody>
      </p:sp>
      <p:sp>
        <p:nvSpPr>
          <p:cNvPr id="4" name="文本框 51">
            <a:extLst>
              <a:ext uri="{FF2B5EF4-FFF2-40B4-BE49-F238E27FC236}">
                <a16:creationId xmlns:a16="http://schemas.microsoft.com/office/drawing/2014/main" id="{B05733D7-9D41-4D7E-8BBE-CB80F7DD9EE0}"/>
              </a:ext>
            </a:extLst>
          </p:cNvPr>
          <p:cNvSpPr txBox="1"/>
          <p:nvPr/>
        </p:nvSpPr>
        <p:spPr>
          <a:xfrm>
            <a:off x="314597" y="586591"/>
            <a:ext cx="8514805" cy="3970318"/>
          </a:xfrm>
          <a:prstGeom prst="rect">
            <a:avLst/>
          </a:prstGeom>
          <a:noFill/>
        </p:spPr>
        <p:txBody>
          <a:bodyPr wrap="square" rtlCol="0">
            <a:spAutoFit/>
          </a:bodyPr>
          <a:lstStyle/>
          <a:p>
            <a:r>
              <a:rPr lang="en-US" dirty="0">
                <a:solidFill>
                  <a:srgbClr val="3E3A39"/>
                </a:solidFill>
                <a:latin typeface="Times New Roman" panose="02020603050405020304" pitchFamily="18" charset="0"/>
                <a:cs typeface="Times New Roman" panose="02020603050405020304" pitchFamily="18" charset="0"/>
              </a:rPr>
              <a:t>You have been given the task of </a:t>
            </a:r>
            <a:r>
              <a:rPr lang="en-US" b="1" dirty="0">
                <a:solidFill>
                  <a:srgbClr val="FF0000"/>
                </a:solidFill>
                <a:latin typeface="Times New Roman" panose="02020603050405020304" pitchFamily="18" charset="0"/>
                <a:cs typeface="Times New Roman" panose="02020603050405020304" pitchFamily="18" charset="0"/>
              </a:rPr>
              <a:t>creating a 3D virtual model of a building</a:t>
            </a:r>
            <a:r>
              <a:rPr lang="en-US" dirty="0">
                <a:solidFill>
                  <a:srgbClr val="3E3A39"/>
                </a:solidFill>
                <a:latin typeface="Times New Roman" panose="02020603050405020304" pitchFamily="18" charset="0"/>
                <a:cs typeface="Times New Roman" panose="02020603050405020304" pitchFamily="18" charset="0"/>
              </a:rPr>
              <a:t>. Let’s think about it first: how do you accurately measure and determine</a:t>
            </a:r>
            <a:r>
              <a:rPr lang="en-US" b="1" dirty="0">
                <a:solidFill>
                  <a:srgbClr val="3E3A39"/>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the height of the building</a:t>
            </a:r>
            <a:r>
              <a:rPr lang="en-US" dirty="0">
                <a:solidFill>
                  <a:srgbClr val="3E3A39"/>
                </a:solidFill>
                <a:latin typeface="Times New Roman" panose="02020603050405020304" pitchFamily="18" charset="0"/>
                <a:cs typeface="Times New Roman" panose="02020603050405020304" pitchFamily="18" charset="0"/>
              </a:rPr>
              <a:t>? In the real world, architects, engineers, and urban planners rely on mathematical concepts to estimate the dimensions of structures crucial for development and construction and development projects. </a:t>
            </a:r>
          </a:p>
          <a:p>
            <a:endParaRPr lang="en-US" dirty="0">
              <a:solidFill>
                <a:srgbClr val="3E3A39"/>
              </a:solidFill>
              <a:latin typeface="Times New Roman" panose="02020603050405020304" pitchFamily="18" charset="0"/>
              <a:cs typeface="Times New Roman" panose="02020603050405020304" pitchFamily="18" charset="0"/>
            </a:endParaRPr>
          </a:p>
          <a:p>
            <a:r>
              <a:rPr lang="en-US" dirty="0">
                <a:solidFill>
                  <a:srgbClr val="3E3A39"/>
                </a:solidFill>
                <a:latin typeface="Times New Roman" panose="02020603050405020304" pitchFamily="18" charset="0"/>
                <a:cs typeface="Times New Roman" panose="02020603050405020304" pitchFamily="18" charset="0"/>
              </a:rPr>
              <a:t>Imagine standing outside the building, equipped with simple tools and mathematical know-how, ready to estimate its height and then create its 3D model. Not only will you gain a deeper understanding of the mathematical concepts involved, but you will also witness firsthand how they are applied in </a:t>
            </a:r>
            <a:r>
              <a:rPr lang="en-US" b="1" dirty="0">
                <a:solidFill>
                  <a:srgbClr val="FF0000"/>
                </a:solidFill>
                <a:latin typeface="Times New Roman" panose="02020603050405020304" pitchFamily="18" charset="0"/>
                <a:cs typeface="Times New Roman" panose="02020603050405020304" pitchFamily="18" charset="0"/>
              </a:rPr>
              <a:t>practical, real-world situations</a:t>
            </a:r>
            <a:r>
              <a:rPr lang="en-US" dirty="0">
                <a:solidFill>
                  <a:srgbClr val="3E3A39"/>
                </a:solidFill>
                <a:latin typeface="Times New Roman" panose="02020603050405020304" pitchFamily="18" charset="0"/>
                <a:cs typeface="Times New Roman" panose="02020603050405020304" pitchFamily="18" charset="0"/>
              </a:rPr>
              <a:t>. </a:t>
            </a:r>
          </a:p>
          <a:p>
            <a:endParaRPr lang="en-US" dirty="0">
              <a:solidFill>
                <a:srgbClr val="3E3A39"/>
              </a:solidFill>
              <a:latin typeface="Times New Roman" panose="02020603050405020304" pitchFamily="18" charset="0"/>
              <a:cs typeface="Times New Roman" panose="02020603050405020304" pitchFamily="18" charset="0"/>
            </a:endParaRPr>
          </a:p>
          <a:p>
            <a:r>
              <a:rPr lang="en-US" dirty="0">
                <a:solidFill>
                  <a:srgbClr val="3E3A39"/>
                </a:solidFill>
                <a:latin typeface="Times New Roman" panose="02020603050405020304" pitchFamily="18" charset="0"/>
                <a:cs typeface="Times New Roman" panose="02020603050405020304" pitchFamily="18" charset="0"/>
              </a:rPr>
              <a:t>Most importantly, you will learn to </a:t>
            </a:r>
            <a:r>
              <a:rPr lang="en-US" b="1" dirty="0">
                <a:solidFill>
                  <a:srgbClr val="FF0000"/>
                </a:solidFill>
                <a:latin typeface="Times New Roman" panose="02020603050405020304" pitchFamily="18" charset="0"/>
                <a:cs typeface="Times New Roman" panose="02020603050405020304" pitchFamily="18" charset="0"/>
              </a:rPr>
              <a:t>make assumptions </a:t>
            </a:r>
            <a:r>
              <a:rPr lang="en-US" dirty="0">
                <a:solidFill>
                  <a:srgbClr val="3E3A39"/>
                </a:solidFill>
                <a:latin typeface="Times New Roman" panose="02020603050405020304" pitchFamily="18" charset="0"/>
                <a:cs typeface="Times New Roman" panose="02020603050405020304" pitchFamily="18" charset="0"/>
              </a:rPr>
              <a:t>and </a:t>
            </a:r>
            <a:r>
              <a:rPr lang="en-US" dirty="0" err="1">
                <a:solidFill>
                  <a:srgbClr val="3E3A39"/>
                </a:solidFill>
                <a:latin typeface="Times New Roman" panose="02020603050405020304" pitchFamily="18" charset="0"/>
                <a:cs typeface="Times New Roman" panose="02020603050405020304" pitchFamily="18" charset="0"/>
              </a:rPr>
              <a:t>recognise</a:t>
            </a:r>
            <a:r>
              <a:rPr lang="en-US" b="1" dirty="0">
                <a:solidFill>
                  <a:srgbClr val="3E3A39"/>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limitations</a:t>
            </a:r>
            <a:r>
              <a:rPr lang="en-US" b="1" dirty="0">
                <a:solidFill>
                  <a:srgbClr val="3E3A39"/>
                </a:solidFill>
                <a:latin typeface="Times New Roman" panose="02020603050405020304" pitchFamily="18" charset="0"/>
                <a:cs typeface="Times New Roman" panose="02020603050405020304" pitchFamily="18" charset="0"/>
              </a:rPr>
              <a:t> </a:t>
            </a:r>
            <a:r>
              <a:rPr lang="en-US" dirty="0">
                <a:solidFill>
                  <a:srgbClr val="3E3A39"/>
                </a:solidFill>
                <a:latin typeface="Times New Roman" panose="02020603050405020304" pitchFamily="18" charset="0"/>
                <a:cs typeface="Times New Roman" panose="02020603050405020304" pitchFamily="18" charset="0"/>
              </a:rPr>
              <a:t>involved in creating the model, merely due to the lack of professional more advanced tools or precise measurements. In the future, we will be able to create more refined 3D models!</a:t>
            </a:r>
            <a:endParaRPr lang="zh-CN" altLang="en-US" sz="2200" spc="-150" dirty="0">
              <a:solidFill>
                <a:srgbClr val="3E3A39"/>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249834311"/>
      </p:ext>
    </p:extLst>
  </p:cSld>
  <p:clrMapOvr>
    <a:masterClrMapping/>
  </p:clrMapOvr>
  <mc:AlternateContent xmlns:mc="http://schemas.openxmlformats.org/markup-compatibility/2006" xmlns:p14="http://schemas.microsoft.com/office/powerpoint/2010/main">
    <mc:Choice Requires="p14">
      <p:transition spd="slow" p14:dur="2500" advTm="4500">
        <p:checker/>
      </p:transition>
    </mc:Choice>
    <mc:Fallback xmlns="">
      <p:transition spd="slow" advTm="45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6667"/>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0E1C206F-6332-4A94-986A-6F362D71F56D}"/>
              </a:ext>
            </a:extLst>
          </p:cNvPr>
          <p:cNvSpPr>
            <a:spLocks noGrp="1"/>
          </p:cNvSpPr>
          <p:nvPr>
            <p:ph type="sldNum" sz="quarter" idx="12"/>
          </p:nvPr>
        </p:nvSpPr>
        <p:spPr/>
        <p:txBody>
          <a:bodyPr/>
          <a:lstStyle/>
          <a:p>
            <a:fld id="{84FB7F4A-EDAA-4811-8ACD-C1EBE3764D9A}" type="slidenum">
              <a:rPr lang="zh-CN" altLang="en-US" smtClean="0"/>
              <a:t>20</a:t>
            </a:fld>
            <a:endParaRPr lang="zh-CN" altLang="en-US"/>
          </a:p>
        </p:txBody>
      </p:sp>
      <p:grpSp>
        <p:nvGrpSpPr>
          <p:cNvPr id="16" name="Canvas 2002872202">
            <a:extLst>
              <a:ext uri="{FF2B5EF4-FFF2-40B4-BE49-F238E27FC236}">
                <a16:creationId xmlns:a16="http://schemas.microsoft.com/office/drawing/2014/main" id="{9E199002-3D46-4DF5-B097-557E8CBFB970}"/>
              </a:ext>
            </a:extLst>
          </p:cNvPr>
          <p:cNvGrpSpPr/>
          <p:nvPr/>
        </p:nvGrpSpPr>
        <p:grpSpPr>
          <a:xfrm>
            <a:off x="2096770" y="1178242"/>
            <a:ext cx="4950460" cy="2787015"/>
            <a:chOff x="0" y="0"/>
            <a:chExt cx="4950460" cy="2787015"/>
          </a:xfrm>
        </p:grpSpPr>
        <p:sp>
          <p:nvSpPr>
            <p:cNvPr id="20" name="Rectangle 19">
              <a:extLst>
                <a:ext uri="{FF2B5EF4-FFF2-40B4-BE49-F238E27FC236}">
                  <a16:creationId xmlns:a16="http://schemas.microsoft.com/office/drawing/2014/main" id="{0E8D53B9-290D-426F-BE95-C558F1DE6936}"/>
                </a:ext>
              </a:extLst>
            </p:cNvPr>
            <p:cNvSpPr/>
            <p:nvPr/>
          </p:nvSpPr>
          <p:spPr>
            <a:xfrm>
              <a:off x="0" y="0"/>
              <a:ext cx="4950460" cy="2787015"/>
            </a:xfrm>
            <a:prstGeom prst="rect">
              <a:avLst/>
            </a:prstGeom>
            <a:solidFill>
              <a:prstClr val="white"/>
            </a:solidFill>
          </p:spPr>
          <p:txBody>
            <a:bodyPr/>
            <a:lstStyle/>
            <a:p>
              <a:endParaRPr lang="zh-HK" altLang="en-US"/>
            </a:p>
          </p:txBody>
        </p:sp>
        <p:grpSp>
          <p:nvGrpSpPr>
            <p:cNvPr id="26" name="Group 25">
              <a:extLst>
                <a:ext uri="{FF2B5EF4-FFF2-40B4-BE49-F238E27FC236}">
                  <a16:creationId xmlns:a16="http://schemas.microsoft.com/office/drawing/2014/main" id="{E33E9721-E9DC-4DA5-8825-3F91BF184624}"/>
                </a:ext>
              </a:extLst>
            </p:cNvPr>
            <p:cNvGrpSpPr/>
            <p:nvPr/>
          </p:nvGrpSpPr>
          <p:grpSpPr>
            <a:xfrm>
              <a:off x="254116" y="0"/>
              <a:ext cx="4455997" cy="2347819"/>
              <a:chOff x="254116" y="98852"/>
              <a:chExt cx="4455997" cy="2347819"/>
            </a:xfrm>
          </p:grpSpPr>
          <p:pic>
            <p:nvPicPr>
              <p:cNvPr id="35" name="Picture 34">
                <a:extLst>
                  <a:ext uri="{FF2B5EF4-FFF2-40B4-BE49-F238E27FC236}">
                    <a16:creationId xmlns:a16="http://schemas.microsoft.com/office/drawing/2014/main" id="{064BDACF-88D6-4702-BA96-A82CA7FD92F8}"/>
                  </a:ext>
                </a:extLst>
              </p:cNvPr>
              <p:cNvPicPr>
                <a:picLocks noChangeAspect="1"/>
              </p:cNvPicPr>
              <p:nvPr/>
            </p:nvPicPr>
            <p:blipFill rotWithShape="1">
              <a:blip r:embed="rId6">
                <a:extLst>
                  <a:ext uri="{28A0092B-C50C-407E-A947-70E740481C1C}">
                    <a14:useLocalDpi xmlns:a14="http://schemas.microsoft.com/office/drawing/2010/main" val="0"/>
                  </a:ext>
                </a:extLst>
              </a:blip>
              <a:srcRect t="4363" r="10"/>
              <a:stretch/>
            </p:blipFill>
            <p:spPr bwMode="auto">
              <a:xfrm>
                <a:off x="254116" y="98852"/>
                <a:ext cx="4455997" cy="2347819"/>
              </a:xfrm>
              <a:prstGeom prst="rect">
                <a:avLst/>
              </a:prstGeom>
              <a:noFill/>
              <a:ln>
                <a:noFill/>
              </a:ln>
            </p:spPr>
          </p:pic>
          <p:sp>
            <p:nvSpPr>
              <p:cNvPr id="36" name="Rectangle 35">
                <a:extLst>
                  <a:ext uri="{FF2B5EF4-FFF2-40B4-BE49-F238E27FC236}">
                    <a16:creationId xmlns:a16="http://schemas.microsoft.com/office/drawing/2014/main" id="{FB23675F-6BA2-48A9-8A68-0CFD2E3A7816}"/>
                  </a:ext>
                </a:extLst>
              </p:cNvPr>
              <p:cNvSpPr/>
              <p:nvPr/>
            </p:nvSpPr>
            <p:spPr>
              <a:xfrm>
                <a:off x="271848" y="148281"/>
                <a:ext cx="1334530" cy="8402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Text Box 579285351">
              <a:extLst>
                <a:ext uri="{FF2B5EF4-FFF2-40B4-BE49-F238E27FC236}">
                  <a16:creationId xmlns:a16="http://schemas.microsoft.com/office/drawing/2014/main" id="{1FF23EA1-69EC-4198-985C-CB4D82BAD71B}"/>
                </a:ext>
              </a:extLst>
            </p:cNvPr>
            <p:cNvSpPr txBox="1"/>
            <p:nvPr/>
          </p:nvSpPr>
          <p:spPr>
            <a:xfrm>
              <a:off x="436606" y="1885610"/>
              <a:ext cx="2514600" cy="43688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Student’s eye level </a:t>
              </a:r>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s</a:t>
              </a: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 = ____________</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8" name="Text Box 1906952930">
              <a:extLst>
                <a:ext uri="{FF2B5EF4-FFF2-40B4-BE49-F238E27FC236}">
                  <a16:creationId xmlns:a16="http://schemas.microsoft.com/office/drawing/2014/main" id="{D461A8CB-A0BA-44DE-999C-CAAD769BB307}"/>
                </a:ext>
              </a:extLst>
            </p:cNvPr>
            <p:cNvSpPr txBox="1"/>
            <p:nvPr/>
          </p:nvSpPr>
          <p:spPr>
            <a:xfrm>
              <a:off x="177409" y="2406441"/>
              <a:ext cx="4575175" cy="33782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Horizontal distance between the student and building = _____________</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1" name="Text Box 417937185">
              <a:extLst>
                <a:ext uri="{FF2B5EF4-FFF2-40B4-BE49-F238E27FC236}">
                  <a16:creationId xmlns:a16="http://schemas.microsoft.com/office/drawing/2014/main" id="{596DE644-EB59-46CA-9561-B99C57AA585F}"/>
                </a:ext>
              </a:extLst>
            </p:cNvPr>
            <p:cNvSpPr txBox="1"/>
            <p:nvPr/>
          </p:nvSpPr>
          <p:spPr>
            <a:xfrm>
              <a:off x="550471" y="1408483"/>
              <a:ext cx="2400300" cy="337941"/>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Angle of elevation = ____________</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Tree>
    <p:extLst>
      <p:ext uri="{BB962C8B-B14F-4D97-AF65-F5344CB8AC3E}">
        <p14:creationId xmlns:p14="http://schemas.microsoft.com/office/powerpoint/2010/main" val="3540894984"/>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850064" y="854230"/>
            <a:ext cx="5443870" cy="369332"/>
          </a:xfrm>
          <a:prstGeom prst="rect">
            <a:avLst/>
          </a:prstGeom>
          <a:noFill/>
        </p:spPr>
        <p:txBody>
          <a:bodyPr wrap="square" rtlCol="0">
            <a:spAutoFit/>
          </a:bodyPr>
          <a:lstStyle/>
          <a:p>
            <a:r>
              <a:rPr lang="en-US" altLang="zh-CN" b="1" spc="-150" dirty="0">
                <a:solidFill>
                  <a:srgbClr val="3E3A39"/>
                </a:solidFill>
                <a:cs typeface="+mn-ea"/>
                <a:sym typeface="+mn-lt"/>
              </a:rPr>
              <a:t>(a)  </a:t>
            </a:r>
            <a:r>
              <a:rPr lang="en-GB" b="1" dirty="0">
                <a:solidFill>
                  <a:srgbClr val="3E3A39"/>
                </a:solidFill>
                <a:latin typeface="Times New Roman" panose="02020603050405020304" pitchFamily="18" charset="0"/>
                <a:cs typeface="Times New Roman" panose="02020603050405020304" pitchFamily="18" charset="0"/>
              </a:rPr>
              <a:t>Make the necessary assumptions in the estimation.</a:t>
            </a:r>
            <a:endParaRPr lang="en-US" b="1" dirty="0">
              <a:solidFill>
                <a:srgbClr val="3E3A39"/>
              </a:solidFill>
              <a:latin typeface="Times New Roman" panose="02020603050405020304" pitchFamily="18" charset="0"/>
              <a:cs typeface="Times New Roman" panose="02020603050405020304" pitchFamily="18" charset="0"/>
            </a:endParaRPr>
          </a:p>
        </p:txBody>
      </p:sp>
      <p:pic>
        <p:nvPicPr>
          <p:cNvPr id="6" name="图形 1">
            <a:extLst>
              <a:ext uri="{FF2B5EF4-FFF2-40B4-BE49-F238E27FC236}">
                <a16:creationId xmlns:a16="http://schemas.microsoft.com/office/drawing/2014/main" id="{683C27CB-98A9-49FC-9942-60681BA20F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1390" y="3295379"/>
            <a:ext cx="541567" cy="702032"/>
          </a:xfrm>
          <a:prstGeom prst="rect">
            <a:avLst/>
          </a:prstGeom>
        </p:spPr>
      </p:pic>
      <p:pic>
        <p:nvPicPr>
          <p:cNvPr id="7" name="图形 26">
            <a:extLst>
              <a:ext uri="{FF2B5EF4-FFF2-40B4-BE49-F238E27FC236}">
                <a16:creationId xmlns:a16="http://schemas.microsoft.com/office/drawing/2014/main" id="{B8E2C91D-3C59-4BA9-B7B4-ECAA7C5D9D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4655" y="3292470"/>
            <a:ext cx="541567" cy="702032"/>
          </a:xfrm>
          <a:prstGeom prst="rect">
            <a:avLst/>
          </a:prstGeom>
        </p:spPr>
      </p:pic>
      <p:pic>
        <p:nvPicPr>
          <p:cNvPr id="8" name="图形 28">
            <a:extLst>
              <a:ext uri="{FF2B5EF4-FFF2-40B4-BE49-F238E27FC236}">
                <a16:creationId xmlns:a16="http://schemas.microsoft.com/office/drawing/2014/main" id="{8D6B70FB-C8AD-4014-8592-BC14D6D084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28562" y="3292470"/>
            <a:ext cx="541567" cy="702032"/>
          </a:xfrm>
          <a:prstGeom prst="rect">
            <a:avLst/>
          </a:prstGeom>
        </p:spPr>
      </p:pic>
      <p:grpSp>
        <p:nvGrpSpPr>
          <p:cNvPr id="9" name="组合 6">
            <a:extLst>
              <a:ext uri="{FF2B5EF4-FFF2-40B4-BE49-F238E27FC236}">
                <a16:creationId xmlns:a16="http://schemas.microsoft.com/office/drawing/2014/main" id="{8EB30588-858C-4FD1-B1D9-0E79CB637AAE}"/>
              </a:ext>
            </a:extLst>
          </p:cNvPr>
          <p:cNvGrpSpPr/>
          <p:nvPr/>
        </p:nvGrpSpPr>
        <p:grpSpPr>
          <a:xfrm>
            <a:off x="998526" y="1445973"/>
            <a:ext cx="2507775" cy="1638704"/>
            <a:chOff x="998526" y="1785189"/>
            <a:chExt cx="2507775" cy="978432"/>
          </a:xfrm>
        </p:grpSpPr>
        <p:sp>
          <p:nvSpPr>
            <p:cNvPr id="10" name="矩形: 圆角 2">
              <a:extLst>
                <a:ext uri="{FF2B5EF4-FFF2-40B4-BE49-F238E27FC236}">
                  <a16:creationId xmlns:a16="http://schemas.microsoft.com/office/drawing/2014/main" id="{E8E65CD5-F6EB-4A7A-A218-8E344522824B}"/>
                </a:ext>
              </a:extLst>
            </p:cNvPr>
            <p:cNvSpPr/>
            <p:nvPr/>
          </p:nvSpPr>
          <p:spPr>
            <a:xfrm>
              <a:off x="1983840" y="1785189"/>
              <a:ext cx="1404350" cy="978432"/>
            </a:xfrm>
            <a:prstGeom prst="roundRect">
              <a:avLst/>
            </a:prstGeom>
            <a:solidFill>
              <a:schemeClr val="bg1"/>
            </a:solidFill>
            <a:ln>
              <a:solidFill>
                <a:srgbClr val="69696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3">
              <a:extLst>
                <a:ext uri="{FF2B5EF4-FFF2-40B4-BE49-F238E27FC236}">
                  <a16:creationId xmlns:a16="http://schemas.microsoft.com/office/drawing/2014/main" id="{6167AD77-E0E4-4EB4-AC2F-AAE86BD57C5C}"/>
                </a:ext>
              </a:extLst>
            </p:cNvPr>
            <p:cNvSpPr/>
            <p:nvPr/>
          </p:nvSpPr>
          <p:spPr>
            <a:xfrm>
              <a:off x="998526" y="1945282"/>
              <a:ext cx="2507775" cy="652370"/>
            </a:xfrm>
            <a:prstGeom prst="rect">
              <a:avLst/>
            </a:prstGeom>
          </p:spPr>
          <p:txBody>
            <a:bodyPr wrap="square">
              <a:spAutoFit/>
            </a:bodyPr>
            <a:lstStyle/>
            <a:p>
              <a:pPr marL="914400" algn="ctr"/>
              <a:r>
                <a:rPr lang="en-US" sz="13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Vertical</a:t>
              </a:r>
              <a:r>
                <a:rPr lang="en-US" sz="1300" kern="100" dirty="0">
                  <a:effectLst/>
                  <a:latin typeface="Times New Roman" panose="02020603050405020304" pitchFamily="18" charset="0"/>
                  <a:ea typeface="新細明體" panose="02020500000000000000" pitchFamily="18" charset="-120"/>
                  <a:cs typeface="Times New Roman" panose="02020603050405020304" pitchFamily="18" charset="0"/>
                </a:rPr>
                <a:t> building: The angle between the ground and the building is exactly </a:t>
              </a:r>
              <a:r>
                <a:rPr lang="en-US" sz="13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90°</a:t>
              </a:r>
              <a:r>
                <a:rPr lang="en-US" sz="1300" kern="1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sz="13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grpSp>
        <p:nvGrpSpPr>
          <p:cNvPr id="15" name="组合 4">
            <a:extLst>
              <a:ext uri="{FF2B5EF4-FFF2-40B4-BE49-F238E27FC236}">
                <a16:creationId xmlns:a16="http://schemas.microsoft.com/office/drawing/2014/main" id="{F178AC8A-9B07-4498-8997-D2EBD7FB3534}"/>
              </a:ext>
            </a:extLst>
          </p:cNvPr>
          <p:cNvGrpSpPr/>
          <p:nvPr/>
        </p:nvGrpSpPr>
        <p:grpSpPr>
          <a:xfrm>
            <a:off x="4922957" y="1445972"/>
            <a:ext cx="2246807" cy="1638703"/>
            <a:chOff x="4922957" y="1785189"/>
            <a:chExt cx="2246807" cy="978432"/>
          </a:xfrm>
        </p:grpSpPr>
        <p:sp>
          <p:nvSpPr>
            <p:cNvPr id="16" name="矩形: 圆角 32">
              <a:extLst>
                <a:ext uri="{FF2B5EF4-FFF2-40B4-BE49-F238E27FC236}">
                  <a16:creationId xmlns:a16="http://schemas.microsoft.com/office/drawing/2014/main" id="{3888238A-C295-4DB5-B19D-D7F9FC2F0C2C}"/>
                </a:ext>
              </a:extLst>
            </p:cNvPr>
            <p:cNvSpPr/>
            <p:nvPr/>
          </p:nvSpPr>
          <p:spPr>
            <a:xfrm>
              <a:off x="5765414" y="1785189"/>
              <a:ext cx="1404350" cy="978432"/>
            </a:xfrm>
            <a:prstGeom prst="roundRect">
              <a:avLst/>
            </a:prstGeom>
            <a:solidFill>
              <a:schemeClr val="bg1"/>
            </a:solidFill>
            <a:ln>
              <a:solidFill>
                <a:srgbClr val="69696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34">
              <a:extLst>
                <a:ext uri="{FF2B5EF4-FFF2-40B4-BE49-F238E27FC236}">
                  <a16:creationId xmlns:a16="http://schemas.microsoft.com/office/drawing/2014/main" id="{C1240C78-A09C-44F3-B9CF-30C22CF5C06E}"/>
                </a:ext>
              </a:extLst>
            </p:cNvPr>
            <p:cNvSpPr/>
            <p:nvPr/>
          </p:nvSpPr>
          <p:spPr>
            <a:xfrm>
              <a:off x="4922957" y="1831219"/>
              <a:ext cx="2244854" cy="891266"/>
            </a:xfrm>
            <a:prstGeom prst="rect">
              <a:avLst/>
            </a:prstGeom>
          </p:spPr>
          <p:txBody>
            <a:bodyPr wrap="square">
              <a:spAutoFit/>
            </a:bodyPr>
            <a:lstStyle/>
            <a:p>
              <a:pPr marL="914400" algn="ctr"/>
              <a:r>
                <a:rPr lang="en-US" sz="13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Ground</a:t>
              </a:r>
              <a:r>
                <a:rPr lang="en-US" sz="1300" kern="100" dirty="0">
                  <a:effectLst/>
                  <a:latin typeface="Times New Roman" panose="02020603050405020304" pitchFamily="18" charset="0"/>
                  <a:ea typeface="新細明體" panose="02020500000000000000" pitchFamily="18" charset="-120"/>
                  <a:cs typeface="Times New Roman" panose="02020603050405020304" pitchFamily="18" charset="0"/>
                </a:rPr>
                <a:t> level: The student’s standing position and the base of the building are </a:t>
              </a:r>
              <a:r>
                <a:rPr lang="en-US" sz="13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at the same horizontal level</a:t>
              </a:r>
              <a:r>
                <a:rPr lang="en-US" sz="1300" kern="1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sz="13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grpSp>
        <p:nvGrpSpPr>
          <p:cNvPr id="22" name="组合 5">
            <a:extLst>
              <a:ext uri="{FF2B5EF4-FFF2-40B4-BE49-F238E27FC236}">
                <a16:creationId xmlns:a16="http://schemas.microsoft.com/office/drawing/2014/main" id="{9280F66A-FD8F-4E97-A971-F38B09C6E57F}"/>
              </a:ext>
            </a:extLst>
          </p:cNvPr>
          <p:cNvGrpSpPr/>
          <p:nvPr/>
        </p:nvGrpSpPr>
        <p:grpSpPr>
          <a:xfrm>
            <a:off x="2594271" y="1445978"/>
            <a:ext cx="3076423" cy="1977608"/>
            <a:chOff x="2921620" y="1785189"/>
            <a:chExt cx="2416642" cy="943666"/>
          </a:xfrm>
        </p:grpSpPr>
        <p:sp>
          <p:nvSpPr>
            <p:cNvPr id="23" name="矩形: 圆角 31">
              <a:extLst>
                <a:ext uri="{FF2B5EF4-FFF2-40B4-BE49-F238E27FC236}">
                  <a16:creationId xmlns:a16="http://schemas.microsoft.com/office/drawing/2014/main" id="{2B665E00-7170-4093-8B7C-F98EAE6386CE}"/>
                </a:ext>
              </a:extLst>
            </p:cNvPr>
            <p:cNvSpPr/>
            <p:nvPr/>
          </p:nvSpPr>
          <p:spPr>
            <a:xfrm>
              <a:off x="3697629" y="1785189"/>
              <a:ext cx="1581348" cy="781950"/>
            </a:xfrm>
            <a:prstGeom prst="roundRect">
              <a:avLst/>
            </a:prstGeom>
            <a:solidFill>
              <a:schemeClr val="bg1"/>
            </a:solidFill>
            <a:ln>
              <a:solidFill>
                <a:srgbClr val="69696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33">
              <a:extLst>
                <a:ext uri="{FF2B5EF4-FFF2-40B4-BE49-F238E27FC236}">
                  <a16:creationId xmlns:a16="http://schemas.microsoft.com/office/drawing/2014/main" id="{46CDF898-1072-49FA-A998-66A882F5D435}"/>
                </a:ext>
              </a:extLst>
            </p:cNvPr>
            <p:cNvSpPr/>
            <p:nvPr/>
          </p:nvSpPr>
          <p:spPr>
            <a:xfrm>
              <a:off x="2921620" y="1825645"/>
              <a:ext cx="2416642" cy="903210"/>
            </a:xfrm>
            <a:prstGeom prst="rect">
              <a:avLst/>
            </a:prstGeom>
          </p:spPr>
          <p:txBody>
            <a:bodyPr wrap="square">
              <a:spAutoFit/>
            </a:bodyPr>
            <a:lstStyle/>
            <a:p>
              <a:pPr marL="914400" algn="ctr"/>
              <a:r>
                <a:rPr lang="en-US" sz="13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Ground</a:t>
              </a:r>
              <a:r>
                <a:rPr lang="en-US" sz="1300" kern="100" dirty="0">
                  <a:effectLst/>
                  <a:latin typeface="Times New Roman" panose="02020603050405020304" pitchFamily="18" charset="0"/>
                  <a:ea typeface="新細明體" panose="02020500000000000000" pitchFamily="18" charset="-120"/>
                  <a:cs typeface="Times New Roman" panose="02020603050405020304" pitchFamily="18" charset="0"/>
                </a:rPr>
                <a:t> conditions: The ground is free of irregularities, as they can affect the accuracy when measuring the horizontal distance between the student and building.</a:t>
              </a:r>
              <a:endParaRPr lang="en-US" sz="13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5" name="Slide Number Placeholder 4">
            <a:extLst>
              <a:ext uri="{FF2B5EF4-FFF2-40B4-BE49-F238E27FC236}">
                <a16:creationId xmlns:a16="http://schemas.microsoft.com/office/drawing/2014/main" id="{6D74C523-ECAE-431D-9492-69437C7555D6}"/>
              </a:ext>
            </a:extLst>
          </p:cNvPr>
          <p:cNvSpPr>
            <a:spLocks noGrp="1"/>
          </p:cNvSpPr>
          <p:nvPr>
            <p:ph type="sldNum" sz="quarter" idx="12"/>
          </p:nvPr>
        </p:nvSpPr>
        <p:spPr/>
        <p:txBody>
          <a:bodyPr/>
          <a:lstStyle/>
          <a:p>
            <a:fld id="{84FB7F4A-EDAA-4811-8ACD-C1EBE3764D9A}" type="slidenum">
              <a:rPr lang="zh-CN" altLang="en-US" smtClean="0"/>
              <a:t>21</a:t>
            </a:fld>
            <a:endParaRPr lang="zh-CN" altLang="en-US"/>
          </a:p>
        </p:txBody>
      </p:sp>
    </p:spTree>
    <p:extLst>
      <p:ext uri="{BB962C8B-B14F-4D97-AF65-F5344CB8AC3E}">
        <p14:creationId xmlns:p14="http://schemas.microsoft.com/office/powerpoint/2010/main" val="690150329"/>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600"/>
                                        <p:tgtEl>
                                          <p:spTgt spid="32"/>
                                        </p:tgtEl>
                                      </p:cBhvr>
                                    </p:animEffect>
                                    <p:anim calcmode="lin" valueType="num">
                                      <p:cBhvr>
                                        <p:cTn id="8" dur="600" fill="hold"/>
                                        <p:tgtEl>
                                          <p:spTgt spid="32"/>
                                        </p:tgtEl>
                                        <p:attrNameLst>
                                          <p:attrName>ppt_x</p:attrName>
                                        </p:attrNameLst>
                                      </p:cBhvr>
                                      <p:tavLst>
                                        <p:tav tm="0">
                                          <p:val>
                                            <p:strVal val="#ppt_x"/>
                                          </p:val>
                                        </p:tav>
                                        <p:tav tm="100000">
                                          <p:val>
                                            <p:strVal val="#ppt_x"/>
                                          </p:val>
                                        </p:tav>
                                      </p:tavLst>
                                    </p:anim>
                                    <p:anim calcmode="lin" valueType="num">
                                      <p:cBhvr>
                                        <p:cTn id="9" dur="6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0E1C206F-6332-4A94-986A-6F362D71F56D}"/>
              </a:ext>
            </a:extLst>
          </p:cNvPr>
          <p:cNvSpPr>
            <a:spLocks noGrp="1"/>
          </p:cNvSpPr>
          <p:nvPr>
            <p:ph type="sldNum" sz="quarter" idx="12"/>
          </p:nvPr>
        </p:nvSpPr>
        <p:spPr/>
        <p:txBody>
          <a:bodyPr/>
          <a:lstStyle/>
          <a:p>
            <a:fld id="{84FB7F4A-EDAA-4811-8ACD-C1EBE3764D9A}" type="slidenum">
              <a:rPr lang="zh-CN" altLang="en-US" smtClean="0"/>
              <a:t>22</a:t>
            </a:fld>
            <a:endParaRPr lang="zh-CN" altLang="en-US"/>
          </a:p>
        </p:txBody>
      </p:sp>
      <p:grpSp>
        <p:nvGrpSpPr>
          <p:cNvPr id="16" name="Canvas 2002872202">
            <a:extLst>
              <a:ext uri="{FF2B5EF4-FFF2-40B4-BE49-F238E27FC236}">
                <a16:creationId xmlns:a16="http://schemas.microsoft.com/office/drawing/2014/main" id="{9E199002-3D46-4DF5-B097-557E8CBFB970}"/>
              </a:ext>
            </a:extLst>
          </p:cNvPr>
          <p:cNvGrpSpPr/>
          <p:nvPr/>
        </p:nvGrpSpPr>
        <p:grpSpPr>
          <a:xfrm>
            <a:off x="2096770" y="1178242"/>
            <a:ext cx="4950460" cy="2787015"/>
            <a:chOff x="0" y="0"/>
            <a:chExt cx="4950460" cy="2787015"/>
          </a:xfrm>
        </p:grpSpPr>
        <p:sp>
          <p:nvSpPr>
            <p:cNvPr id="20" name="Rectangle 19">
              <a:extLst>
                <a:ext uri="{FF2B5EF4-FFF2-40B4-BE49-F238E27FC236}">
                  <a16:creationId xmlns:a16="http://schemas.microsoft.com/office/drawing/2014/main" id="{0E8D53B9-290D-426F-BE95-C558F1DE6936}"/>
                </a:ext>
              </a:extLst>
            </p:cNvPr>
            <p:cNvSpPr/>
            <p:nvPr/>
          </p:nvSpPr>
          <p:spPr>
            <a:xfrm>
              <a:off x="0" y="0"/>
              <a:ext cx="4950460" cy="2787015"/>
            </a:xfrm>
            <a:prstGeom prst="rect">
              <a:avLst/>
            </a:prstGeom>
            <a:solidFill>
              <a:prstClr val="white"/>
            </a:solidFill>
          </p:spPr>
          <p:txBody>
            <a:bodyPr/>
            <a:lstStyle/>
            <a:p>
              <a:endParaRPr lang="zh-HK" altLang="en-US"/>
            </a:p>
          </p:txBody>
        </p:sp>
        <p:grpSp>
          <p:nvGrpSpPr>
            <p:cNvPr id="26" name="Group 25">
              <a:extLst>
                <a:ext uri="{FF2B5EF4-FFF2-40B4-BE49-F238E27FC236}">
                  <a16:creationId xmlns:a16="http://schemas.microsoft.com/office/drawing/2014/main" id="{E33E9721-E9DC-4DA5-8825-3F91BF184624}"/>
                </a:ext>
              </a:extLst>
            </p:cNvPr>
            <p:cNvGrpSpPr/>
            <p:nvPr/>
          </p:nvGrpSpPr>
          <p:grpSpPr>
            <a:xfrm>
              <a:off x="254116" y="0"/>
              <a:ext cx="4455997" cy="2347819"/>
              <a:chOff x="254116" y="98852"/>
              <a:chExt cx="4455997" cy="2347819"/>
            </a:xfrm>
          </p:grpSpPr>
          <p:pic>
            <p:nvPicPr>
              <p:cNvPr id="35" name="Picture 34">
                <a:extLst>
                  <a:ext uri="{FF2B5EF4-FFF2-40B4-BE49-F238E27FC236}">
                    <a16:creationId xmlns:a16="http://schemas.microsoft.com/office/drawing/2014/main" id="{064BDACF-88D6-4702-BA96-A82CA7FD92F8}"/>
                  </a:ext>
                </a:extLst>
              </p:cNvPr>
              <p:cNvPicPr>
                <a:picLocks noChangeAspect="1"/>
              </p:cNvPicPr>
              <p:nvPr/>
            </p:nvPicPr>
            <p:blipFill rotWithShape="1">
              <a:blip r:embed="rId6">
                <a:extLst>
                  <a:ext uri="{28A0092B-C50C-407E-A947-70E740481C1C}">
                    <a14:useLocalDpi xmlns:a14="http://schemas.microsoft.com/office/drawing/2010/main" val="0"/>
                  </a:ext>
                </a:extLst>
              </a:blip>
              <a:srcRect t="4363" r="10"/>
              <a:stretch/>
            </p:blipFill>
            <p:spPr bwMode="auto">
              <a:xfrm>
                <a:off x="254116" y="98852"/>
                <a:ext cx="4455997" cy="2347819"/>
              </a:xfrm>
              <a:prstGeom prst="rect">
                <a:avLst/>
              </a:prstGeom>
              <a:noFill/>
              <a:ln>
                <a:noFill/>
              </a:ln>
            </p:spPr>
          </p:pic>
          <p:sp>
            <p:nvSpPr>
              <p:cNvPr id="36" name="Rectangle 35">
                <a:extLst>
                  <a:ext uri="{FF2B5EF4-FFF2-40B4-BE49-F238E27FC236}">
                    <a16:creationId xmlns:a16="http://schemas.microsoft.com/office/drawing/2014/main" id="{FB23675F-6BA2-48A9-8A68-0CFD2E3A7816}"/>
                  </a:ext>
                </a:extLst>
              </p:cNvPr>
              <p:cNvSpPr/>
              <p:nvPr/>
            </p:nvSpPr>
            <p:spPr>
              <a:xfrm>
                <a:off x="271848" y="148281"/>
                <a:ext cx="1334530" cy="8402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Text Box 579285351">
              <a:extLst>
                <a:ext uri="{FF2B5EF4-FFF2-40B4-BE49-F238E27FC236}">
                  <a16:creationId xmlns:a16="http://schemas.microsoft.com/office/drawing/2014/main" id="{1FF23EA1-69EC-4198-985C-CB4D82BAD71B}"/>
                </a:ext>
              </a:extLst>
            </p:cNvPr>
            <p:cNvSpPr txBox="1"/>
            <p:nvPr/>
          </p:nvSpPr>
          <p:spPr>
            <a:xfrm>
              <a:off x="436606" y="1885610"/>
              <a:ext cx="2514600" cy="43688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Student’s eye level </a:t>
              </a:r>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s</a:t>
              </a: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 = ____________</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8" name="Text Box 1906952930">
              <a:extLst>
                <a:ext uri="{FF2B5EF4-FFF2-40B4-BE49-F238E27FC236}">
                  <a16:creationId xmlns:a16="http://schemas.microsoft.com/office/drawing/2014/main" id="{D461A8CB-A0BA-44DE-999C-CAAD769BB307}"/>
                </a:ext>
              </a:extLst>
            </p:cNvPr>
            <p:cNvSpPr txBox="1"/>
            <p:nvPr/>
          </p:nvSpPr>
          <p:spPr>
            <a:xfrm>
              <a:off x="177409" y="2406441"/>
              <a:ext cx="4575175" cy="33782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Horizontal distance between the student and building = _____________</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1" name="Text Box 417937185">
              <a:extLst>
                <a:ext uri="{FF2B5EF4-FFF2-40B4-BE49-F238E27FC236}">
                  <a16:creationId xmlns:a16="http://schemas.microsoft.com/office/drawing/2014/main" id="{596DE644-EB59-46CA-9561-B99C57AA585F}"/>
                </a:ext>
              </a:extLst>
            </p:cNvPr>
            <p:cNvSpPr txBox="1"/>
            <p:nvPr/>
          </p:nvSpPr>
          <p:spPr>
            <a:xfrm>
              <a:off x="550471" y="1408483"/>
              <a:ext cx="2400300" cy="337941"/>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Angle of elevation = ____________</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14" name="Text Box 1">
            <a:extLst>
              <a:ext uri="{FF2B5EF4-FFF2-40B4-BE49-F238E27FC236}">
                <a16:creationId xmlns:a16="http://schemas.microsoft.com/office/drawing/2014/main" id="{08D497F3-014A-4103-9C2A-93D481FCF450}"/>
              </a:ext>
            </a:extLst>
          </p:cNvPr>
          <p:cNvSpPr txBox="1"/>
          <p:nvPr/>
        </p:nvSpPr>
        <p:spPr>
          <a:xfrm>
            <a:off x="4221140" y="2444411"/>
            <a:ext cx="523240" cy="334010"/>
          </a:xfrm>
          <a:prstGeom prst="rect">
            <a:avLst/>
          </a:prstGeom>
          <a:solidFill>
            <a:schemeClr val="bg1"/>
          </a:solidFill>
          <a:ln w="12700">
            <a:solidFill>
              <a:srgbClr val="FF0000"/>
            </a:solid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22.4°</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5" name="Text Box 1">
            <a:extLst>
              <a:ext uri="{FF2B5EF4-FFF2-40B4-BE49-F238E27FC236}">
                <a16:creationId xmlns:a16="http://schemas.microsoft.com/office/drawing/2014/main" id="{10AE44D1-9DE1-4E76-9FE7-D8A20503A258}"/>
              </a:ext>
            </a:extLst>
          </p:cNvPr>
          <p:cNvSpPr txBox="1"/>
          <p:nvPr/>
        </p:nvSpPr>
        <p:spPr>
          <a:xfrm>
            <a:off x="4203997" y="2933657"/>
            <a:ext cx="619125" cy="334010"/>
          </a:xfrm>
          <a:prstGeom prst="rect">
            <a:avLst/>
          </a:prstGeom>
          <a:noFill/>
          <a:ln w="12700">
            <a:solidFill>
              <a:srgbClr val="FF0000"/>
            </a:solid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1.65 m</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1" name="Text Box 1">
            <a:extLst>
              <a:ext uri="{FF2B5EF4-FFF2-40B4-BE49-F238E27FC236}">
                <a16:creationId xmlns:a16="http://schemas.microsoft.com/office/drawing/2014/main" id="{F13C3326-DFA1-4210-A542-87C06FA9ED9C}"/>
              </a:ext>
            </a:extLst>
          </p:cNvPr>
          <p:cNvSpPr txBox="1"/>
          <p:nvPr/>
        </p:nvSpPr>
        <p:spPr>
          <a:xfrm>
            <a:off x="5905892" y="3458824"/>
            <a:ext cx="695325" cy="334010"/>
          </a:xfrm>
          <a:prstGeom prst="rect">
            <a:avLst/>
          </a:prstGeom>
          <a:solidFill>
            <a:schemeClr val="bg1"/>
          </a:solidFill>
          <a:ln w="12700">
            <a:solidFill>
              <a:srgbClr val="FF0000"/>
            </a:solid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19.99 m</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163458633"/>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522009" y="740784"/>
            <a:ext cx="6423102" cy="369332"/>
          </a:xfrm>
          <a:prstGeom prst="rect">
            <a:avLst/>
          </a:prstGeom>
          <a:noFill/>
        </p:spPr>
        <p:txBody>
          <a:bodyPr wrap="square" rtlCol="0">
            <a:spAutoFit/>
          </a:bodyPr>
          <a:lstStyle/>
          <a:p>
            <a:r>
              <a:rPr lang="en-US" altLang="zh-CN" b="1" spc="-150" dirty="0">
                <a:solidFill>
                  <a:srgbClr val="3E3A39"/>
                </a:solidFill>
                <a:cs typeface="Times New Roman" panose="02020603050405020304" pitchFamily="18" charset="0"/>
                <a:sym typeface="+mn-lt"/>
              </a:rPr>
              <a:t>(b)  </a:t>
            </a:r>
            <a:r>
              <a:rPr lang="en-GB" b="1" dirty="0">
                <a:solidFill>
                  <a:srgbClr val="3E3A39"/>
                </a:solidFill>
                <a:latin typeface="Times New Roman" panose="02020603050405020304" pitchFamily="18" charset="0"/>
                <a:cs typeface="Times New Roman" panose="02020603050405020304" pitchFamily="18" charset="0"/>
              </a:rPr>
              <a:t>Hence, estimate the height </a:t>
            </a:r>
            <a:r>
              <a:rPr lang="en-GB" b="1" i="1" dirty="0">
                <a:solidFill>
                  <a:srgbClr val="3E3A39"/>
                </a:solidFill>
                <a:latin typeface="Times New Roman" panose="02020603050405020304" pitchFamily="18" charset="0"/>
                <a:cs typeface="Times New Roman" panose="02020603050405020304" pitchFamily="18" charset="0"/>
              </a:rPr>
              <a:t>h</a:t>
            </a:r>
            <a:r>
              <a:rPr lang="en-GB" b="1" dirty="0">
                <a:solidFill>
                  <a:srgbClr val="3E3A39"/>
                </a:solidFill>
                <a:latin typeface="Times New Roman" panose="02020603050405020304" pitchFamily="18" charset="0"/>
                <a:cs typeface="Times New Roman" panose="02020603050405020304" pitchFamily="18" charset="0"/>
              </a:rPr>
              <a:t> of the building.</a:t>
            </a:r>
            <a:endParaRPr lang="zh-CN" altLang="en-US" b="1" i="1" spc="-150" dirty="0">
              <a:solidFill>
                <a:srgbClr val="3E3A39"/>
              </a:solidFill>
              <a:latin typeface="Times New Roman" panose="02020603050405020304" pitchFamily="18" charset="0"/>
              <a:cs typeface="Times New Roman" panose="02020603050405020304" pitchFamily="18" charset="0"/>
              <a:sym typeface="+mn-lt"/>
            </a:endParaRPr>
          </a:p>
        </p:txBody>
      </p:sp>
      <p:sp>
        <p:nvSpPr>
          <p:cNvPr id="6" name="文本框 31">
            <a:extLst>
              <a:ext uri="{FF2B5EF4-FFF2-40B4-BE49-F238E27FC236}">
                <a16:creationId xmlns:a16="http://schemas.microsoft.com/office/drawing/2014/main" id="{B2EDD347-9F4B-4AD9-A6D2-75997C88B8F0}"/>
              </a:ext>
            </a:extLst>
          </p:cNvPr>
          <p:cNvSpPr txBox="1"/>
          <p:nvPr/>
        </p:nvSpPr>
        <p:spPr>
          <a:xfrm>
            <a:off x="1479780" y="1246068"/>
            <a:ext cx="6423102" cy="830997"/>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Solution</a:t>
            </a:r>
            <a:r>
              <a:rPr lang="zh-CN" altLang="en-US"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From the student’s eye, draw a horizontal line perpendicular to the building.</a:t>
            </a:r>
          </a:p>
          <a:p>
            <a:r>
              <a:rPr lang="en-US" sz="1600" dirty="0">
                <a:latin typeface="Times New Roman" panose="02020603050405020304" pitchFamily="18" charset="0"/>
                <a:cs typeface="Times New Roman" panose="02020603050405020304" pitchFamily="18" charset="0"/>
              </a:rPr>
              <a:t>Let </a:t>
            </a:r>
            <a:r>
              <a:rPr lang="en-US" sz="1600" i="1" dirty="0">
                <a:latin typeface="Times New Roman" panose="02020603050405020304" pitchFamily="18" charset="0"/>
                <a:cs typeface="Times New Roman" panose="02020603050405020304" pitchFamily="18" charset="0"/>
              </a:rPr>
              <a:t>x</a:t>
            </a:r>
            <a:r>
              <a:rPr lang="en-US" sz="1600" dirty="0">
                <a:latin typeface="Times New Roman" panose="02020603050405020304" pitchFamily="18" charset="0"/>
                <a:cs typeface="Times New Roman" panose="02020603050405020304" pitchFamily="18" charset="0"/>
              </a:rPr>
              <a:t> be the unknown, as shown in the figure.</a:t>
            </a:r>
          </a:p>
        </p:txBody>
      </p:sp>
      <p:graphicFrame>
        <p:nvGraphicFramePr>
          <p:cNvPr id="5" name="Object 4">
            <a:extLst>
              <a:ext uri="{FF2B5EF4-FFF2-40B4-BE49-F238E27FC236}">
                <a16:creationId xmlns:a16="http://schemas.microsoft.com/office/drawing/2014/main" id="{8753A616-6BDD-40EE-8AC7-5FED71804862}"/>
              </a:ext>
            </a:extLst>
          </p:cNvPr>
          <p:cNvGraphicFramePr>
            <a:graphicFrameLocks noChangeAspect="1"/>
          </p:cNvGraphicFramePr>
          <p:nvPr>
            <p:extLst>
              <p:ext uri="{D42A27DB-BD31-4B8C-83A1-F6EECF244321}">
                <p14:modId xmlns:p14="http://schemas.microsoft.com/office/powerpoint/2010/main" val="1430605222"/>
              </p:ext>
            </p:extLst>
          </p:nvPr>
        </p:nvGraphicFramePr>
        <p:xfrm>
          <a:off x="2340671" y="2090426"/>
          <a:ext cx="2392889" cy="844549"/>
        </p:xfrm>
        <a:graphic>
          <a:graphicData uri="http://schemas.openxmlformats.org/presentationml/2006/ole">
            <mc:AlternateContent xmlns:mc="http://schemas.openxmlformats.org/markup-compatibility/2006">
              <mc:Choice xmlns:v="urn:schemas-microsoft-com:vml" Requires="v">
                <p:oleObj name="Equation" r:id="rId6" imgW="1624895" imgH="583947" progId="Equation.DSMT4">
                  <p:embed/>
                </p:oleObj>
              </mc:Choice>
              <mc:Fallback>
                <p:oleObj name="Equation" r:id="rId6" imgW="1624895" imgH="583947"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0671" y="2090426"/>
                        <a:ext cx="2392889" cy="844549"/>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319DB930-8442-41B8-89BA-59F2D688056C}"/>
              </a:ext>
            </a:extLst>
          </p:cNvPr>
          <p:cNvGraphicFramePr>
            <a:graphicFrameLocks noChangeAspect="1"/>
          </p:cNvGraphicFramePr>
          <p:nvPr>
            <p:extLst>
              <p:ext uri="{D42A27DB-BD31-4B8C-83A1-F6EECF244321}">
                <p14:modId xmlns:p14="http://schemas.microsoft.com/office/powerpoint/2010/main" val="3287688233"/>
              </p:ext>
            </p:extLst>
          </p:nvPr>
        </p:nvGraphicFramePr>
        <p:xfrm>
          <a:off x="2382898" y="3055679"/>
          <a:ext cx="2308433" cy="957155"/>
        </p:xfrm>
        <a:graphic>
          <a:graphicData uri="http://schemas.openxmlformats.org/presentationml/2006/ole">
            <mc:AlternateContent xmlns:mc="http://schemas.openxmlformats.org/markup-compatibility/2006">
              <mc:Choice xmlns:v="urn:schemas-microsoft-com:vml" Requires="v">
                <p:oleObj name="Equation" r:id="rId8" imgW="1548728" imgH="634725" progId="Equation.DSMT4">
                  <p:embed/>
                </p:oleObj>
              </mc:Choice>
              <mc:Fallback>
                <p:oleObj name="Equation" r:id="rId8" imgW="1548728" imgH="634725"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2898" y="3055679"/>
                        <a:ext cx="2308433" cy="957155"/>
                      </a:xfrm>
                      <a:prstGeom prst="rect">
                        <a:avLst/>
                      </a:prstGeom>
                      <a:noFill/>
                    </p:spPr>
                  </p:pic>
                </p:oleObj>
              </mc:Fallback>
            </mc:AlternateContent>
          </a:graphicData>
        </a:graphic>
      </p:graphicFrame>
      <p:sp>
        <p:nvSpPr>
          <p:cNvPr id="8" name="Rectangle 3">
            <a:extLst>
              <a:ext uri="{FF2B5EF4-FFF2-40B4-BE49-F238E27FC236}">
                <a16:creationId xmlns:a16="http://schemas.microsoft.com/office/drawing/2014/main" id="{1E01AC51-8CC7-4BA3-80F3-5E2B90E522F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83157350-DBE0-447E-829B-200A9C094E5C}"/>
              </a:ext>
            </a:extLst>
          </p:cNvPr>
          <p:cNvSpPr>
            <a:spLocks noChangeArrowheads="1"/>
          </p:cNvSpPr>
          <p:nvPr/>
        </p:nvSpPr>
        <p:spPr bwMode="auto">
          <a:xfrm>
            <a:off x="914400" y="102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id="{9AAD353F-B656-45EC-9EE9-A4968182D201}"/>
              </a:ext>
            </a:extLst>
          </p:cNvPr>
          <p:cNvSpPr>
            <a:spLocks noChangeArrowheads="1"/>
          </p:cNvSpPr>
          <p:nvPr/>
        </p:nvSpPr>
        <p:spPr bwMode="auto">
          <a:xfrm>
            <a:off x="914400" y="1676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文本框 31">
            <a:extLst>
              <a:ext uri="{FF2B5EF4-FFF2-40B4-BE49-F238E27FC236}">
                <a16:creationId xmlns:a16="http://schemas.microsoft.com/office/drawing/2014/main" id="{CD2BF0A2-BB31-4B41-8F99-F84CF1F4026A}"/>
              </a:ext>
            </a:extLst>
          </p:cNvPr>
          <p:cNvSpPr txBox="1"/>
          <p:nvPr/>
        </p:nvSpPr>
        <p:spPr>
          <a:xfrm>
            <a:off x="1850064" y="4134420"/>
            <a:ext cx="5443870" cy="369332"/>
          </a:xfrm>
          <a:prstGeom prst="rect">
            <a:avLst/>
          </a:prstGeom>
          <a:noFill/>
        </p:spPr>
        <p:txBody>
          <a:bodyPr wrap="square" rtlCol="0">
            <a:spAutoFit/>
          </a:bodyPr>
          <a:lstStyle/>
          <a:p>
            <a:r>
              <a:rPr lang="zh-CN"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height of the building is</a:t>
            </a:r>
            <a:r>
              <a:rPr lang="zh-CN"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9.89 m</a:t>
            </a:r>
          </a:p>
        </p:txBody>
      </p:sp>
      <p:pic>
        <p:nvPicPr>
          <p:cNvPr id="12" name="Picture 11">
            <a:extLst>
              <a:ext uri="{FF2B5EF4-FFF2-40B4-BE49-F238E27FC236}">
                <a16:creationId xmlns:a16="http://schemas.microsoft.com/office/drawing/2014/main" id="{3C5D3E2B-3A6B-4C04-883C-E4D327DB24FB}"/>
              </a:ext>
            </a:extLst>
          </p:cNvPr>
          <p:cNvPicPr>
            <a:picLocks noChangeAspect="1"/>
          </p:cNvPicPr>
          <p:nvPr/>
        </p:nvPicPr>
        <p:blipFill>
          <a:blip r:embed="rId10"/>
          <a:stretch>
            <a:fillRect/>
          </a:stretch>
        </p:blipFill>
        <p:spPr>
          <a:xfrm>
            <a:off x="4691331" y="2465269"/>
            <a:ext cx="2897618" cy="1767462"/>
          </a:xfrm>
          <a:prstGeom prst="rect">
            <a:avLst/>
          </a:prstGeom>
        </p:spPr>
      </p:pic>
      <p:sp>
        <p:nvSpPr>
          <p:cNvPr id="11" name="Slide Number Placeholder 10">
            <a:extLst>
              <a:ext uri="{FF2B5EF4-FFF2-40B4-BE49-F238E27FC236}">
                <a16:creationId xmlns:a16="http://schemas.microsoft.com/office/drawing/2014/main" id="{D135D8B7-9B72-4149-B9B2-BC49A5FD1853}"/>
              </a:ext>
            </a:extLst>
          </p:cNvPr>
          <p:cNvSpPr>
            <a:spLocks noGrp="1"/>
          </p:cNvSpPr>
          <p:nvPr>
            <p:ph type="sldNum" sz="quarter" idx="12"/>
          </p:nvPr>
        </p:nvSpPr>
        <p:spPr/>
        <p:txBody>
          <a:bodyPr/>
          <a:lstStyle/>
          <a:p>
            <a:fld id="{84FB7F4A-EDAA-4811-8ACD-C1EBE3764D9A}" type="slidenum">
              <a:rPr lang="zh-CN" altLang="en-US" smtClean="0"/>
              <a:t>23</a:t>
            </a:fld>
            <a:endParaRPr lang="zh-CN" altLang="en-US"/>
          </a:p>
        </p:txBody>
      </p:sp>
    </p:spTree>
    <p:extLst>
      <p:ext uri="{BB962C8B-B14F-4D97-AF65-F5344CB8AC3E}">
        <p14:creationId xmlns:p14="http://schemas.microsoft.com/office/powerpoint/2010/main" val="520186939"/>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600"/>
                                        <p:tgtEl>
                                          <p:spTgt spid="32"/>
                                        </p:tgtEl>
                                      </p:cBhvr>
                                    </p:animEffect>
                                    <p:anim calcmode="lin" valueType="num">
                                      <p:cBhvr>
                                        <p:cTn id="8" dur="600" fill="hold"/>
                                        <p:tgtEl>
                                          <p:spTgt spid="32"/>
                                        </p:tgtEl>
                                        <p:attrNameLst>
                                          <p:attrName>ppt_x</p:attrName>
                                        </p:attrNameLst>
                                      </p:cBhvr>
                                      <p:tavLst>
                                        <p:tav tm="0">
                                          <p:val>
                                            <p:strVal val="#ppt_x"/>
                                          </p:val>
                                        </p:tav>
                                        <p:tav tm="100000">
                                          <p:val>
                                            <p:strVal val="#ppt_x"/>
                                          </p:val>
                                        </p:tav>
                                      </p:tavLst>
                                    </p:anim>
                                    <p:anim calcmode="lin" valueType="num">
                                      <p:cBhvr>
                                        <p:cTn id="9" dur="6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600"/>
                                        <p:tgtEl>
                                          <p:spTgt spid="6"/>
                                        </p:tgtEl>
                                      </p:cBhvr>
                                    </p:animEffect>
                                    <p:anim calcmode="lin" valueType="num">
                                      <p:cBhvr>
                                        <p:cTn id="15" dur="600" fill="hold"/>
                                        <p:tgtEl>
                                          <p:spTgt spid="6"/>
                                        </p:tgtEl>
                                        <p:attrNameLst>
                                          <p:attrName>ppt_x</p:attrName>
                                        </p:attrNameLst>
                                      </p:cBhvr>
                                      <p:tavLst>
                                        <p:tav tm="0">
                                          <p:val>
                                            <p:strVal val="#ppt_x"/>
                                          </p:val>
                                        </p:tav>
                                        <p:tav tm="100000">
                                          <p:val>
                                            <p:strVal val="#ppt_x"/>
                                          </p:val>
                                        </p:tav>
                                      </p:tavLst>
                                    </p:anim>
                                    <p:anim calcmode="lin" valueType="num">
                                      <p:cBhvr>
                                        <p:cTn id="16" dur="6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600"/>
                                        <p:tgtEl>
                                          <p:spTgt spid="15"/>
                                        </p:tgtEl>
                                      </p:cBhvr>
                                    </p:animEffect>
                                    <p:anim calcmode="lin" valueType="num">
                                      <p:cBhvr>
                                        <p:cTn id="43" dur="600" fill="hold"/>
                                        <p:tgtEl>
                                          <p:spTgt spid="15"/>
                                        </p:tgtEl>
                                        <p:attrNameLst>
                                          <p:attrName>ppt_x</p:attrName>
                                        </p:attrNameLst>
                                      </p:cBhvr>
                                      <p:tavLst>
                                        <p:tav tm="0">
                                          <p:val>
                                            <p:strVal val="#ppt_x"/>
                                          </p:val>
                                        </p:tav>
                                        <p:tav tm="100000">
                                          <p:val>
                                            <p:strVal val="#ppt_x"/>
                                          </p:val>
                                        </p:tav>
                                      </p:tavLst>
                                    </p:anim>
                                    <p:anim calcmode="lin" valueType="num">
                                      <p:cBhvr>
                                        <p:cTn id="44" dur="6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5"/>
          <a:stretch>
            <a:fillRect/>
          </a:stretch>
        </p:blipFill>
        <p:spPr>
          <a:xfrm>
            <a:off x="1048206" y="127908"/>
            <a:ext cx="7047587" cy="4887684"/>
          </a:xfrm>
          <a:prstGeom prst="rect">
            <a:avLst/>
          </a:prstGeom>
        </p:spPr>
      </p:pic>
      <p:pic>
        <p:nvPicPr>
          <p:cNvPr id="18" name="图片 17"/>
          <p:cNvPicPr>
            <a:picLocks noChangeAspect="1"/>
          </p:cNvPicPr>
          <p:nvPr/>
        </p:nvPicPr>
        <p:blipFill>
          <a:blip r:embed="rId6"/>
          <a:stretch>
            <a:fillRect/>
          </a:stretch>
        </p:blipFill>
        <p:spPr>
          <a:xfrm>
            <a:off x="2340671" y="-389678"/>
            <a:ext cx="4462659" cy="957155"/>
          </a:xfrm>
          <a:prstGeom prst="rect">
            <a:avLst/>
          </a:prstGeom>
        </p:spPr>
      </p:pic>
      <p:sp>
        <p:nvSpPr>
          <p:cNvPr id="29" name="Freeform 48"/>
          <p:cNvSpPr/>
          <p:nvPr>
            <p:custDataLst>
              <p:tags r:id="rId1"/>
            </p:custDataLst>
          </p:nvPr>
        </p:nvSpPr>
        <p:spPr bwMode="auto">
          <a:xfrm>
            <a:off x="2399110" y="1452494"/>
            <a:ext cx="410765" cy="447675"/>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696969"/>
          </a:solidFill>
          <a:ln>
            <a:noFill/>
          </a:ln>
        </p:spPr>
        <p:txBody>
          <a:bodyPr/>
          <a:lstStyle/>
          <a:p>
            <a:endParaRPr lang="zh-CN" altLang="en-US" sz="1350">
              <a:cs typeface="+mn-ea"/>
              <a:sym typeface="+mn-lt"/>
            </a:endParaRPr>
          </a:p>
        </p:txBody>
      </p:sp>
      <p:sp>
        <p:nvSpPr>
          <p:cNvPr id="31" name="Freeform 52"/>
          <p:cNvSpPr/>
          <p:nvPr>
            <p:custDataLst>
              <p:tags r:id="rId2"/>
            </p:custDataLst>
          </p:nvPr>
        </p:nvSpPr>
        <p:spPr bwMode="auto">
          <a:xfrm>
            <a:off x="2768204" y="2794317"/>
            <a:ext cx="411956" cy="446484"/>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696969"/>
          </a:solidFill>
          <a:ln>
            <a:noFill/>
          </a:ln>
        </p:spPr>
        <p:txBody>
          <a:bodyPr/>
          <a:lstStyle/>
          <a:p>
            <a:endParaRPr lang="zh-CN" altLang="en-US" sz="1350">
              <a:cs typeface="+mn-ea"/>
              <a:sym typeface="+mn-lt"/>
            </a:endParaRPr>
          </a:p>
        </p:txBody>
      </p:sp>
      <p:sp>
        <p:nvSpPr>
          <p:cNvPr id="38" name="文本框 31">
            <a:extLst>
              <a:ext uri="{FF2B5EF4-FFF2-40B4-BE49-F238E27FC236}">
                <a16:creationId xmlns:a16="http://schemas.microsoft.com/office/drawing/2014/main" id="{DDC844D8-C310-4F0A-A8F5-F4A709A5D008}"/>
              </a:ext>
            </a:extLst>
          </p:cNvPr>
          <p:cNvSpPr txBox="1"/>
          <p:nvPr/>
        </p:nvSpPr>
        <p:spPr>
          <a:xfrm>
            <a:off x="1611350" y="744608"/>
            <a:ext cx="5921297" cy="707886"/>
          </a:xfrm>
          <a:prstGeom prst="rect">
            <a:avLst/>
          </a:prstGeom>
          <a:noFill/>
        </p:spPr>
        <p:txBody>
          <a:bodyPr wrap="square" rtlCol="0">
            <a:spAutoFit/>
          </a:bodyPr>
          <a:lstStyle/>
          <a:p>
            <a:r>
              <a:rPr lang="en-US" altLang="zh-CN" sz="2000" b="1" spc="-150" dirty="0">
                <a:solidFill>
                  <a:srgbClr val="3E3A39"/>
                </a:solidFill>
                <a:cs typeface="+mn-ea"/>
                <a:sym typeface="+mn-lt"/>
              </a:rPr>
              <a:t>4. 	</a:t>
            </a:r>
            <a:r>
              <a:rPr lang="en-GB" sz="2000" b="1" dirty="0">
                <a:solidFill>
                  <a:srgbClr val="3E3A39"/>
                </a:solidFill>
                <a:latin typeface="Times New Roman" panose="02020603050405020304" pitchFamily="18" charset="0"/>
                <a:cs typeface="Times New Roman" panose="02020603050405020304" pitchFamily="18" charset="0"/>
              </a:rPr>
              <a:t>What are some possible situational constraints </a:t>
            </a:r>
            <a:br>
              <a:rPr lang="en-GB" sz="2000" b="1" dirty="0">
                <a:solidFill>
                  <a:srgbClr val="3E3A39"/>
                </a:solidFill>
                <a:latin typeface="Times New Roman" panose="02020603050405020304" pitchFamily="18" charset="0"/>
                <a:cs typeface="Times New Roman" panose="02020603050405020304" pitchFamily="18" charset="0"/>
              </a:rPr>
            </a:br>
            <a:r>
              <a:rPr lang="en-GB" sz="2000" b="1" dirty="0">
                <a:solidFill>
                  <a:srgbClr val="3E3A39"/>
                </a:solidFill>
                <a:latin typeface="Times New Roman" panose="02020603050405020304" pitchFamily="18" charset="0"/>
                <a:cs typeface="Times New Roman" panose="02020603050405020304" pitchFamily="18" charset="0"/>
              </a:rPr>
              <a:t>	in the above estimation?</a:t>
            </a:r>
            <a:endParaRPr lang="zh-CN" altLang="en-US" sz="2000" b="1" i="1" spc="-150" dirty="0">
              <a:solidFill>
                <a:srgbClr val="3E3A39"/>
              </a:solidFill>
              <a:latin typeface="Times New Roman" panose="02020603050405020304" pitchFamily="18" charset="0"/>
              <a:cs typeface="Times New Roman" panose="02020603050405020304" pitchFamily="18" charset="0"/>
              <a:sym typeface="+mn-lt"/>
            </a:endParaRPr>
          </a:p>
        </p:txBody>
      </p:sp>
      <p:sp>
        <p:nvSpPr>
          <p:cNvPr id="39" name="TextBox 12">
            <a:extLst>
              <a:ext uri="{FF2B5EF4-FFF2-40B4-BE49-F238E27FC236}">
                <a16:creationId xmlns:a16="http://schemas.microsoft.com/office/drawing/2014/main" id="{E265ABF9-9DD9-454E-B16C-E64F55FB4482}"/>
              </a:ext>
            </a:extLst>
          </p:cNvPr>
          <p:cNvSpPr txBox="1"/>
          <p:nvPr/>
        </p:nvSpPr>
        <p:spPr>
          <a:xfrm>
            <a:off x="2809875" y="1484067"/>
            <a:ext cx="4581293" cy="1200329"/>
          </a:xfrm>
          <a:prstGeom prst="rect">
            <a:avLst/>
          </a:prstGeom>
          <a:noFill/>
        </p:spPr>
        <p:txBody>
          <a:bodyPr wrap="square" rtlCol="0">
            <a:spAutoFit/>
          </a:bodyPr>
          <a:lstStyle/>
          <a:p>
            <a:r>
              <a:rPr lang="en-GB" dirty="0">
                <a:solidFill>
                  <a:srgbClr val="3E3A39"/>
                </a:solidFill>
                <a:latin typeface="Times New Roman" panose="02020603050405020304" pitchFamily="18" charset="0"/>
                <a:cs typeface="Times New Roman" panose="02020603050405020304" pitchFamily="18" charset="0"/>
              </a:rPr>
              <a:t>Weather conditions: Bad weather conditions (e.g., heavy fog or rain) can obscure the view and affect the accuracy of the angle measurement.</a:t>
            </a:r>
            <a:endParaRPr lang="en-US" dirty="0">
              <a:solidFill>
                <a:srgbClr val="3E3A39"/>
              </a:solidFill>
              <a:latin typeface="Times New Roman" panose="02020603050405020304" pitchFamily="18" charset="0"/>
              <a:cs typeface="Times New Roman" panose="02020603050405020304" pitchFamily="18" charset="0"/>
            </a:endParaRPr>
          </a:p>
        </p:txBody>
      </p:sp>
      <p:sp>
        <p:nvSpPr>
          <p:cNvPr id="40" name="TextBox 12">
            <a:extLst>
              <a:ext uri="{FF2B5EF4-FFF2-40B4-BE49-F238E27FC236}">
                <a16:creationId xmlns:a16="http://schemas.microsoft.com/office/drawing/2014/main" id="{43B03082-18D3-408B-BC4A-686AF2D3C0B1}"/>
              </a:ext>
            </a:extLst>
          </p:cNvPr>
          <p:cNvSpPr txBox="1"/>
          <p:nvPr/>
        </p:nvSpPr>
        <p:spPr>
          <a:xfrm>
            <a:off x="3133057" y="2874398"/>
            <a:ext cx="4258111" cy="1200329"/>
          </a:xfrm>
          <a:prstGeom prst="rect">
            <a:avLst/>
          </a:prstGeom>
          <a:noFill/>
        </p:spPr>
        <p:txBody>
          <a:bodyPr wrap="square" rtlCol="0">
            <a:spAutoFit/>
          </a:bodyPr>
          <a:lstStyle/>
          <a:p>
            <a:r>
              <a:rPr lang="en-GB" dirty="0">
                <a:solidFill>
                  <a:srgbClr val="3E3A39"/>
                </a:solidFill>
                <a:latin typeface="Times New Roman" panose="02020603050405020304" pitchFamily="18" charset="0"/>
                <a:cs typeface="Times New Roman" panose="02020603050405020304" pitchFamily="18" charset="0"/>
              </a:rPr>
              <a:t>Obstructions: There may be obstacles which block the way of measuring the distance between the student’s standing position and the base of the building.</a:t>
            </a:r>
            <a:endParaRPr lang="en-US" dirty="0">
              <a:solidFill>
                <a:srgbClr val="3E3A39"/>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B9CDCC4-86AF-4830-8A3B-65E2AB84C40E}"/>
              </a:ext>
            </a:extLst>
          </p:cNvPr>
          <p:cNvSpPr>
            <a:spLocks noGrp="1"/>
          </p:cNvSpPr>
          <p:nvPr>
            <p:ph type="sldNum" sz="quarter" idx="12"/>
          </p:nvPr>
        </p:nvSpPr>
        <p:spPr/>
        <p:txBody>
          <a:bodyPr/>
          <a:lstStyle/>
          <a:p>
            <a:fld id="{84FB7F4A-EDAA-4811-8ACD-C1EBE3764D9A}" type="slidenum">
              <a:rPr lang="zh-CN" altLang="en-US" smtClean="0"/>
              <a:t>24</a:t>
            </a:fld>
            <a:endParaRPr lang="zh-CN" altLang="en-US"/>
          </a:p>
        </p:txBody>
      </p:sp>
    </p:spTree>
    <p:extLst>
      <p:ext uri="{BB962C8B-B14F-4D97-AF65-F5344CB8AC3E}">
        <p14:creationId xmlns:p14="http://schemas.microsoft.com/office/powerpoint/2010/main" val="4160302047"/>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600"/>
                                        <p:tgtEl>
                                          <p:spTgt spid="38"/>
                                        </p:tgtEl>
                                      </p:cBhvr>
                                    </p:animEffect>
                                    <p:anim calcmode="lin" valueType="num">
                                      <p:cBhvr>
                                        <p:cTn id="8" dur="600" fill="hold"/>
                                        <p:tgtEl>
                                          <p:spTgt spid="38"/>
                                        </p:tgtEl>
                                        <p:attrNameLst>
                                          <p:attrName>ppt_x</p:attrName>
                                        </p:attrNameLst>
                                      </p:cBhvr>
                                      <p:tavLst>
                                        <p:tav tm="0">
                                          <p:val>
                                            <p:strVal val="#ppt_x"/>
                                          </p:val>
                                        </p:tav>
                                        <p:tav tm="100000">
                                          <p:val>
                                            <p:strVal val="#ppt_x"/>
                                          </p:val>
                                        </p:tav>
                                      </p:tavLst>
                                    </p:anim>
                                    <p:anim calcmode="lin" valueType="num">
                                      <p:cBhvr>
                                        <p:cTn id="9" dur="6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 calcmode="lin" valueType="num">
                                      <p:cBhvr>
                                        <p:cTn id="16" dur="500" fill="hold"/>
                                        <p:tgtEl>
                                          <p:spTgt spid="29"/>
                                        </p:tgtEl>
                                        <p:attrNameLst>
                                          <p:attrName>style.rotation</p:attrName>
                                        </p:attrNameLst>
                                      </p:cBhvr>
                                      <p:tavLst>
                                        <p:tav tm="0">
                                          <p:val>
                                            <p:fltVal val="360"/>
                                          </p:val>
                                        </p:tav>
                                        <p:tav tm="100000">
                                          <p:val>
                                            <p:fltVal val="0"/>
                                          </p:val>
                                        </p:tav>
                                      </p:tavLst>
                                    </p:anim>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anim calcmode="lin" valueType="num">
                                      <p:cBhvr>
                                        <p:cTn id="23" dur="500" fill="hold"/>
                                        <p:tgtEl>
                                          <p:spTgt spid="39"/>
                                        </p:tgtEl>
                                        <p:attrNameLst>
                                          <p:attrName>ppt_x</p:attrName>
                                        </p:attrNameLst>
                                      </p:cBhvr>
                                      <p:tavLst>
                                        <p:tav tm="0">
                                          <p:val>
                                            <p:strVal val="#ppt_x"/>
                                          </p:val>
                                        </p:tav>
                                        <p:tav tm="100000">
                                          <p:val>
                                            <p:strVal val="#ppt_x"/>
                                          </p:val>
                                        </p:tav>
                                      </p:tavLst>
                                    </p:anim>
                                    <p:anim calcmode="lin" valueType="num">
                                      <p:cBhvr>
                                        <p:cTn id="24" dur="450" decel="100000" fill="hold"/>
                                        <p:tgtEl>
                                          <p:spTgt spid="39"/>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 calcmode="lin" valueType="num">
                                      <p:cBhvr>
                                        <p:cTn id="32" dur="500" fill="hold"/>
                                        <p:tgtEl>
                                          <p:spTgt spid="31"/>
                                        </p:tgtEl>
                                        <p:attrNameLst>
                                          <p:attrName>style.rotation</p:attrName>
                                        </p:attrNameLst>
                                      </p:cBhvr>
                                      <p:tavLst>
                                        <p:tav tm="0">
                                          <p:val>
                                            <p:fltVal val="360"/>
                                          </p:val>
                                        </p:tav>
                                        <p:tav tm="100000">
                                          <p:val>
                                            <p:fltVal val="0"/>
                                          </p:val>
                                        </p:tav>
                                      </p:tavLst>
                                    </p:anim>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anim calcmode="lin" valueType="num">
                                      <p:cBhvr>
                                        <p:cTn id="39" dur="500" fill="hold"/>
                                        <p:tgtEl>
                                          <p:spTgt spid="40"/>
                                        </p:tgtEl>
                                        <p:attrNameLst>
                                          <p:attrName>ppt_x</p:attrName>
                                        </p:attrNameLst>
                                      </p:cBhvr>
                                      <p:tavLst>
                                        <p:tav tm="0">
                                          <p:val>
                                            <p:strVal val="#ppt_x"/>
                                          </p:val>
                                        </p:tav>
                                        <p:tav tm="100000">
                                          <p:val>
                                            <p:strVal val="#ppt_x"/>
                                          </p:val>
                                        </p:tav>
                                      </p:tavLst>
                                    </p:anim>
                                    <p:anim calcmode="lin" valueType="num">
                                      <p:cBhvr>
                                        <p:cTn id="40" dur="450" decel="100000" fill="hold"/>
                                        <p:tgtEl>
                                          <p:spTgt spid="40"/>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8" grpId="0"/>
      <p:bldP spid="39"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5"/>
          <a:stretch>
            <a:fillRect/>
          </a:stretch>
        </p:blipFill>
        <p:spPr>
          <a:xfrm flipH="1">
            <a:off x="1048207" y="127908"/>
            <a:ext cx="7047587" cy="4887684"/>
          </a:xfrm>
          <a:prstGeom prst="rect">
            <a:avLst/>
          </a:prstGeom>
        </p:spPr>
      </p:pic>
      <p:pic>
        <p:nvPicPr>
          <p:cNvPr id="8" name="图片 7"/>
          <p:cNvPicPr>
            <a:picLocks noChangeAspect="1"/>
          </p:cNvPicPr>
          <p:nvPr/>
        </p:nvPicPr>
        <p:blipFill>
          <a:blip r:embed="rId6"/>
          <a:stretch>
            <a:fillRect/>
          </a:stretch>
        </p:blipFill>
        <p:spPr>
          <a:xfrm>
            <a:off x="2340671" y="4664922"/>
            <a:ext cx="4462659" cy="957155"/>
          </a:xfrm>
          <a:prstGeom prst="rect">
            <a:avLst/>
          </a:prstGeom>
        </p:spPr>
      </p:pic>
      <p:sp>
        <p:nvSpPr>
          <p:cNvPr id="25" name="文本框 24"/>
          <p:cNvSpPr txBox="1"/>
          <p:nvPr/>
        </p:nvSpPr>
        <p:spPr>
          <a:xfrm>
            <a:off x="977544" y="2015419"/>
            <a:ext cx="7404100" cy="1446550"/>
          </a:xfrm>
          <a:prstGeom prst="rect">
            <a:avLst/>
          </a:prstGeom>
          <a:noFill/>
        </p:spPr>
        <p:txBody>
          <a:bodyPr wrap="square" rtlCol="0">
            <a:spAutoFit/>
          </a:bodyPr>
          <a:lstStyle/>
          <a:p>
            <a:pPr algn="ctr"/>
            <a:r>
              <a:rPr lang="en-US" altLang="zh-CN" sz="4400" b="1" spc="300" dirty="0">
                <a:solidFill>
                  <a:srgbClr val="3E3A39"/>
                </a:solidFill>
                <a:latin typeface="Times New Roman" panose="02020603050405020304" pitchFamily="18" charset="0"/>
                <a:cs typeface="Times New Roman" panose="02020603050405020304" pitchFamily="18" charset="0"/>
                <a:sym typeface="+mn-lt"/>
              </a:rPr>
              <a:t>Activity2B</a:t>
            </a:r>
          </a:p>
          <a:p>
            <a:pPr algn="ctr"/>
            <a:r>
              <a:rPr lang="en-US" altLang="zh-CN" sz="4400" b="1" spc="300" dirty="0">
                <a:solidFill>
                  <a:srgbClr val="3E3A39"/>
                </a:solidFill>
                <a:latin typeface="Times New Roman" panose="02020603050405020304" pitchFamily="18" charset="0"/>
                <a:cs typeface="Times New Roman" panose="02020603050405020304" pitchFamily="18" charset="0"/>
                <a:sym typeface="+mn-lt"/>
              </a:rPr>
              <a:t>(Enrichment Activity)</a:t>
            </a:r>
          </a:p>
        </p:txBody>
      </p:sp>
      <p:sp>
        <p:nvSpPr>
          <p:cNvPr id="27" name="任意多边形 7"/>
          <p:cNvSpPr/>
          <p:nvPr>
            <p:custDataLst>
              <p:tags r:id="rId1"/>
            </p:custDataLst>
          </p:nvPr>
        </p:nvSpPr>
        <p:spPr>
          <a:xfrm flipH="1">
            <a:off x="2340671" y="4112121"/>
            <a:ext cx="4677846" cy="155813"/>
          </a:xfrm>
          <a:custGeom>
            <a:avLst/>
            <a:gdLst>
              <a:gd name="connsiteX0" fmla="*/ 0 w 3556000"/>
              <a:gd name="connsiteY0" fmla="*/ 0 h 220464"/>
              <a:gd name="connsiteX1" fmla="*/ 304800 w 3556000"/>
              <a:gd name="connsiteY1" fmla="*/ 215900 h 220464"/>
              <a:gd name="connsiteX2" fmla="*/ 1168400 w 3556000"/>
              <a:gd name="connsiteY2" fmla="*/ 152400 h 220464"/>
              <a:gd name="connsiteX3" fmla="*/ 2590800 w 3556000"/>
              <a:gd name="connsiteY3" fmla="*/ 38100 h 220464"/>
              <a:gd name="connsiteX4" fmla="*/ 3556000 w 3556000"/>
              <a:gd name="connsiteY4" fmla="*/ 165100 h 22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0" h="220464">
                <a:moveTo>
                  <a:pt x="0" y="0"/>
                </a:moveTo>
                <a:cubicBezTo>
                  <a:pt x="55033" y="95250"/>
                  <a:pt x="110067" y="190500"/>
                  <a:pt x="304800" y="215900"/>
                </a:cubicBezTo>
                <a:cubicBezTo>
                  <a:pt x="499533" y="241300"/>
                  <a:pt x="1168400" y="152400"/>
                  <a:pt x="1168400" y="152400"/>
                </a:cubicBezTo>
                <a:cubicBezTo>
                  <a:pt x="1549400" y="122767"/>
                  <a:pt x="2192867" y="35983"/>
                  <a:pt x="2590800" y="38100"/>
                </a:cubicBezTo>
                <a:cubicBezTo>
                  <a:pt x="2988733" y="40217"/>
                  <a:pt x="3272366" y="102658"/>
                  <a:pt x="3556000" y="165100"/>
                </a:cubicBezTo>
              </a:path>
            </a:pathLst>
          </a:custGeom>
          <a:noFill/>
          <a:ln w="19050">
            <a:solidFill>
              <a:srgbClr val="696969"/>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chemeClr val="tx1"/>
              </a:solidFill>
              <a:cs typeface="+mn-ea"/>
              <a:sym typeface="+mn-lt"/>
            </a:endParaRPr>
          </a:p>
        </p:txBody>
      </p:sp>
      <p:sp>
        <p:nvSpPr>
          <p:cNvPr id="31" name="KSO_Shape"/>
          <p:cNvSpPr/>
          <p:nvPr>
            <p:custDataLst>
              <p:tags r:id="rId2"/>
            </p:custDataLst>
          </p:nvPr>
        </p:nvSpPr>
        <p:spPr bwMode="auto">
          <a:xfrm>
            <a:off x="7091483" y="3608055"/>
            <a:ext cx="450056" cy="451247"/>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FFFFFF"/>
              </a:solidFill>
              <a:cs typeface="+mn-ea"/>
              <a:sym typeface="+mn-lt"/>
            </a:endParaRPr>
          </a:p>
        </p:txBody>
      </p:sp>
      <p:sp>
        <p:nvSpPr>
          <p:cNvPr id="52" name="文本框 51"/>
          <p:cNvSpPr txBox="1"/>
          <p:nvPr/>
        </p:nvSpPr>
        <p:spPr>
          <a:xfrm>
            <a:off x="1602461" y="3496932"/>
            <a:ext cx="5672316" cy="646331"/>
          </a:xfrm>
          <a:prstGeom prst="rect">
            <a:avLst/>
          </a:prstGeom>
          <a:noFill/>
        </p:spPr>
        <p:txBody>
          <a:bodyPr wrap="square" rtlCol="0">
            <a:spAutoFit/>
          </a:bodyPr>
          <a:lstStyle/>
          <a:p>
            <a:pPr algn="ctr"/>
            <a:r>
              <a:rPr lang="en-GB" b="1" dirty="0">
                <a:solidFill>
                  <a:srgbClr val="3E3A39"/>
                </a:solidFill>
                <a:latin typeface="Times New Roman" panose="02020603050405020304" pitchFamily="18" charset="0"/>
                <a:cs typeface="Times New Roman" panose="02020603050405020304" pitchFamily="18" charset="0"/>
              </a:rPr>
              <a:t>To estimate heights using trigonometric ratios, when measuring horizontal distances is not entirely feasible.</a:t>
            </a:r>
            <a:endParaRPr lang="en-US" dirty="0">
              <a:solidFill>
                <a:srgbClr val="3E3A39"/>
              </a:solidFill>
              <a:latin typeface="Times New Roman" panose="02020603050405020304" pitchFamily="18" charset="0"/>
              <a:cs typeface="Times New Roman" panose="02020603050405020304" pitchFamily="18" charset="0"/>
            </a:endParaRPr>
          </a:p>
        </p:txBody>
      </p:sp>
      <p:grpSp>
        <p:nvGrpSpPr>
          <p:cNvPr id="26" name="组合 43">
            <a:extLst>
              <a:ext uri="{FF2B5EF4-FFF2-40B4-BE49-F238E27FC236}">
                <a16:creationId xmlns:a16="http://schemas.microsoft.com/office/drawing/2014/main" id="{F9C73019-FEEA-47DD-A28D-CA39CD7C7201}"/>
              </a:ext>
            </a:extLst>
          </p:cNvPr>
          <p:cNvGrpSpPr/>
          <p:nvPr/>
        </p:nvGrpSpPr>
        <p:grpSpPr>
          <a:xfrm>
            <a:off x="3967270" y="733614"/>
            <a:ext cx="1209458" cy="1108534"/>
            <a:chOff x="3967271" y="995155"/>
            <a:chExt cx="1209458" cy="1108534"/>
          </a:xfrm>
        </p:grpSpPr>
        <p:pic>
          <p:nvPicPr>
            <p:cNvPr id="29" name="图形 34">
              <a:extLst>
                <a:ext uri="{FF2B5EF4-FFF2-40B4-BE49-F238E27FC236}">
                  <a16:creationId xmlns:a16="http://schemas.microsoft.com/office/drawing/2014/main" id="{9651C1CF-AD14-49D0-83AB-0C3B44F287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7731" y="995155"/>
              <a:ext cx="1108534" cy="1108534"/>
            </a:xfrm>
            <a:prstGeom prst="rect">
              <a:avLst/>
            </a:prstGeom>
          </p:spPr>
        </p:pic>
        <p:sp>
          <p:nvSpPr>
            <p:cNvPr id="32" name="文本框 30">
              <a:extLst>
                <a:ext uri="{FF2B5EF4-FFF2-40B4-BE49-F238E27FC236}">
                  <a16:creationId xmlns:a16="http://schemas.microsoft.com/office/drawing/2014/main" id="{00DD387E-4E63-4485-B817-5A95179CE8B8}"/>
                </a:ext>
              </a:extLst>
            </p:cNvPr>
            <p:cNvSpPr txBox="1"/>
            <p:nvPr/>
          </p:nvSpPr>
          <p:spPr>
            <a:xfrm>
              <a:off x="3967271" y="1137106"/>
              <a:ext cx="1209458" cy="830997"/>
            </a:xfrm>
            <a:prstGeom prst="rect">
              <a:avLst/>
            </a:prstGeom>
            <a:noFill/>
          </p:spPr>
          <p:txBody>
            <a:bodyPr wrap="square" rtlCol="0">
              <a:spAutoFit/>
            </a:bodyPr>
            <a:lstStyle/>
            <a:p>
              <a:pPr algn="ctr"/>
              <a:r>
                <a:rPr lang="en-US" altLang="zh-CN" sz="4800" b="1" spc="300" dirty="0">
                  <a:solidFill>
                    <a:schemeClr val="tx1">
                      <a:lumMod val="75000"/>
                      <a:lumOff val="25000"/>
                    </a:schemeClr>
                  </a:solidFill>
                  <a:cs typeface="+mn-ea"/>
                  <a:sym typeface="+mn-lt"/>
                </a:rPr>
                <a:t>02</a:t>
              </a:r>
            </a:p>
          </p:txBody>
        </p:sp>
      </p:grpSp>
      <p:sp>
        <p:nvSpPr>
          <p:cNvPr id="5" name="Slide Number Placeholder 4">
            <a:extLst>
              <a:ext uri="{FF2B5EF4-FFF2-40B4-BE49-F238E27FC236}">
                <a16:creationId xmlns:a16="http://schemas.microsoft.com/office/drawing/2014/main" id="{6F7C9736-2616-438F-9C3C-7A2C97A9DF8A}"/>
              </a:ext>
            </a:extLst>
          </p:cNvPr>
          <p:cNvSpPr>
            <a:spLocks noGrp="1"/>
          </p:cNvSpPr>
          <p:nvPr>
            <p:ph type="sldNum" sz="quarter" idx="12"/>
          </p:nvPr>
        </p:nvSpPr>
        <p:spPr/>
        <p:txBody>
          <a:bodyPr/>
          <a:lstStyle/>
          <a:p>
            <a:fld id="{84FB7F4A-EDAA-4811-8ACD-C1EBE3764D9A}" type="slidenum">
              <a:rPr lang="zh-CN" altLang="en-US" smtClean="0"/>
              <a:t>25</a:t>
            </a:fld>
            <a:endParaRPr lang="zh-CN" altLang="en-US"/>
          </a:p>
        </p:txBody>
      </p:sp>
    </p:spTree>
    <p:extLst>
      <p:ext uri="{BB962C8B-B14F-4D97-AF65-F5344CB8AC3E}">
        <p14:creationId xmlns:p14="http://schemas.microsoft.com/office/powerpoint/2010/main" val="3471817792"/>
      </p:ext>
    </p:extLst>
  </p:cSld>
  <p:clrMapOvr>
    <a:masterClrMapping/>
  </p:clrMapOvr>
  <p:transition spd="slow" advTm="73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24444"/>
                                  </p:iterate>
                                  <p:childTnLst>
                                    <p:set>
                                      <p:cBhvr>
                                        <p:cTn id="14" dur="1" fill="hold">
                                          <p:stCondLst>
                                            <p:cond delay="0"/>
                                          </p:stCondLst>
                                        </p:cTn>
                                        <p:tgtEl>
                                          <p:spTgt spid="25">
                                            <p:txEl>
                                              <p:pRg st="0" end="0"/>
                                            </p:txEl>
                                          </p:spTgt>
                                        </p:tgtEl>
                                        <p:attrNameLst>
                                          <p:attrName>style.visibility</p:attrName>
                                        </p:attrNameLst>
                                      </p:cBhvr>
                                      <p:to>
                                        <p:strVal val="visible"/>
                                      </p:to>
                                    </p:set>
                                    <p:set>
                                      <p:cBhvr>
                                        <p:cTn id="15" dur="227" fill="hold">
                                          <p:stCondLst>
                                            <p:cond delay="0"/>
                                          </p:stCondLst>
                                        </p:cTn>
                                        <p:tgtEl>
                                          <p:spTgt spid="25">
                                            <p:txEl>
                                              <p:pRg st="0" end="0"/>
                                            </p:txEl>
                                          </p:spTgt>
                                        </p:tgtEl>
                                        <p:attrNameLst>
                                          <p:attrName>style.rotation</p:attrName>
                                        </p:attrNameLst>
                                      </p:cBhvr>
                                      <p:to>
                                        <p:strVal val="-45.0"/>
                                      </p:to>
                                    </p:set>
                                    <p:anim calcmode="lin" valueType="num">
                                      <p:cBhvr>
                                        <p:cTn id="16" dur="227" fill="hold">
                                          <p:stCondLst>
                                            <p:cond delay="227"/>
                                          </p:stCondLst>
                                        </p:cTn>
                                        <p:tgtEl>
                                          <p:spTgt spid="2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7" fill="hold">
                                          <p:stCondLst>
                                            <p:cond delay="0"/>
                                          </p:stCondLst>
                                        </p:cTn>
                                        <p:tgtEl>
                                          <p:spTgt spid="25">
                                            <p:txEl>
                                              <p:pRg st="0" end="0"/>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7"/>
                                          </p:stCondLst>
                                        </p:cTn>
                                        <p:tgtEl>
                                          <p:spTgt spid="2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2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24444"/>
                                  </p:iterate>
                                  <p:childTnLst>
                                    <p:set>
                                      <p:cBhvr>
                                        <p:cTn id="23" dur="1" fill="hold">
                                          <p:stCondLst>
                                            <p:cond delay="0"/>
                                          </p:stCondLst>
                                        </p:cTn>
                                        <p:tgtEl>
                                          <p:spTgt spid="25">
                                            <p:txEl>
                                              <p:pRg st="1" end="1"/>
                                            </p:txEl>
                                          </p:spTgt>
                                        </p:tgtEl>
                                        <p:attrNameLst>
                                          <p:attrName>style.visibility</p:attrName>
                                        </p:attrNameLst>
                                      </p:cBhvr>
                                      <p:to>
                                        <p:strVal val="visible"/>
                                      </p:to>
                                    </p:set>
                                    <p:set>
                                      <p:cBhvr>
                                        <p:cTn id="24" dur="227" fill="hold">
                                          <p:stCondLst>
                                            <p:cond delay="0"/>
                                          </p:stCondLst>
                                        </p:cTn>
                                        <p:tgtEl>
                                          <p:spTgt spid="25">
                                            <p:txEl>
                                              <p:pRg st="1" end="1"/>
                                            </p:txEl>
                                          </p:spTgt>
                                        </p:tgtEl>
                                        <p:attrNameLst>
                                          <p:attrName>style.rotation</p:attrName>
                                        </p:attrNameLst>
                                      </p:cBhvr>
                                      <p:to>
                                        <p:strVal val="-45.0"/>
                                      </p:to>
                                    </p:set>
                                    <p:anim calcmode="lin" valueType="num">
                                      <p:cBhvr>
                                        <p:cTn id="25" dur="227" fill="hold">
                                          <p:stCondLst>
                                            <p:cond delay="227"/>
                                          </p:stCondLst>
                                        </p:cTn>
                                        <p:tgtEl>
                                          <p:spTgt spid="25">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25">
                                            <p:txEl>
                                              <p:pRg st="1" end="1"/>
                                            </p:txEl>
                                          </p:spTgt>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25">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25">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6667"/>
                                  </p:iterate>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2"/>
                                        </p:tgtEl>
                                        <p:attrNameLst>
                                          <p:attrName>ppt_y</p:attrName>
                                        </p:attrNameLst>
                                      </p:cBhvr>
                                      <p:tavLst>
                                        <p:tav tm="0">
                                          <p:val>
                                            <p:strVal val="#ppt_y"/>
                                          </p:val>
                                        </p:tav>
                                        <p:tav tm="100000">
                                          <p:val>
                                            <p:strVal val="#ppt_y"/>
                                          </p:val>
                                        </p:tav>
                                      </p:tavLst>
                                    </p:anim>
                                    <p:anim calcmode="lin" valueType="num">
                                      <p:cBhvr>
                                        <p:cTn id="35"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right)">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7" grpId="0" animBg="1"/>
      <p:bldP spid="31" grpId="0" animBg="1"/>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471960" y="794965"/>
            <a:ext cx="6200078" cy="707886"/>
          </a:xfrm>
          <a:prstGeom prst="rect">
            <a:avLst/>
          </a:prstGeom>
          <a:noFill/>
        </p:spPr>
        <p:txBody>
          <a:bodyPr wrap="square" rtlCol="0">
            <a:spAutoFit/>
          </a:bodyPr>
          <a:lstStyle/>
          <a:p>
            <a:r>
              <a:rPr lang="en-US" altLang="zh-CN" sz="2000" b="1" spc="-150" dirty="0">
                <a:solidFill>
                  <a:srgbClr val="3E3A39"/>
                </a:solidFill>
                <a:cs typeface="+mn-ea"/>
                <a:sym typeface="+mn-lt"/>
              </a:rPr>
              <a:t>5.</a:t>
            </a:r>
            <a:r>
              <a:rPr lang="zh-CN" altLang="en-US" sz="2000" b="1" spc="-150" dirty="0">
                <a:solidFill>
                  <a:srgbClr val="3E3A39"/>
                </a:solidFill>
                <a:cs typeface="+mn-ea"/>
                <a:sym typeface="+mn-lt"/>
              </a:rPr>
              <a:t>     </a:t>
            </a:r>
            <a:r>
              <a:rPr lang="en-US" altLang="zh-CN" sz="2000" b="1" spc="-150" dirty="0">
                <a:solidFill>
                  <a:srgbClr val="3E3A39"/>
                </a:solidFill>
                <a:latin typeface="Times New Roman" panose="02020603050405020304" pitchFamily="18" charset="0"/>
                <a:cs typeface="Times New Roman" panose="02020603050405020304" pitchFamily="18" charset="0"/>
                <a:sym typeface="+mn-lt"/>
              </a:rPr>
              <a:t>Example</a:t>
            </a:r>
            <a:r>
              <a:rPr lang="zh-CN" altLang="en-US" sz="2000" b="1" spc="-150" dirty="0">
                <a:solidFill>
                  <a:srgbClr val="3E3A39"/>
                </a:solidFill>
                <a:latin typeface="Times New Roman" panose="02020603050405020304" pitchFamily="18" charset="0"/>
                <a:cs typeface="Times New Roman" panose="02020603050405020304" pitchFamily="18" charset="0"/>
                <a:sym typeface="+mn-lt"/>
              </a:rPr>
              <a:t>：</a:t>
            </a:r>
            <a:br>
              <a:rPr lang="en-US" altLang="zh-CN" sz="2000" b="1" spc="-150" dirty="0">
                <a:solidFill>
                  <a:srgbClr val="3E3A39"/>
                </a:solidFill>
                <a:latin typeface="Times New Roman" panose="02020603050405020304" pitchFamily="18" charset="0"/>
                <a:cs typeface="Times New Roman" panose="02020603050405020304" pitchFamily="18" charset="0"/>
                <a:sym typeface="+mn-lt"/>
              </a:rPr>
            </a:br>
            <a:r>
              <a:rPr lang="en-US" altLang="zh-CN" sz="2000" b="1" spc="-150" dirty="0">
                <a:solidFill>
                  <a:srgbClr val="3E3A39"/>
                </a:solidFill>
                <a:latin typeface="Times New Roman" panose="02020603050405020304" pitchFamily="18" charset="0"/>
                <a:cs typeface="Times New Roman" panose="02020603050405020304" pitchFamily="18" charset="0"/>
                <a:sym typeface="+mn-lt"/>
              </a:rPr>
              <a:t>	 </a:t>
            </a:r>
            <a:r>
              <a:rPr lang="en-GB" sz="2000" dirty="0">
                <a:solidFill>
                  <a:srgbClr val="3E3A39"/>
                </a:solidFill>
                <a:latin typeface="Times New Roman" panose="02020603050405020304" pitchFamily="18" charset="0"/>
                <a:cs typeface="Times New Roman" panose="02020603050405020304" pitchFamily="18" charset="0"/>
              </a:rPr>
              <a:t>Given that </a:t>
            </a:r>
            <a:r>
              <a:rPr lang="en-GB" sz="2000" i="1" dirty="0">
                <a:solidFill>
                  <a:srgbClr val="3E3A39"/>
                </a:solidFill>
                <a:latin typeface="Times New Roman" panose="02020603050405020304" pitchFamily="18" charset="0"/>
                <a:cs typeface="Times New Roman" panose="02020603050405020304" pitchFamily="18" charset="0"/>
              </a:rPr>
              <a:t>CDA</a:t>
            </a:r>
            <a:r>
              <a:rPr lang="en-GB" sz="2000" dirty="0">
                <a:solidFill>
                  <a:srgbClr val="3E3A39"/>
                </a:solidFill>
                <a:latin typeface="Times New Roman" panose="02020603050405020304" pitchFamily="18" charset="0"/>
                <a:cs typeface="Times New Roman" panose="02020603050405020304" pitchFamily="18" charset="0"/>
              </a:rPr>
              <a:t> is a straight line. Find the value of </a:t>
            </a:r>
            <a:r>
              <a:rPr lang="en-GB" sz="2000" i="1" dirty="0">
                <a:solidFill>
                  <a:srgbClr val="3E3A39"/>
                </a:solidFill>
                <a:latin typeface="Times New Roman" panose="02020603050405020304" pitchFamily="18" charset="0"/>
                <a:cs typeface="Times New Roman" panose="02020603050405020304" pitchFamily="18" charset="0"/>
              </a:rPr>
              <a:t>h</a:t>
            </a:r>
            <a:r>
              <a:rPr lang="en-GB" sz="2000" dirty="0">
                <a:solidFill>
                  <a:srgbClr val="3E3A39"/>
                </a:solidFill>
                <a:latin typeface="Times New Roman" panose="02020603050405020304" pitchFamily="18" charset="0"/>
                <a:cs typeface="Times New Roman" panose="02020603050405020304" pitchFamily="18" charset="0"/>
              </a:rPr>
              <a:t>.</a:t>
            </a:r>
            <a:endParaRPr lang="en-US" sz="2000" dirty="0">
              <a:solidFill>
                <a:srgbClr val="3E3A39"/>
              </a:solidFill>
              <a:latin typeface="Times New Roman" panose="02020603050405020304" pitchFamily="18" charset="0"/>
              <a:cs typeface="Times New Roman" panose="02020603050405020304" pitchFamily="18" charset="0"/>
            </a:endParaRPr>
          </a:p>
        </p:txBody>
      </p:sp>
      <p:grpSp>
        <p:nvGrpSpPr>
          <p:cNvPr id="46" name="Canvas 595766110">
            <a:extLst>
              <a:ext uri="{FF2B5EF4-FFF2-40B4-BE49-F238E27FC236}">
                <a16:creationId xmlns:a16="http://schemas.microsoft.com/office/drawing/2014/main" id="{5CC9C7D1-7118-4DA4-B159-7C19AD1E71CB}"/>
              </a:ext>
            </a:extLst>
          </p:cNvPr>
          <p:cNvGrpSpPr/>
          <p:nvPr/>
        </p:nvGrpSpPr>
        <p:grpSpPr>
          <a:xfrm>
            <a:off x="2874009" y="1768470"/>
            <a:ext cx="3395980" cy="1802765"/>
            <a:chOff x="0" y="0"/>
            <a:chExt cx="3395980" cy="1802765"/>
          </a:xfrm>
        </p:grpSpPr>
        <p:sp>
          <p:nvSpPr>
            <p:cNvPr id="47" name="Rectangle 46">
              <a:extLst>
                <a:ext uri="{FF2B5EF4-FFF2-40B4-BE49-F238E27FC236}">
                  <a16:creationId xmlns:a16="http://schemas.microsoft.com/office/drawing/2014/main" id="{F2162BAA-D257-4E99-820D-BE53D38418E2}"/>
                </a:ext>
              </a:extLst>
            </p:cNvPr>
            <p:cNvSpPr/>
            <p:nvPr/>
          </p:nvSpPr>
          <p:spPr>
            <a:xfrm>
              <a:off x="0" y="0"/>
              <a:ext cx="3395980" cy="1802765"/>
            </a:xfrm>
            <a:prstGeom prst="rect">
              <a:avLst/>
            </a:prstGeom>
            <a:solidFill>
              <a:prstClr val="white"/>
            </a:solidFill>
          </p:spPr>
          <p:txBody>
            <a:bodyPr/>
            <a:lstStyle/>
            <a:p>
              <a:endParaRPr lang="zh-HK" altLang="en-US"/>
            </a:p>
          </p:txBody>
        </p:sp>
        <p:grpSp>
          <p:nvGrpSpPr>
            <p:cNvPr id="48" name="Group 47">
              <a:extLst>
                <a:ext uri="{FF2B5EF4-FFF2-40B4-BE49-F238E27FC236}">
                  <a16:creationId xmlns:a16="http://schemas.microsoft.com/office/drawing/2014/main" id="{6DB62918-9D23-4A6C-8D27-8ED2ED3EFBD5}"/>
                </a:ext>
              </a:extLst>
            </p:cNvPr>
            <p:cNvGrpSpPr/>
            <p:nvPr/>
          </p:nvGrpSpPr>
          <p:grpSpPr>
            <a:xfrm>
              <a:off x="0" y="33"/>
              <a:ext cx="3360064" cy="1767620"/>
              <a:chOff x="166560" y="219616"/>
              <a:chExt cx="3360064" cy="1767620"/>
            </a:xfrm>
          </p:grpSpPr>
          <p:sp>
            <p:nvSpPr>
              <p:cNvPr id="49" name="Text Box 517675819">
                <a:extLst>
                  <a:ext uri="{FF2B5EF4-FFF2-40B4-BE49-F238E27FC236}">
                    <a16:creationId xmlns:a16="http://schemas.microsoft.com/office/drawing/2014/main" id="{BFF8F444-3324-4977-AE9E-84C1CA426397}"/>
                  </a:ext>
                </a:extLst>
              </p:cNvPr>
              <p:cNvSpPr txBox="1"/>
              <p:nvPr/>
            </p:nvSpPr>
            <p:spPr>
              <a:xfrm>
                <a:off x="331331" y="219616"/>
                <a:ext cx="282575" cy="30548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B</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50" name="Text Box 2104498461">
                <a:extLst>
                  <a:ext uri="{FF2B5EF4-FFF2-40B4-BE49-F238E27FC236}">
                    <a16:creationId xmlns:a16="http://schemas.microsoft.com/office/drawing/2014/main" id="{BE5B5CC1-FCCD-466B-B181-B280B8CAC26A}"/>
                  </a:ext>
                </a:extLst>
              </p:cNvPr>
              <p:cNvSpPr txBox="1"/>
              <p:nvPr/>
            </p:nvSpPr>
            <p:spPr>
              <a:xfrm>
                <a:off x="310902" y="1566937"/>
                <a:ext cx="291465" cy="311658"/>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C</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51" name="Text Box 394275181">
                <a:extLst>
                  <a:ext uri="{FF2B5EF4-FFF2-40B4-BE49-F238E27FC236}">
                    <a16:creationId xmlns:a16="http://schemas.microsoft.com/office/drawing/2014/main" id="{15E3273D-5AC8-4067-B6E6-917301D61561}"/>
                  </a:ext>
                </a:extLst>
              </p:cNvPr>
              <p:cNvSpPr txBox="1"/>
              <p:nvPr/>
            </p:nvSpPr>
            <p:spPr>
              <a:xfrm>
                <a:off x="2404725" y="1418627"/>
                <a:ext cx="565150" cy="40513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endParaRPr lang="en-US" sz="1200" kern="100">
                  <a:effectLst/>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D85A4671-CBA2-41C9-93BC-06D6F758529C}"/>
                  </a:ext>
                </a:extLst>
              </p:cNvPr>
              <p:cNvCxnSpPr/>
              <p:nvPr/>
            </p:nvCxnSpPr>
            <p:spPr>
              <a:xfrm flipH="1">
                <a:off x="588918" y="419941"/>
                <a:ext cx="0" cy="12734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47CD3AF-0BC2-4DDA-9CE5-C46BFE1DFC6B}"/>
                  </a:ext>
                </a:extLst>
              </p:cNvPr>
              <p:cNvCxnSpPr/>
              <p:nvPr/>
            </p:nvCxnSpPr>
            <p:spPr>
              <a:xfrm flipH="1">
                <a:off x="588885" y="1700311"/>
                <a:ext cx="94381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4D43621-495E-4B5A-99D8-E57AD71B83A8}"/>
                  </a:ext>
                </a:extLst>
              </p:cNvPr>
              <p:cNvCxnSpPr/>
              <p:nvPr/>
            </p:nvCxnSpPr>
            <p:spPr>
              <a:xfrm>
                <a:off x="588852" y="408673"/>
                <a:ext cx="943926" cy="129665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7931095-B3D3-4D79-B9E4-01891F687BC4}"/>
                  </a:ext>
                </a:extLst>
              </p:cNvPr>
              <p:cNvCxnSpPr/>
              <p:nvPr/>
            </p:nvCxnSpPr>
            <p:spPr>
              <a:xfrm flipH="1">
                <a:off x="1524053" y="1699914"/>
                <a:ext cx="1764642"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DDF860-62A0-47B8-98D6-E1D75AC3388E}"/>
                  </a:ext>
                </a:extLst>
              </p:cNvPr>
              <p:cNvCxnSpPr/>
              <p:nvPr/>
            </p:nvCxnSpPr>
            <p:spPr>
              <a:xfrm>
                <a:off x="588918" y="409770"/>
                <a:ext cx="2693720" cy="128851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7" name="Freeform: Shape 56">
                <a:extLst>
                  <a:ext uri="{FF2B5EF4-FFF2-40B4-BE49-F238E27FC236}">
                    <a16:creationId xmlns:a16="http://schemas.microsoft.com/office/drawing/2014/main" id="{724B505A-2ECC-4876-AF70-504901266280}"/>
                  </a:ext>
                </a:extLst>
              </p:cNvPr>
              <p:cNvSpPr/>
              <p:nvPr/>
            </p:nvSpPr>
            <p:spPr>
              <a:xfrm rot="5400000">
                <a:off x="589724" y="1572003"/>
                <a:ext cx="126000" cy="126000"/>
              </a:xfrm>
              <a:custGeom>
                <a:avLst/>
                <a:gdLst>
                  <a:gd name="connsiteX0" fmla="*/ 137424 w 137424"/>
                  <a:gd name="connsiteY0" fmla="*/ 0 h 124211"/>
                  <a:gd name="connsiteX1" fmla="*/ 0 w 137424"/>
                  <a:gd name="connsiteY1" fmla="*/ 0 h 124211"/>
                  <a:gd name="connsiteX2" fmla="*/ 0 w 137424"/>
                  <a:gd name="connsiteY2" fmla="*/ 124211 h 124211"/>
                </a:gdLst>
                <a:ahLst/>
                <a:cxnLst>
                  <a:cxn ang="0">
                    <a:pos x="connsiteX0" y="connsiteY0"/>
                  </a:cxn>
                  <a:cxn ang="0">
                    <a:pos x="connsiteX1" y="connsiteY1"/>
                  </a:cxn>
                  <a:cxn ang="0">
                    <a:pos x="connsiteX2" y="connsiteY2"/>
                  </a:cxn>
                </a:cxnLst>
                <a:rect l="l" t="t" r="r" b="b"/>
                <a:pathLst>
                  <a:path w="137424" h="124211">
                    <a:moveTo>
                      <a:pt x="137424" y="0"/>
                    </a:moveTo>
                    <a:lnTo>
                      <a:pt x="0" y="0"/>
                    </a:lnTo>
                    <a:lnTo>
                      <a:pt x="0" y="124211"/>
                    </a:lnTo>
                  </a:path>
                </a:pathLst>
              </a:custGeom>
              <a:ln w="12700">
                <a:solidFill>
                  <a:schemeClr val="accent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Arc 57">
                <a:extLst>
                  <a:ext uri="{FF2B5EF4-FFF2-40B4-BE49-F238E27FC236}">
                    <a16:creationId xmlns:a16="http://schemas.microsoft.com/office/drawing/2014/main" id="{E3016372-04C3-4F4C-948B-8F037F8414FE}"/>
                  </a:ext>
                </a:extLst>
              </p:cNvPr>
              <p:cNvSpPr/>
              <p:nvPr/>
            </p:nvSpPr>
            <p:spPr>
              <a:xfrm rot="21242104">
                <a:off x="1301227" y="1494096"/>
                <a:ext cx="387246" cy="387207"/>
              </a:xfrm>
              <a:prstGeom prst="arc">
                <a:avLst>
                  <a:gd name="adj1" fmla="val 10866116"/>
                  <a:gd name="adj2" fmla="val 14673798"/>
                </a:avLst>
              </a:prstGeom>
              <a:ln w="12700">
                <a:solidFill>
                  <a:schemeClr val="accent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Text Box 1436974230">
                <a:extLst>
                  <a:ext uri="{FF2B5EF4-FFF2-40B4-BE49-F238E27FC236}">
                    <a16:creationId xmlns:a16="http://schemas.microsoft.com/office/drawing/2014/main" id="{9FB103B4-BAFB-468C-BBD0-ADFD973B28CA}"/>
                  </a:ext>
                </a:extLst>
              </p:cNvPr>
              <p:cNvSpPr txBox="1"/>
              <p:nvPr/>
            </p:nvSpPr>
            <p:spPr>
              <a:xfrm>
                <a:off x="3244049" y="1544622"/>
                <a:ext cx="282575" cy="325121"/>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A</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67" name="Arc 66">
                <a:extLst>
                  <a:ext uri="{FF2B5EF4-FFF2-40B4-BE49-F238E27FC236}">
                    <a16:creationId xmlns:a16="http://schemas.microsoft.com/office/drawing/2014/main" id="{5D5A8B6B-67D6-4B9F-BA48-4704464E42C4}"/>
                  </a:ext>
                </a:extLst>
              </p:cNvPr>
              <p:cNvSpPr/>
              <p:nvPr/>
            </p:nvSpPr>
            <p:spPr>
              <a:xfrm rot="13158481">
                <a:off x="2878904" y="1460926"/>
                <a:ext cx="371425" cy="371377"/>
              </a:xfrm>
              <a:prstGeom prst="arc">
                <a:avLst>
                  <a:gd name="adj1" fmla="val 18370698"/>
                  <a:gd name="adj2" fmla="val 0"/>
                </a:avLst>
              </a:prstGeom>
              <a:ln w="12700">
                <a:solidFill>
                  <a:schemeClr val="accent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Text Box 1728210660">
                <a:extLst>
                  <a:ext uri="{FF2B5EF4-FFF2-40B4-BE49-F238E27FC236}">
                    <a16:creationId xmlns:a16="http://schemas.microsoft.com/office/drawing/2014/main" id="{CF212093-76E9-419C-9635-CB74E1C5BC04}"/>
                  </a:ext>
                </a:extLst>
              </p:cNvPr>
              <p:cNvSpPr txBox="1"/>
              <p:nvPr/>
            </p:nvSpPr>
            <p:spPr>
              <a:xfrm>
                <a:off x="1376112" y="1641194"/>
                <a:ext cx="299720" cy="30077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D</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69" name="Text Box 1617100576">
                <a:extLst>
                  <a:ext uri="{FF2B5EF4-FFF2-40B4-BE49-F238E27FC236}">
                    <a16:creationId xmlns:a16="http://schemas.microsoft.com/office/drawing/2014/main" id="{F9AB9873-8C92-4A14-AC60-1FD028C603FC}"/>
                  </a:ext>
                </a:extLst>
              </p:cNvPr>
              <p:cNvSpPr txBox="1"/>
              <p:nvPr/>
            </p:nvSpPr>
            <p:spPr>
              <a:xfrm>
                <a:off x="874225" y="1386118"/>
                <a:ext cx="565150" cy="31051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endParaRPr lang="en-US" sz="1200" kern="10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70" name="Text Box 958820361">
                <a:extLst>
                  <a:ext uri="{FF2B5EF4-FFF2-40B4-BE49-F238E27FC236}">
                    <a16:creationId xmlns:a16="http://schemas.microsoft.com/office/drawing/2014/main" id="{C15ABE26-261D-4E74-9A2A-698F9C5FFE6E}"/>
                  </a:ext>
                </a:extLst>
              </p:cNvPr>
              <p:cNvSpPr txBox="1"/>
              <p:nvPr/>
            </p:nvSpPr>
            <p:spPr>
              <a:xfrm>
                <a:off x="166560" y="871629"/>
                <a:ext cx="422275" cy="337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h </a:t>
                </a: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m</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71" name="Text Box 1189941789">
                <a:extLst>
                  <a:ext uri="{FF2B5EF4-FFF2-40B4-BE49-F238E27FC236}">
                    <a16:creationId xmlns:a16="http://schemas.microsoft.com/office/drawing/2014/main" id="{2E98EDCA-5B1D-43B8-9E3A-0F764C382C0C}"/>
                  </a:ext>
                </a:extLst>
              </p:cNvPr>
              <p:cNvSpPr txBox="1"/>
              <p:nvPr/>
            </p:nvSpPr>
            <p:spPr>
              <a:xfrm>
                <a:off x="2073470" y="1685519"/>
                <a:ext cx="612775" cy="301717"/>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6.18 m</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grpSp>
      <p:graphicFrame>
        <p:nvGraphicFramePr>
          <p:cNvPr id="3" name="Object 2">
            <a:extLst>
              <a:ext uri="{FF2B5EF4-FFF2-40B4-BE49-F238E27FC236}">
                <a16:creationId xmlns:a16="http://schemas.microsoft.com/office/drawing/2014/main" id="{816AE979-0989-4EE5-8C32-B82AAC38FDC7}"/>
              </a:ext>
            </a:extLst>
          </p:cNvPr>
          <p:cNvGraphicFramePr>
            <a:graphicFrameLocks noChangeAspect="1"/>
          </p:cNvGraphicFramePr>
          <p:nvPr>
            <p:extLst>
              <p:ext uri="{D42A27DB-BD31-4B8C-83A1-F6EECF244321}">
                <p14:modId xmlns:p14="http://schemas.microsoft.com/office/powerpoint/2010/main" val="3401318461"/>
              </p:ext>
            </p:extLst>
          </p:nvPr>
        </p:nvGraphicFramePr>
        <p:xfrm>
          <a:off x="3673887" y="3040036"/>
          <a:ext cx="371475" cy="190500"/>
        </p:xfrm>
        <a:graphic>
          <a:graphicData uri="http://schemas.openxmlformats.org/presentationml/2006/ole">
            <mc:AlternateContent xmlns:mc="http://schemas.openxmlformats.org/markup-compatibility/2006">
              <mc:Choice xmlns:v="urn:schemas-microsoft-com:vml" Requires="v">
                <p:oleObj name="Equation" r:id="rId6" imgW="371548" imgH="190447" progId="Equation.DSMT4">
                  <p:embed/>
                </p:oleObj>
              </mc:Choice>
              <mc:Fallback>
                <p:oleObj name="Equation" r:id="rId6" imgW="371548" imgH="190447" progId="Equation.DSMT4">
                  <p:embed/>
                  <p:pic>
                    <p:nvPicPr>
                      <p:cNvPr id="0" name=""/>
                      <p:cNvPicPr/>
                      <p:nvPr/>
                    </p:nvPicPr>
                    <p:blipFill>
                      <a:blip r:embed="rId7"/>
                      <a:stretch>
                        <a:fillRect/>
                      </a:stretch>
                    </p:blipFill>
                    <p:spPr>
                      <a:xfrm>
                        <a:off x="3673887" y="3040036"/>
                        <a:ext cx="371475" cy="1905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773A8145-0028-469E-8775-A717FB6101F1}"/>
              </a:ext>
            </a:extLst>
          </p:cNvPr>
          <p:cNvGraphicFramePr>
            <a:graphicFrameLocks noChangeAspect="1"/>
          </p:cNvGraphicFramePr>
          <p:nvPr>
            <p:extLst>
              <p:ext uri="{D42A27DB-BD31-4B8C-83A1-F6EECF244321}">
                <p14:modId xmlns:p14="http://schemas.microsoft.com/office/powerpoint/2010/main" val="2573406901"/>
              </p:ext>
            </p:extLst>
          </p:nvPr>
        </p:nvGraphicFramePr>
        <p:xfrm>
          <a:off x="5173077" y="3061294"/>
          <a:ext cx="371475" cy="190500"/>
        </p:xfrm>
        <a:graphic>
          <a:graphicData uri="http://schemas.openxmlformats.org/presentationml/2006/ole">
            <mc:AlternateContent xmlns:mc="http://schemas.openxmlformats.org/markup-compatibility/2006">
              <mc:Choice xmlns:v="urn:schemas-microsoft-com:vml" Requires="v">
                <p:oleObj name="Equation" r:id="rId8" imgW="371548" imgH="190447" progId="Equation.DSMT4">
                  <p:embed/>
                </p:oleObj>
              </mc:Choice>
              <mc:Fallback>
                <p:oleObj name="Equation" r:id="rId8" imgW="371548" imgH="190447" progId="Equation.DSMT4">
                  <p:embed/>
                  <p:pic>
                    <p:nvPicPr>
                      <p:cNvPr id="0" name=""/>
                      <p:cNvPicPr/>
                      <p:nvPr/>
                    </p:nvPicPr>
                    <p:blipFill>
                      <a:blip r:embed="rId9"/>
                      <a:stretch>
                        <a:fillRect/>
                      </a:stretch>
                    </p:blipFill>
                    <p:spPr>
                      <a:xfrm>
                        <a:off x="5173077" y="3061294"/>
                        <a:ext cx="371475" cy="1905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FC5EB8AA-850C-4DF5-A4FB-96FF05308C7D}"/>
              </a:ext>
            </a:extLst>
          </p:cNvPr>
          <p:cNvSpPr>
            <a:spLocks noGrp="1"/>
          </p:cNvSpPr>
          <p:nvPr>
            <p:ph type="sldNum" sz="quarter" idx="12"/>
          </p:nvPr>
        </p:nvSpPr>
        <p:spPr/>
        <p:txBody>
          <a:bodyPr/>
          <a:lstStyle/>
          <a:p>
            <a:fld id="{84FB7F4A-EDAA-4811-8ACD-C1EBE3764D9A}" type="slidenum">
              <a:rPr lang="zh-CN" altLang="en-US" smtClean="0"/>
              <a:t>26</a:t>
            </a:fld>
            <a:endParaRPr lang="zh-CN" altLang="en-US"/>
          </a:p>
        </p:txBody>
      </p:sp>
    </p:spTree>
    <p:extLst>
      <p:ext uri="{BB962C8B-B14F-4D97-AF65-F5344CB8AC3E}">
        <p14:creationId xmlns:p14="http://schemas.microsoft.com/office/powerpoint/2010/main" val="2388401998"/>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600"/>
                                        <p:tgtEl>
                                          <p:spTgt spid="32"/>
                                        </p:tgtEl>
                                      </p:cBhvr>
                                    </p:animEffect>
                                    <p:anim calcmode="lin" valueType="num">
                                      <p:cBhvr>
                                        <p:cTn id="8" dur="600" fill="hold"/>
                                        <p:tgtEl>
                                          <p:spTgt spid="32"/>
                                        </p:tgtEl>
                                        <p:attrNameLst>
                                          <p:attrName>ppt_x</p:attrName>
                                        </p:attrNameLst>
                                      </p:cBhvr>
                                      <p:tavLst>
                                        <p:tav tm="0">
                                          <p:val>
                                            <p:strVal val="#ppt_x"/>
                                          </p:val>
                                        </p:tav>
                                        <p:tav tm="100000">
                                          <p:val>
                                            <p:strVal val="#ppt_x"/>
                                          </p:val>
                                        </p:tav>
                                      </p:tavLst>
                                    </p:anim>
                                    <p:anim calcmode="lin" valueType="num">
                                      <p:cBhvr>
                                        <p:cTn id="9" dur="6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5"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grpSp>
        <p:nvGrpSpPr>
          <p:cNvPr id="46" name="Canvas 595766110">
            <a:extLst>
              <a:ext uri="{FF2B5EF4-FFF2-40B4-BE49-F238E27FC236}">
                <a16:creationId xmlns:a16="http://schemas.microsoft.com/office/drawing/2014/main" id="{5CC9C7D1-7118-4DA4-B159-7C19AD1E71CB}"/>
              </a:ext>
            </a:extLst>
          </p:cNvPr>
          <p:cNvGrpSpPr/>
          <p:nvPr/>
        </p:nvGrpSpPr>
        <p:grpSpPr>
          <a:xfrm>
            <a:off x="2874009" y="556356"/>
            <a:ext cx="3395980" cy="1802765"/>
            <a:chOff x="0" y="0"/>
            <a:chExt cx="3395980" cy="1802765"/>
          </a:xfrm>
        </p:grpSpPr>
        <p:sp>
          <p:nvSpPr>
            <p:cNvPr id="47" name="Rectangle 46">
              <a:extLst>
                <a:ext uri="{FF2B5EF4-FFF2-40B4-BE49-F238E27FC236}">
                  <a16:creationId xmlns:a16="http://schemas.microsoft.com/office/drawing/2014/main" id="{F2162BAA-D257-4E99-820D-BE53D38418E2}"/>
                </a:ext>
              </a:extLst>
            </p:cNvPr>
            <p:cNvSpPr/>
            <p:nvPr/>
          </p:nvSpPr>
          <p:spPr>
            <a:xfrm>
              <a:off x="0" y="0"/>
              <a:ext cx="3395980" cy="1802765"/>
            </a:xfrm>
            <a:prstGeom prst="rect">
              <a:avLst/>
            </a:prstGeom>
            <a:solidFill>
              <a:prstClr val="white"/>
            </a:solidFill>
          </p:spPr>
          <p:txBody>
            <a:bodyPr/>
            <a:lstStyle/>
            <a:p>
              <a:endParaRPr lang="zh-HK" altLang="en-US"/>
            </a:p>
          </p:txBody>
        </p:sp>
        <p:grpSp>
          <p:nvGrpSpPr>
            <p:cNvPr id="48" name="Group 47">
              <a:extLst>
                <a:ext uri="{FF2B5EF4-FFF2-40B4-BE49-F238E27FC236}">
                  <a16:creationId xmlns:a16="http://schemas.microsoft.com/office/drawing/2014/main" id="{6DB62918-9D23-4A6C-8D27-8ED2ED3EFBD5}"/>
                </a:ext>
              </a:extLst>
            </p:cNvPr>
            <p:cNvGrpSpPr/>
            <p:nvPr/>
          </p:nvGrpSpPr>
          <p:grpSpPr>
            <a:xfrm>
              <a:off x="0" y="33"/>
              <a:ext cx="3360064" cy="1767620"/>
              <a:chOff x="166560" y="219616"/>
              <a:chExt cx="3360064" cy="1767620"/>
            </a:xfrm>
          </p:grpSpPr>
          <p:sp>
            <p:nvSpPr>
              <p:cNvPr id="49" name="Text Box 517675819">
                <a:extLst>
                  <a:ext uri="{FF2B5EF4-FFF2-40B4-BE49-F238E27FC236}">
                    <a16:creationId xmlns:a16="http://schemas.microsoft.com/office/drawing/2014/main" id="{BFF8F444-3324-4977-AE9E-84C1CA426397}"/>
                  </a:ext>
                </a:extLst>
              </p:cNvPr>
              <p:cNvSpPr txBox="1"/>
              <p:nvPr/>
            </p:nvSpPr>
            <p:spPr>
              <a:xfrm>
                <a:off x="331331" y="219616"/>
                <a:ext cx="282575" cy="30548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B</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50" name="Text Box 2104498461">
                <a:extLst>
                  <a:ext uri="{FF2B5EF4-FFF2-40B4-BE49-F238E27FC236}">
                    <a16:creationId xmlns:a16="http://schemas.microsoft.com/office/drawing/2014/main" id="{BE5B5CC1-FCCD-466B-B181-B280B8CAC26A}"/>
                  </a:ext>
                </a:extLst>
              </p:cNvPr>
              <p:cNvSpPr txBox="1"/>
              <p:nvPr/>
            </p:nvSpPr>
            <p:spPr>
              <a:xfrm>
                <a:off x="310902" y="1566937"/>
                <a:ext cx="291465" cy="311658"/>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C</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51" name="Text Box 394275181">
                <a:extLst>
                  <a:ext uri="{FF2B5EF4-FFF2-40B4-BE49-F238E27FC236}">
                    <a16:creationId xmlns:a16="http://schemas.microsoft.com/office/drawing/2014/main" id="{15E3273D-5AC8-4067-B6E6-917301D61561}"/>
                  </a:ext>
                </a:extLst>
              </p:cNvPr>
              <p:cNvSpPr txBox="1"/>
              <p:nvPr/>
            </p:nvSpPr>
            <p:spPr>
              <a:xfrm>
                <a:off x="2404725" y="1418627"/>
                <a:ext cx="565150" cy="40513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endParaRPr lang="en-US" sz="1200" kern="100">
                  <a:effectLst/>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D85A4671-CBA2-41C9-93BC-06D6F758529C}"/>
                  </a:ext>
                </a:extLst>
              </p:cNvPr>
              <p:cNvCxnSpPr/>
              <p:nvPr/>
            </p:nvCxnSpPr>
            <p:spPr>
              <a:xfrm flipH="1">
                <a:off x="588918" y="419941"/>
                <a:ext cx="0" cy="12734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47CD3AF-0BC2-4DDA-9CE5-C46BFE1DFC6B}"/>
                  </a:ext>
                </a:extLst>
              </p:cNvPr>
              <p:cNvCxnSpPr/>
              <p:nvPr/>
            </p:nvCxnSpPr>
            <p:spPr>
              <a:xfrm flipH="1">
                <a:off x="588885" y="1700311"/>
                <a:ext cx="94381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4D43621-495E-4B5A-99D8-E57AD71B83A8}"/>
                  </a:ext>
                </a:extLst>
              </p:cNvPr>
              <p:cNvCxnSpPr/>
              <p:nvPr/>
            </p:nvCxnSpPr>
            <p:spPr>
              <a:xfrm>
                <a:off x="588852" y="408673"/>
                <a:ext cx="943926" cy="129665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7931095-B3D3-4D79-B9E4-01891F687BC4}"/>
                  </a:ext>
                </a:extLst>
              </p:cNvPr>
              <p:cNvCxnSpPr/>
              <p:nvPr/>
            </p:nvCxnSpPr>
            <p:spPr>
              <a:xfrm flipH="1">
                <a:off x="1524053" y="1699914"/>
                <a:ext cx="1764642"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DDF860-62A0-47B8-98D6-E1D75AC3388E}"/>
                  </a:ext>
                </a:extLst>
              </p:cNvPr>
              <p:cNvCxnSpPr/>
              <p:nvPr/>
            </p:nvCxnSpPr>
            <p:spPr>
              <a:xfrm>
                <a:off x="588918" y="409770"/>
                <a:ext cx="2693720" cy="128851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7" name="Freeform: Shape 56">
                <a:extLst>
                  <a:ext uri="{FF2B5EF4-FFF2-40B4-BE49-F238E27FC236}">
                    <a16:creationId xmlns:a16="http://schemas.microsoft.com/office/drawing/2014/main" id="{724B505A-2ECC-4876-AF70-504901266280}"/>
                  </a:ext>
                </a:extLst>
              </p:cNvPr>
              <p:cNvSpPr/>
              <p:nvPr/>
            </p:nvSpPr>
            <p:spPr>
              <a:xfrm rot="5400000">
                <a:off x="589724" y="1572003"/>
                <a:ext cx="126000" cy="126000"/>
              </a:xfrm>
              <a:custGeom>
                <a:avLst/>
                <a:gdLst>
                  <a:gd name="connsiteX0" fmla="*/ 137424 w 137424"/>
                  <a:gd name="connsiteY0" fmla="*/ 0 h 124211"/>
                  <a:gd name="connsiteX1" fmla="*/ 0 w 137424"/>
                  <a:gd name="connsiteY1" fmla="*/ 0 h 124211"/>
                  <a:gd name="connsiteX2" fmla="*/ 0 w 137424"/>
                  <a:gd name="connsiteY2" fmla="*/ 124211 h 124211"/>
                </a:gdLst>
                <a:ahLst/>
                <a:cxnLst>
                  <a:cxn ang="0">
                    <a:pos x="connsiteX0" y="connsiteY0"/>
                  </a:cxn>
                  <a:cxn ang="0">
                    <a:pos x="connsiteX1" y="connsiteY1"/>
                  </a:cxn>
                  <a:cxn ang="0">
                    <a:pos x="connsiteX2" y="connsiteY2"/>
                  </a:cxn>
                </a:cxnLst>
                <a:rect l="l" t="t" r="r" b="b"/>
                <a:pathLst>
                  <a:path w="137424" h="124211">
                    <a:moveTo>
                      <a:pt x="137424" y="0"/>
                    </a:moveTo>
                    <a:lnTo>
                      <a:pt x="0" y="0"/>
                    </a:lnTo>
                    <a:lnTo>
                      <a:pt x="0" y="124211"/>
                    </a:lnTo>
                  </a:path>
                </a:pathLst>
              </a:custGeom>
              <a:ln w="12700">
                <a:solidFill>
                  <a:schemeClr val="accent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Arc 57">
                <a:extLst>
                  <a:ext uri="{FF2B5EF4-FFF2-40B4-BE49-F238E27FC236}">
                    <a16:creationId xmlns:a16="http://schemas.microsoft.com/office/drawing/2014/main" id="{E3016372-04C3-4F4C-948B-8F037F8414FE}"/>
                  </a:ext>
                </a:extLst>
              </p:cNvPr>
              <p:cNvSpPr/>
              <p:nvPr/>
            </p:nvSpPr>
            <p:spPr>
              <a:xfrm rot="21242104">
                <a:off x="1301227" y="1494096"/>
                <a:ext cx="387246" cy="387207"/>
              </a:xfrm>
              <a:prstGeom prst="arc">
                <a:avLst>
                  <a:gd name="adj1" fmla="val 10866116"/>
                  <a:gd name="adj2" fmla="val 14673798"/>
                </a:avLst>
              </a:prstGeom>
              <a:ln w="12700">
                <a:solidFill>
                  <a:schemeClr val="accent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Text Box 1436974230">
                <a:extLst>
                  <a:ext uri="{FF2B5EF4-FFF2-40B4-BE49-F238E27FC236}">
                    <a16:creationId xmlns:a16="http://schemas.microsoft.com/office/drawing/2014/main" id="{9FB103B4-BAFB-468C-BBD0-ADFD973B28CA}"/>
                  </a:ext>
                </a:extLst>
              </p:cNvPr>
              <p:cNvSpPr txBox="1"/>
              <p:nvPr/>
            </p:nvSpPr>
            <p:spPr>
              <a:xfrm>
                <a:off x="3244049" y="1544622"/>
                <a:ext cx="282575" cy="325121"/>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A</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67" name="Arc 66">
                <a:extLst>
                  <a:ext uri="{FF2B5EF4-FFF2-40B4-BE49-F238E27FC236}">
                    <a16:creationId xmlns:a16="http://schemas.microsoft.com/office/drawing/2014/main" id="{5D5A8B6B-67D6-4B9F-BA48-4704464E42C4}"/>
                  </a:ext>
                </a:extLst>
              </p:cNvPr>
              <p:cNvSpPr/>
              <p:nvPr/>
            </p:nvSpPr>
            <p:spPr>
              <a:xfrm rot="13158481">
                <a:off x="2878904" y="1460926"/>
                <a:ext cx="371425" cy="371377"/>
              </a:xfrm>
              <a:prstGeom prst="arc">
                <a:avLst>
                  <a:gd name="adj1" fmla="val 18370698"/>
                  <a:gd name="adj2" fmla="val 0"/>
                </a:avLst>
              </a:prstGeom>
              <a:ln w="12700">
                <a:solidFill>
                  <a:schemeClr val="accent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Text Box 1728210660">
                <a:extLst>
                  <a:ext uri="{FF2B5EF4-FFF2-40B4-BE49-F238E27FC236}">
                    <a16:creationId xmlns:a16="http://schemas.microsoft.com/office/drawing/2014/main" id="{CF212093-76E9-419C-9635-CB74E1C5BC04}"/>
                  </a:ext>
                </a:extLst>
              </p:cNvPr>
              <p:cNvSpPr txBox="1"/>
              <p:nvPr/>
            </p:nvSpPr>
            <p:spPr>
              <a:xfrm>
                <a:off x="1376112" y="1641194"/>
                <a:ext cx="299720" cy="30077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D</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69" name="Text Box 1617100576">
                <a:extLst>
                  <a:ext uri="{FF2B5EF4-FFF2-40B4-BE49-F238E27FC236}">
                    <a16:creationId xmlns:a16="http://schemas.microsoft.com/office/drawing/2014/main" id="{F9AB9873-8C92-4A14-AC60-1FD028C603FC}"/>
                  </a:ext>
                </a:extLst>
              </p:cNvPr>
              <p:cNvSpPr txBox="1"/>
              <p:nvPr/>
            </p:nvSpPr>
            <p:spPr>
              <a:xfrm>
                <a:off x="874225" y="1386118"/>
                <a:ext cx="565150" cy="31051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endParaRPr lang="en-US" sz="1200" kern="10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70" name="Text Box 958820361">
                <a:extLst>
                  <a:ext uri="{FF2B5EF4-FFF2-40B4-BE49-F238E27FC236}">
                    <a16:creationId xmlns:a16="http://schemas.microsoft.com/office/drawing/2014/main" id="{C15ABE26-261D-4E74-9A2A-698F9C5FFE6E}"/>
                  </a:ext>
                </a:extLst>
              </p:cNvPr>
              <p:cNvSpPr txBox="1"/>
              <p:nvPr/>
            </p:nvSpPr>
            <p:spPr>
              <a:xfrm>
                <a:off x="166560" y="871629"/>
                <a:ext cx="422275" cy="337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h </a:t>
                </a: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m</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71" name="Text Box 1189941789">
                <a:extLst>
                  <a:ext uri="{FF2B5EF4-FFF2-40B4-BE49-F238E27FC236}">
                    <a16:creationId xmlns:a16="http://schemas.microsoft.com/office/drawing/2014/main" id="{2E98EDCA-5B1D-43B8-9E3A-0F764C382C0C}"/>
                  </a:ext>
                </a:extLst>
              </p:cNvPr>
              <p:cNvSpPr txBox="1"/>
              <p:nvPr/>
            </p:nvSpPr>
            <p:spPr>
              <a:xfrm>
                <a:off x="2073470" y="1685519"/>
                <a:ext cx="612775" cy="301717"/>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6.18 m</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grpSp>
      <p:graphicFrame>
        <p:nvGraphicFramePr>
          <p:cNvPr id="3" name="Object 2">
            <a:extLst>
              <a:ext uri="{FF2B5EF4-FFF2-40B4-BE49-F238E27FC236}">
                <a16:creationId xmlns:a16="http://schemas.microsoft.com/office/drawing/2014/main" id="{816AE979-0989-4EE5-8C32-B82AAC38FDC7}"/>
              </a:ext>
            </a:extLst>
          </p:cNvPr>
          <p:cNvGraphicFramePr>
            <a:graphicFrameLocks noChangeAspect="1"/>
          </p:cNvGraphicFramePr>
          <p:nvPr>
            <p:extLst>
              <p:ext uri="{D42A27DB-BD31-4B8C-83A1-F6EECF244321}">
                <p14:modId xmlns:p14="http://schemas.microsoft.com/office/powerpoint/2010/main" val="3151349234"/>
              </p:ext>
            </p:extLst>
          </p:nvPr>
        </p:nvGraphicFramePr>
        <p:xfrm>
          <a:off x="3673887" y="1827922"/>
          <a:ext cx="371475" cy="190500"/>
        </p:xfrm>
        <a:graphic>
          <a:graphicData uri="http://schemas.openxmlformats.org/presentationml/2006/ole">
            <mc:AlternateContent xmlns:mc="http://schemas.openxmlformats.org/markup-compatibility/2006">
              <mc:Choice xmlns:v="urn:schemas-microsoft-com:vml" Requires="v">
                <p:oleObj name="Equation" r:id="rId6" imgW="371548" imgH="190447" progId="Equation.DSMT4">
                  <p:embed/>
                </p:oleObj>
              </mc:Choice>
              <mc:Fallback>
                <p:oleObj name="Equation" r:id="rId6" imgW="371548" imgH="190447" progId="Equation.DSMT4">
                  <p:embed/>
                  <p:pic>
                    <p:nvPicPr>
                      <p:cNvPr id="3" name="Object 2">
                        <a:extLst>
                          <a:ext uri="{FF2B5EF4-FFF2-40B4-BE49-F238E27FC236}">
                            <a16:creationId xmlns:a16="http://schemas.microsoft.com/office/drawing/2014/main" id="{816AE979-0989-4EE5-8C32-B82AAC38FDC7}"/>
                          </a:ext>
                        </a:extLst>
                      </p:cNvPr>
                      <p:cNvPicPr/>
                      <p:nvPr/>
                    </p:nvPicPr>
                    <p:blipFill>
                      <a:blip r:embed="rId7"/>
                      <a:stretch>
                        <a:fillRect/>
                      </a:stretch>
                    </p:blipFill>
                    <p:spPr>
                      <a:xfrm>
                        <a:off x="3673887" y="1827922"/>
                        <a:ext cx="371475" cy="1905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773A8145-0028-469E-8775-A717FB6101F1}"/>
              </a:ext>
            </a:extLst>
          </p:cNvPr>
          <p:cNvGraphicFramePr>
            <a:graphicFrameLocks noChangeAspect="1"/>
          </p:cNvGraphicFramePr>
          <p:nvPr>
            <p:extLst>
              <p:ext uri="{D42A27DB-BD31-4B8C-83A1-F6EECF244321}">
                <p14:modId xmlns:p14="http://schemas.microsoft.com/office/powerpoint/2010/main" val="2639626950"/>
              </p:ext>
            </p:extLst>
          </p:nvPr>
        </p:nvGraphicFramePr>
        <p:xfrm>
          <a:off x="5173077" y="1849180"/>
          <a:ext cx="371475" cy="190500"/>
        </p:xfrm>
        <a:graphic>
          <a:graphicData uri="http://schemas.openxmlformats.org/presentationml/2006/ole">
            <mc:AlternateContent xmlns:mc="http://schemas.openxmlformats.org/markup-compatibility/2006">
              <mc:Choice xmlns:v="urn:schemas-microsoft-com:vml" Requires="v">
                <p:oleObj name="Equation" r:id="rId8" imgW="371548" imgH="190447" progId="Equation.DSMT4">
                  <p:embed/>
                </p:oleObj>
              </mc:Choice>
              <mc:Fallback>
                <p:oleObj name="Equation" r:id="rId8" imgW="371548" imgH="190447" progId="Equation.DSMT4">
                  <p:embed/>
                  <p:pic>
                    <p:nvPicPr>
                      <p:cNvPr id="4" name="Object 3">
                        <a:extLst>
                          <a:ext uri="{FF2B5EF4-FFF2-40B4-BE49-F238E27FC236}">
                            <a16:creationId xmlns:a16="http://schemas.microsoft.com/office/drawing/2014/main" id="{773A8145-0028-469E-8775-A717FB6101F1}"/>
                          </a:ext>
                        </a:extLst>
                      </p:cNvPr>
                      <p:cNvPicPr/>
                      <p:nvPr/>
                    </p:nvPicPr>
                    <p:blipFill>
                      <a:blip r:embed="rId9"/>
                      <a:stretch>
                        <a:fillRect/>
                      </a:stretch>
                    </p:blipFill>
                    <p:spPr>
                      <a:xfrm>
                        <a:off x="5173077" y="1849180"/>
                        <a:ext cx="371475" cy="190500"/>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7029825A-1081-4994-A383-3CE7B20B2BCC}"/>
              </a:ext>
            </a:extLst>
          </p:cNvPr>
          <p:cNvGraphicFramePr>
            <a:graphicFrameLocks noChangeAspect="1"/>
          </p:cNvGraphicFramePr>
          <p:nvPr>
            <p:extLst>
              <p:ext uri="{D42A27DB-BD31-4B8C-83A1-F6EECF244321}">
                <p14:modId xmlns:p14="http://schemas.microsoft.com/office/powerpoint/2010/main" val="1086282782"/>
              </p:ext>
            </p:extLst>
          </p:nvPr>
        </p:nvGraphicFramePr>
        <p:xfrm>
          <a:off x="2528899" y="2869821"/>
          <a:ext cx="2289976" cy="986277"/>
        </p:xfrm>
        <a:graphic>
          <a:graphicData uri="http://schemas.openxmlformats.org/presentationml/2006/ole">
            <mc:AlternateContent xmlns:mc="http://schemas.openxmlformats.org/markup-compatibility/2006">
              <mc:Choice xmlns:v="urn:schemas-microsoft-com:vml" Requires="v">
                <p:oleObj name="Equation" r:id="rId10" imgW="1924344" imgH="828750" progId="Equation.DSMT4">
                  <p:embed/>
                </p:oleObj>
              </mc:Choice>
              <mc:Fallback>
                <p:oleObj name="Equation" r:id="rId10" imgW="1924344" imgH="828750" progId="Equation.DSMT4">
                  <p:embed/>
                  <p:pic>
                    <p:nvPicPr>
                      <p:cNvPr id="0" name=""/>
                      <p:cNvPicPr/>
                      <p:nvPr/>
                    </p:nvPicPr>
                    <p:blipFill>
                      <a:blip r:embed="rId11"/>
                      <a:stretch>
                        <a:fillRect/>
                      </a:stretch>
                    </p:blipFill>
                    <p:spPr>
                      <a:xfrm>
                        <a:off x="2528899" y="2869821"/>
                        <a:ext cx="2289976" cy="986277"/>
                      </a:xfrm>
                      <a:prstGeom prst="rect">
                        <a:avLst/>
                      </a:prstGeom>
                    </p:spPr>
                  </p:pic>
                </p:oleObj>
              </mc:Fallback>
            </mc:AlternateContent>
          </a:graphicData>
        </a:graphic>
      </p:graphicFrame>
      <p:sp>
        <p:nvSpPr>
          <p:cNvPr id="28" name="文本框 31">
            <a:extLst>
              <a:ext uri="{FF2B5EF4-FFF2-40B4-BE49-F238E27FC236}">
                <a16:creationId xmlns:a16="http://schemas.microsoft.com/office/drawing/2014/main" id="{558D8621-A483-4B2E-9042-35BA4D2196B4}"/>
              </a:ext>
            </a:extLst>
          </p:cNvPr>
          <p:cNvSpPr txBox="1"/>
          <p:nvPr/>
        </p:nvSpPr>
        <p:spPr>
          <a:xfrm>
            <a:off x="1895775" y="2489424"/>
            <a:ext cx="5387527" cy="338554"/>
          </a:xfrm>
          <a:prstGeom prst="rect">
            <a:avLst/>
          </a:prstGeom>
          <a:noFill/>
        </p:spPr>
        <p:txBody>
          <a:bodyPr wrap="square" rtlCol="0">
            <a:spAutoFit/>
          </a:bodyPr>
          <a:lstStyle/>
          <a:p>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Solution:   In  </a:t>
            </a:r>
            <a:r>
              <a:rPr lang="zh-CN" altLang="en-US"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16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BCD </a:t>
            </a:r>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In  </a:t>
            </a:r>
            <a:r>
              <a:rPr lang="zh-CN" altLang="en-US"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16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ABC</a:t>
            </a:r>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endParaRPr lang="en-US" altLang="zh-CN" sz="16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graphicFrame>
        <p:nvGraphicFramePr>
          <p:cNvPr id="5" name="Object 4">
            <a:extLst>
              <a:ext uri="{FF2B5EF4-FFF2-40B4-BE49-F238E27FC236}">
                <a16:creationId xmlns:a16="http://schemas.microsoft.com/office/drawing/2014/main" id="{CECEAC69-1885-4819-9B76-AE80D150D9E8}"/>
              </a:ext>
            </a:extLst>
          </p:cNvPr>
          <p:cNvGraphicFramePr>
            <a:graphicFrameLocks noChangeAspect="1"/>
          </p:cNvGraphicFramePr>
          <p:nvPr>
            <p:extLst>
              <p:ext uri="{D42A27DB-BD31-4B8C-83A1-F6EECF244321}">
                <p14:modId xmlns:p14="http://schemas.microsoft.com/office/powerpoint/2010/main" val="1707045541"/>
              </p:ext>
            </p:extLst>
          </p:nvPr>
        </p:nvGraphicFramePr>
        <p:xfrm>
          <a:off x="5173077" y="2886620"/>
          <a:ext cx="2277831" cy="943673"/>
        </p:xfrm>
        <a:graphic>
          <a:graphicData uri="http://schemas.openxmlformats.org/presentationml/2006/ole">
            <mc:AlternateContent xmlns:mc="http://schemas.openxmlformats.org/markup-compatibility/2006">
              <mc:Choice xmlns:v="urn:schemas-microsoft-com:vml" Requires="v">
                <p:oleObj name="Equation" r:id="rId12" imgW="2000309" imgH="828750" progId="Equation.DSMT4">
                  <p:embed/>
                </p:oleObj>
              </mc:Choice>
              <mc:Fallback>
                <p:oleObj name="Equation" r:id="rId12" imgW="2000309" imgH="828750" progId="Equation.DSMT4">
                  <p:embed/>
                  <p:pic>
                    <p:nvPicPr>
                      <p:cNvPr id="0" name=""/>
                      <p:cNvPicPr/>
                      <p:nvPr/>
                    </p:nvPicPr>
                    <p:blipFill>
                      <a:blip r:embed="rId13"/>
                      <a:stretch>
                        <a:fillRect/>
                      </a:stretch>
                    </p:blipFill>
                    <p:spPr>
                      <a:xfrm>
                        <a:off x="5173077" y="2886620"/>
                        <a:ext cx="2277831" cy="943673"/>
                      </a:xfrm>
                      <a:prstGeom prst="rect">
                        <a:avLst/>
                      </a:prstGeom>
                    </p:spPr>
                  </p:pic>
                </p:oleObj>
              </mc:Fallback>
            </mc:AlternateContent>
          </a:graphicData>
        </a:graphic>
      </p:graphicFrame>
      <p:sp>
        <p:nvSpPr>
          <p:cNvPr id="9" name="Slide Number Placeholder 8">
            <a:extLst>
              <a:ext uri="{FF2B5EF4-FFF2-40B4-BE49-F238E27FC236}">
                <a16:creationId xmlns:a16="http://schemas.microsoft.com/office/drawing/2014/main" id="{3BB1BBFF-A50B-4430-8AE4-1726E8C394FF}"/>
              </a:ext>
            </a:extLst>
          </p:cNvPr>
          <p:cNvSpPr>
            <a:spLocks noGrp="1"/>
          </p:cNvSpPr>
          <p:nvPr>
            <p:ph type="sldNum" sz="quarter" idx="12"/>
          </p:nvPr>
        </p:nvSpPr>
        <p:spPr/>
        <p:txBody>
          <a:bodyPr/>
          <a:lstStyle/>
          <a:p>
            <a:fld id="{84FB7F4A-EDAA-4811-8ACD-C1EBE3764D9A}" type="slidenum">
              <a:rPr lang="zh-CN" altLang="en-US" smtClean="0"/>
              <a:t>27</a:t>
            </a:fld>
            <a:endParaRPr lang="zh-CN" altLang="en-US"/>
          </a:p>
        </p:txBody>
      </p:sp>
    </p:spTree>
    <p:extLst>
      <p:ext uri="{BB962C8B-B14F-4D97-AF65-F5344CB8AC3E}">
        <p14:creationId xmlns:p14="http://schemas.microsoft.com/office/powerpoint/2010/main" val="2732012004"/>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5"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graphicFrame>
        <p:nvGraphicFramePr>
          <p:cNvPr id="2" name="Object 1">
            <a:extLst>
              <a:ext uri="{FF2B5EF4-FFF2-40B4-BE49-F238E27FC236}">
                <a16:creationId xmlns:a16="http://schemas.microsoft.com/office/drawing/2014/main" id="{7029825A-1081-4994-A383-3CE7B20B2BCC}"/>
              </a:ext>
            </a:extLst>
          </p:cNvPr>
          <p:cNvGraphicFramePr>
            <a:graphicFrameLocks noChangeAspect="1"/>
          </p:cNvGraphicFramePr>
          <p:nvPr>
            <p:extLst>
              <p:ext uri="{D42A27DB-BD31-4B8C-83A1-F6EECF244321}">
                <p14:modId xmlns:p14="http://schemas.microsoft.com/office/powerpoint/2010/main" val="2226631332"/>
              </p:ext>
            </p:extLst>
          </p:nvPr>
        </p:nvGraphicFramePr>
        <p:xfrm>
          <a:off x="2326880" y="1094161"/>
          <a:ext cx="2289976" cy="986277"/>
        </p:xfrm>
        <a:graphic>
          <a:graphicData uri="http://schemas.openxmlformats.org/presentationml/2006/ole">
            <mc:AlternateContent xmlns:mc="http://schemas.openxmlformats.org/markup-compatibility/2006">
              <mc:Choice xmlns:v="urn:schemas-microsoft-com:vml" Requires="v">
                <p:oleObj name="Equation" r:id="rId6" imgW="1924344" imgH="828750" progId="Equation.DSMT4">
                  <p:embed/>
                </p:oleObj>
              </mc:Choice>
              <mc:Fallback>
                <p:oleObj name="Equation" r:id="rId6" imgW="1924344" imgH="828750" progId="Equation.DSMT4">
                  <p:embed/>
                  <p:pic>
                    <p:nvPicPr>
                      <p:cNvPr id="2" name="Object 1">
                        <a:extLst>
                          <a:ext uri="{FF2B5EF4-FFF2-40B4-BE49-F238E27FC236}">
                            <a16:creationId xmlns:a16="http://schemas.microsoft.com/office/drawing/2014/main" id="{7029825A-1081-4994-A383-3CE7B20B2BCC}"/>
                          </a:ext>
                        </a:extLst>
                      </p:cNvPr>
                      <p:cNvPicPr/>
                      <p:nvPr/>
                    </p:nvPicPr>
                    <p:blipFill>
                      <a:blip r:embed="rId7"/>
                      <a:stretch>
                        <a:fillRect/>
                      </a:stretch>
                    </p:blipFill>
                    <p:spPr>
                      <a:xfrm>
                        <a:off x="2326880" y="1094161"/>
                        <a:ext cx="2289976" cy="986277"/>
                      </a:xfrm>
                      <a:prstGeom prst="rect">
                        <a:avLst/>
                      </a:prstGeom>
                    </p:spPr>
                  </p:pic>
                </p:oleObj>
              </mc:Fallback>
            </mc:AlternateContent>
          </a:graphicData>
        </a:graphic>
      </p:graphicFrame>
      <p:sp>
        <p:nvSpPr>
          <p:cNvPr id="28" name="文本框 31">
            <a:extLst>
              <a:ext uri="{FF2B5EF4-FFF2-40B4-BE49-F238E27FC236}">
                <a16:creationId xmlns:a16="http://schemas.microsoft.com/office/drawing/2014/main" id="{558D8621-A483-4B2E-9042-35BA4D2196B4}"/>
              </a:ext>
            </a:extLst>
          </p:cNvPr>
          <p:cNvSpPr txBox="1"/>
          <p:nvPr/>
        </p:nvSpPr>
        <p:spPr>
          <a:xfrm>
            <a:off x="1693756" y="713764"/>
            <a:ext cx="5387527" cy="338554"/>
          </a:xfrm>
          <a:prstGeom prst="rect">
            <a:avLst/>
          </a:prstGeom>
          <a:noFill/>
        </p:spPr>
        <p:txBody>
          <a:bodyPr wrap="square" rtlCol="0">
            <a:spAutoFit/>
          </a:bodyPr>
          <a:lstStyle/>
          <a:p>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Solution:</a:t>
            </a:r>
            <a:r>
              <a:rPr lang="zh-CN" altLang="en-US"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In  </a:t>
            </a:r>
            <a:r>
              <a:rPr lang="zh-CN" altLang="en-US"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16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BCD </a:t>
            </a:r>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In </a:t>
            </a:r>
            <a:r>
              <a:rPr lang="zh-CN" altLang="en-US"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 </a:t>
            </a:r>
            <a:r>
              <a:rPr lang="en-US" altLang="zh-CN" sz="16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ABC</a:t>
            </a:r>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endParaRPr lang="en-US" altLang="zh-CN" sz="16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graphicFrame>
        <p:nvGraphicFramePr>
          <p:cNvPr id="5" name="Object 4">
            <a:extLst>
              <a:ext uri="{FF2B5EF4-FFF2-40B4-BE49-F238E27FC236}">
                <a16:creationId xmlns:a16="http://schemas.microsoft.com/office/drawing/2014/main" id="{CECEAC69-1885-4819-9B76-AE80D150D9E8}"/>
              </a:ext>
            </a:extLst>
          </p:cNvPr>
          <p:cNvGraphicFramePr>
            <a:graphicFrameLocks noChangeAspect="1"/>
          </p:cNvGraphicFramePr>
          <p:nvPr>
            <p:extLst>
              <p:ext uri="{D42A27DB-BD31-4B8C-83A1-F6EECF244321}">
                <p14:modId xmlns:p14="http://schemas.microsoft.com/office/powerpoint/2010/main" val="1501931495"/>
              </p:ext>
            </p:extLst>
          </p:nvPr>
        </p:nvGraphicFramePr>
        <p:xfrm>
          <a:off x="4971058" y="1110960"/>
          <a:ext cx="2277831" cy="943673"/>
        </p:xfrm>
        <a:graphic>
          <a:graphicData uri="http://schemas.openxmlformats.org/presentationml/2006/ole">
            <mc:AlternateContent xmlns:mc="http://schemas.openxmlformats.org/markup-compatibility/2006">
              <mc:Choice xmlns:v="urn:schemas-microsoft-com:vml" Requires="v">
                <p:oleObj name="Equation" r:id="rId8" imgW="2000309" imgH="828750" progId="Equation.DSMT4">
                  <p:embed/>
                </p:oleObj>
              </mc:Choice>
              <mc:Fallback>
                <p:oleObj name="Equation" r:id="rId8" imgW="2000309" imgH="828750" progId="Equation.DSMT4">
                  <p:embed/>
                  <p:pic>
                    <p:nvPicPr>
                      <p:cNvPr id="5" name="Object 4">
                        <a:extLst>
                          <a:ext uri="{FF2B5EF4-FFF2-40B4-BE49-F238E27FC236}">
                            <a16:creationId xmlns:a16="http://schemas.microsoft.com/office/drawing/2014/main" id="{CECEAC69-1885-4819-9B76-AE80D150D9E8}"/>
                          </a:ext>
                        </a:extLst>
                      </p:cNvPr>
                      <p:cNvPicPr/>
                      <p:nvPr/>
                    </p:nvPicPr>
                    <p:blipFill>
                      <a:blip r:embed="rId9"/>
                      <a:stretch>
                        <a:fillRect/>
                      </a:stretch>
                    </p:blipFill>
                    <p:spPr>
                      <a:xfrm>
                        <a:off x="4971058" y="1110960"/>
                        <a:ext cx="2277831" cy="943673"/>
                      </a:xfrm>
                      <a:prstGeom prst="rect">
                        <a:avLst/>
                      </a:prstGeom>
                    </p:spPr>
                  </p:pic>
                </p:oleObj>
              </mc:Fallback>
            </mc:AlternateContent>
          </a:graphicData>
        </a:graphic>
      </p:graphicFrame>
      <p:sp>
        <p:nvSpPr>
          <p:cNvPr id="29" name="文本框 31">
            <a:extLst>
              <a:ext uri="{FF2B5EF4-FFF2-40B4-BE49-F238E27FC236}">
                <a16:creationId xmlns:a16="http://schemas.microsoft.com/office/drawing/2014/main" id="{177F81F4-5F9A-4D9D-A53C-FEA1D3253B7A}"/>
              </a:ext>
            </a:extLst>
          </p:cNvPr>
          <p:cNvSpPr txBox="1"/>
          <p:nvPr/>
        </p:nvSpPr>
        <p:spPr>
          <a:xfrm>
            <a:off x="2326880" y="2212362"/>
            <a:ext cx="4754403" cy="338554"/>
          </a:xfrm>
          <a:prstGeom prst="rect">
            <a:avLst/>
          </a:prstGeom>
          <a:noFill/>
        </p:spPr>
        <p:txBody>
          <a:bodyPr wrap="square" rtlCol="0">
            <a:spAutoFit/>
          </a:bodyPr>
          <a:lstStyle/>
          <a:p>
            <a:r>
              <a:rPr lang="en-GB" sz="1600" dirty="0">
                <a:solidFill>
                  <a:srgbClr val="3E3A39"/>
                </a:solidFill>
                <a:latin typeface="Times New Roman" panose="02020603050405020304" pitchFamily="18" charset="0"/>
                <a:cs typeface="Times New Roman" panose="02020603050405020304" pitchFamily="18" charset="0"/>
              </a:rPr>
              <a:t>By substituting (1) into (2), we have</a:t>
            </a:r>
            <a:endParaRPr lang="en-US" sz="1600" dirty="0">
              <a:solidFill>
                <a:srgbClr val="3E3A39"/>
              </a:solidFill>
              <a:latin typeface="Times New Roman" panose="02020603050405020304" pitchFamily="18" charset="0"/>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04D95D97-8C8D-49FC-81B5-E9C5BD75FF0B}"/>
              </a:ext>
            </a:extLst>
          </p:cNvPr>
          <p:cNvGraphicFramePr>
            <a:graphicFrameLocks noChangeAspect="1"/>
          </p:cNvGraphicFramePr>
          <p:nvPr>
            <p:extLst>
              <p:ext uri="{D42A27DB-BD31-4B8C-83A1-F6EECF244321}">
                <p14:modId xmlns:p14="http://schemas.microsoft.com/office/powerpoint/2010/main" val="2460091796"/>
              </p:ext>
            </p:extLst>
          </p:nvPr>
        </p:nvGraphicFramePr>
        <p:xfrm>
          <a:off x="2608113" y="2592585"/>
          <a:ext cx="3833706" cy="2077483"/>
        </p:xfrm>
        <a:graphic>
          <a:graphicData uri="http://schemas.openxmlformats.org/presentationml/2006/ole">
            <mc:AlternateContent xmlns:mc="http://schemas.openxmlformats.org/markup-compatibility/2006">
              <mc:Choice xmlns:v="urn:schemas-microsoft-com:vml" Requires="v">
                <p:oleObj name="Equation" r:id="rId10" imgW="3410174" imgH="1847946" progId="Equation.DSMT4">
                  <p:embed/>
                </p:oleObj>
              </mc:Choice>
              <mc:Fallback>
                <p:oleObj name="Equation" r:id="rId10" imgW="3410174" imgH="1847946" progId="Equation.DSMT4">
                  <p:embed/>
                  <p:pic>
                    <p:nvPicPr>
                      <p:cNvPr id="0" name=""/>
                      <p:cNvPicPr/>
                      <p:nvPr/>
                    </p:nvPicPr>
                    <p:blipFill>
                      <a:blip r:embed="rId11"/>
                      <a:stretch>
                        <a:fillRect/>
                      </a:stretch>
                    </p:blipFill>
                    <p:spPr>
                      <a:xfrm>
                        <a:off x="2608113" y="2592585"/>
                        <a:ext cx="3833706" cy="2077483"/>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40E1CF4E-4D92-42EA-9E2B-CA171E390F80}"/>
              </a:ext>
            </a:extLst>
          </p:cNvPr>
          <p:cNvSpPr>
            <a:spLocks noGrp="1"/>
          </p:cNvSpPr>
          <p:nvPr>
            <p:ph type="sldNum" sz="quarter" idx="12"/>
          </p:nvPr>
        </p:nvSpPr>
        <p:spPr/>
        <p:txBody>
          <a:bodyPr/>
          <a:lstStyle/>
          <a:p>
            <a:fld id="{84FB7F4A-EDAA-4811-8ACD-C1EBE3764D9A}" type="slidenum">
              <a:rPr lang="zh-CN" altLang="en-US" smtClean="0"/>
              <a:t>28</a:t>
            </a:fld>
            <a:endParaRPr lang="zh-CN" altLang="en-US"/>
          </a:p>
        </p:txBody>
      </p:sp>
    </p:spTree>
    <p:extLst>
      <p:ext uri="{BB962C8B-B14F-4D97-AF65-F5344CB8AC3E}">
        <p14:creationId xmlns:p14="http://schemas.microsoft.com/office/powerpoint/2010/main" val="2128906798"/>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533304" y="859977"/>
            <a:ext cx="6255828" cy="1754326"/>
          </a:xfrm>
          <a:prstGeom prst="rect">
            <a:avLst/>
          </a:prstGeom>
          <a:noFill/>
        </p:spPr>
        <p:txBody>
          <a:bodyPr wrap="square" rtlCol="0">
            <a:spAutoFit/>
          </a:bodyPr>
          <a:lstStyle/>
          <a:p>
            <a:pPr lvl="0"/>
            <a:r>
              <a:rPr lang="en-US" altLang="zh-CN" b="1" spc="-150" dirty="0">
                <a:solidFill>
                  <a:srgbClr val="3E3A39"/>
                </a:solidFill>
                <a:cs typeface="+mn-ea"/>
                <a:sym typeface="+mn-lt"/>
              </a:rPr>
              <a:t>6.	</a:t>
            </a:r>
            <a:r>
              <a:rPr lang="en-GB" b="1" dirty="0">
                <a:solidFill>
                  <a:srgbClr val="3E3A39"/>
                </a:solidFill>
                <a:latin typeface="Times New Roman" panose="02020603050405020304" pitchFamily="18" charset="0"/>
                <a:cs typeface="Times New Roman" panose="02020603050405020304" pitchFamily="18" charset="0"/>
              </a:rPr>
              <a:t>Quick Practice:</a:t>
            </a:r>
            <a:endParaRPr lang="en-US" b="1" dirty="0">
              <a:solidFill>
                <a:srgbClr val="3E3A39"/>
              </a:solidFill>
              <a:latin typeface="Times New Roman" panose="02020603050405020304" pitchFamily="18" charset="0"/>
              <a:cs typeface="Times New Roman" panose="02020603050405020304" pitchFamily="18" charset="0"/>
            </a:endParaRPr>
          </a:p>
          <a:p>
            <a:r>
              <a:rPr lang="en-GB" b="1" dirty="0">
                <a:solidFill>
                  <a:srgbClr val="3E3A39"/>
                </a:solidFill>
                <a:latin typeface="Times New Roman" panose="02020603050405020304" pitchFamily="18" charset="0"/>
                <a:cs typeface="Times New Roman" panose="02020603050405020304" pitchFamily="18" charset="0"/>
              </a:rPr>
              <a:t>	In the figure, we want to estimate the height of a tree </a:t>
            </a:r>
            <a:r>
              <a:rPr lang="en-GB" b="1" i="1" dirty="0">
                <a:solidFill>
                  <a:srgbClr val="3E3A39"/>
                </a:solidFill>
                <a:latin typeface="Times New Roman" panose="02020603050405020304" pitchFamily="18" charset="0"/>
                <a:cs typeface="Times New Roman" panose="02020603050405020304" pitchFamily="18" charset="0"/>
              </a:rPr>
              <a:t>BC</a:t>
            </a:r>
            <a:r>
              <a:rPr lang="en-GB" b="1" dirty="0">
                <a:solidFill>
                  <a:srgbClr val="3E3A39"/>
                </a:solidFill>
                <a:latin typeface="Times New Roman" panose="02020603050405020304" pitchFamily="18" charset="0"/>
                <a:cs typeface="Times New Roman" panose="02020603050405020304" pitchFamily="18" charset="0"/>
              </a:rPr>
              <a:t>. </a:t>
            </a:r>
            <a:br>
              <a:rPr lang="en-GB" b="1" dirty="0">
                <a:solidFill>
                  <a:srgbClr val="3E3A39"/>
                </a:solidFill>
                <a:latin typeface="Times New Roman" panose="02020603050405020304" pitchFamily="18" charset="0"/>
                <a:cs typeface="Times New Roman" panose="02020603050405020304" pitchFamily="18" charset="0"/>
              </a:rPr>
            </a:br>
            <a:r>
              <a:rPr lang="en-GB" b="1" dirty="0">
                <a:solidFill>
                  <a:srgbClr val="3E3A39"/>
                </a:solidFill>
                <a:latin typeface="Times New Roman" panose="02020603050405020304" pitchFamily="18" charset="0"/>
                <a:cs typeface="Times New Roman" panose="02020603050405020304" pitchFamily="18" charset="0"/>
              </a:rPr>
              <a:t>	It is known that </a:t>
            </a:r>
            <a:r>
              <a:rPr lang="zh-CN" altLang="en-US" b="1" spc="-150" dirty="0">
                <a:solidFill>
                  <a:srgbClr val="3E3A39"/>
                </a:solidFill>
                <a:latin typeface="Times New Roman" panose="02020603050405020304" pitchFamily="18" charset="0"/>
                <a:cs typeface="Times New Roman" panose="02020603050405020304" pitchFamily="18" charset="0"/>
                <a:sym typeface="+mn-lt"/>
              </a:rPr>
              <a:t>∠</a:t>
            </a:r>
            <a:r>
              <a:rPr lang="en-US" altLang="zh-CN" b="1" i="1" spc="-150" dirty="0">
                <a:solidFill>
                  <a:srgbClr val="3E3A39"/>
                </a:solidFill>
                <a:latin typeface="Times New Roman" panose="02020603050405020304" pitchFamily="18" charset="0"/>
                <a:cs typeface="Times New Roman" panose="02020603050405020304" pitchFamily="18" charset="0"/>
                <a:sym typeface="+mn-lt"/>
              </a:rPr>
              <a:t>A </a:t>
            </a:r>
            <a:r>
              <a:rPr lang="en-US" altLang="zh-CN" b="1" spc="-150" dirty="0">
                <a:solidFill>
                  <a:srgbClr val="3E3A39"/>
                </a:solidFill>
                <a:latin typeface="Times New Roman" panose="02020603050405020304" pitchFamily="18" charset="0"/>
                <a:cs typeface="Times New Roman" panose="02020603050405020304" pitchFamily="18" charset="0"/>
                <a:sym typeface="+mn-lt"/>
              </a:rPr>
              <a:t>= 30°, </a:t>
            </a:r>
            <a:r>
              <a:rPr lang="zh-CN" altLang="en-US" b="1" i="1" spc="-150" dirty="0">
                <a:solidFill>
                  <a:srgbClr val="3E3A39"/>
                </a:solidFill>
                <a:latin typeface="Times New Roman" panose="02020603050405020304" pitchFamily="18" charset="0"/>
                <a:cs typeface="Times New Roman" panose="02020603050405020304" pitchFamily="18" charset="0"/>
                <a:sym typeface="+mn-lt"/>
              </a:rPr>
              <a:t>∠</a:t>
            </a:r>
            <a:r>
              <a:rPr lang="en-US" altLang="zh-CN" b="1" i="1" spc="-150" dirty="0">
                <a:solidFill>
                  <a:srgbClr val="3E3A39"/>
                </a:solidFill>
                <a:latin typeface="Times New Roman" panose="02020603050405020304" pitchFamily="18" charset="0"/>
                <a:cs typeface="Times New Roman" panose="02020603050405020304" pitchFamily="18" charset="0"/>
                <a:sym typeface="+mn-lt"/>
              </a:rPr>
              <a:t>BDC </a:t>
            </a:r>
            <a:r>
              <a:rPr lang="en-US" altLang="zh-CN" b="1" spc="-150" dirty="0">
                <a:solidFill>
                  <a:srgbClr val="3E3A39"/>
                </a:solidFill>
                <a:latin typeface="Times New Roman" panose="02020603050405020304" pitchFamily="18" charset="0"/>
                <a:cs typeface="Times New Roman" panose="02020603050405020304" pitchFamily="18" charset="0"/>
                <a:sym typeface="+mn-lt"/>
              </a:rPr>
              <a:t>= 60°, </a:t>
            </a:r>
            <a:br>
              <a:rPr lang="en-US" altLang="zh-CN" b="1" spc="-150" dirty="0">
                <a:solidFill>
                  <a:srgbClr val="3E3A39"/>
                </a:solidFill>
                <a:latin typeface="Times New Roman" panose="02020603050405020304" pitchFamily="18" charset="0"/>
                <a:cs typeface="Times New Roman" panose="02020603050405020304" pitchFamily="18" charset="0"/>
                <a:sym typeface="+mn-lt"/>
              </a:rPr>
            </a:br>
            <a:r>
              <a:rPr lang="en-US" altLang="zh-CN" b="1" spc="-150" dirty="0">
                <a:solidFill>
                  <a:srgbClr val="3E3A39"/>
                </a:solidFill>
                <a:latin typeface="Times New Roman" panose="02020603050405020304" pitchFamily="18" charset="0"/>
                <a:cs typeface="Times New Roman" panose="02020603050405020304" pitchFamily="18" charset="0"/>
                <a:sym typeface="+mn-lt"/>
              </a:rPr>
              <a:t>	</a:t>
            </a:r>
            <a:r>
              <a:rPr lang="en-US" b="1" dirty="0">
                <a:solidFill>
                  <a:srgbClr val="3E3A39"/>
                </a:solidFill>
                <a:latin typeface="Times New Roman" panose="02020603050405020304" pitchFamily="18" charset="0"/>
                <a:cs typeface="Times New Roman" panose="02020603050405020304" pitchFamily="18" charset="0"/>
              </a:rPr>
              <a:t>and the distance between </a:t>
            </a:r>
            <a:r>
              <a:rPr lang="en-US" b="1" i="1" dirty="0">
                <a:solidFill>
                  <a:srgbClr val="3E3A39"/>
                </a:solidFill>
                <a:latin typeface="Times New Roman" panose="02020603050405020304" pitchFamily="18" charset="0"/>
                <a:cs typeface="Times New Roman" panose="02020603050405020304" pitchFamily="18" charset="0"/>
              </a:rPr>
              <a:t>A</a:t>
            </a:r>
            <a:r>
              <a:rPr lang="en-US" b="1" dirty="0">
                <a:solidFill>
                  <a:srgbClr val="3E3A39"/>
                </a:solidFill>
                <a:latin typeface="Times New Roman" panose="02020603050405020304" pitchFamily="18" charset="0"/>
                <a:cs typeface="Times New Roman" panose="02020603050405020304" pitchFamily="18" charset="0"/>
              </a:rPr>
              <a:t> and </a:t>
            </a:r>
            <a:r>
              <a:rPr lang="en-US" b="1" i="1" dirty="0">
                <a:solidFill>
                  <a:srgbClr val="3E3A39"/>
                </a:solidFill>
                <a:latin typeface="Times New Roman" panose="02020603050405020304" pitchFamily="18" charset="0"/>
                <a:cs typeface="Times New Roman" panose="02020603050405020304" pitchFamily="18" charset="0"/>
              </a:rPr>
              <a:t>D</a:t>
            </a:r>
            <a:r>
              <a:rPr lang="en-US" b="1" dirty="0">
                <a:solidFill>
                  <a:srgbClr val="3E3A39"/>
                </a:solidFill>
                <a:latin typeface="Times New Roman" panose="02020603050405020304" pitchFamily="18" charset="0"/>
                <a:cs typeface="Times New Roman" panose="02020603050405020304" pitchFamily="18" charset="0"/>
              </a:rPr>
              <a:t> is 9 m. </a:t>
            </a:r>
            <a:br>
              <a:rPr lang="en-US" b="1" dirty="0">
                <a:solidFill>
                  <a:srgbClr val="3E3A39"/>
                </a:solidFill>
                <a:latin typeface="Times New Roman" panose="02020603050405020304" pitchFamily="18" charset="0"/>
                <a:cs typeface="Times New Roman" panose="02020603050405020304" pitchFamily="18" charset="0"/>
              </a:rPr>
            </a:br>
            <a:r>
              <a:rPr lang="en-US" b="1" dirty="0">
                <a:solidFill>
                  <a:srgbClr val="3E3A39"/>
                </a:solidFill>
                <a:latin typeface="Times New Roman" panose="02020603050405020304" pitchFamily="18" charset="0"/>
                <a:cs typeface="Times New Roman" panose="02020603050405020304" pitchFamily="18" charset="0"/>
              </a:rPr>
              <a:t>	Assume that </a:t>
            </a:r>
            <a:r>
              <a:rPr lang="en-US" b="1" i="1" dirty="0">
                <a:solidFill>
                  <a:srgbClr val="3E3A39"/>
                </a:solidFill>
                <a:latin typeface="Times New Roman" panose="02020603050405020304" pitchFamily="18" charset="0"/>
                <a:cs typeface="Times New Roman" panose="02020603050405020304" pitchFamily="18" charset="0"/>
              </a:rPr>
              <a:t>ADC</a:t>
            </a:r>
            <a:r>
              <a:rPr lang="en-US" b="1" dirty="0">
                <a:solidFill>
                  <a:srgbClr val="3E3A39"/>
                </a:solidFill>
                <a:latin typeface="Times New Roman" panose="02020603050405020304" pitchFamily="18" charset="0"/>
                <a:cs typeface="Times New Roman" panose="02020603050405020304" pitchFamily="18" charset="0"/>
              </a:rPr>
              <a:t> is a straight line and </a:t>
            </a:r>
            <a:r>
              <a:rPr lang="en-US" altLang="zh-CN" b="1" i="1" spc="-150" dirty="0">
                <a:solidFill>
                  <a:srgbClr val="3E3A39"/>
                </a:solidFill>
                <a:latin typeface="Times New Roman" panose="02020603050405020304" pitchFamily="18" charset="0"/>
                <a:cs typeface="Times New Roman" panose="02020603050405020304" pitchFamily="18" charset="0"/>
                <a:sym typeface="+mn-lt"/>
              </a:rPr>
              <a:t>BC </a:t>
            </a:r>
            <a:r>
              <a:rPr lang="zh-CN" altLang="en-US" b="1" spc="-150" dirty="0">
                <a:solidFill>
                  <a:srgbClr val="3E3A39"/>
                </a:solidFill>
                <a:latin typeface="Times New Roman" panose="02020603050405020304" pitchFamily="18" charset="0"/>
                <a:cs typeface="Times New Roman" panose="02020603050405020304" pitchFamily="18" charset="0"/>
                <a:sym typeface="+mn-lt"/>
              </a:rPr>
              <a:t>⊥ </a:t>
            </a:r>
            <a:r>
              <a:rPr lang="en-US" altLang="zh-CN" b="1" i="1" spc="-150" dirty="0">
                <a:solidFill>
                  <a:srgbClr val="3E3A39"/>
                </a:solidFill>
                <a:latin typeface="Times New Roman" panose="02020603050405020304" pitchFamily="18" charset="0"/>
                <a:cs typeface="Times New Roman" panose="02020603050405020304" pitchFamily="18" charset="0"/>
                <a:sym typeface="+mn-lt"/>
              </a:rPr>
              <a:t>AC</a:t>
            </a:r>
            <a:r>
              <a:rPr lang="en-US" altLang="zh-CN" b="1" spc="-150" dirty="0">
                <a:solidFill>
                  <a:srgbClr val="3E3A39"/>
                </a:solidFill>
                <a:latin typeface="Times New Roman" panose="02020603050405020304" pitchFamily="18" charset="0"/>
                <a:cs typeface="Times New Roman" panose="02020603050405020304" pitchFamily="18" charset="0"/>
                <a:sym typeface="+mn-lt"/>
              </a:rPr>
              <a:t>.</a:t>
            </a:r>
            <a:br>
              <a:rPr lang="en-US" altLang="zh-CN" b="1" i="1" spc="-150" dirty="0">
                <a:solidFill>
                  <a:srgbClr val="3E3A39"/>
                </a:solidFill>
                <a:latin typeface="Times New Roman" panose="02020603050405020304" pitchFamily="18" charset="0"/>
                <a:cs typeface="Times New Roman" panose="02020603050405020304" pitchFamily="18" charset="0"/>
                <a:sym typeface="+mn-lt"/>
              </a:rPr>
            </a:br>
            <a:r>
              <a:rPr lang="en-US" altLang="zh-CN" b="1" i="1" spc="-150" dirty="0">
                <a:solidFill>
                  <a:srgbClr val="3E3A39"/>
                </a:solidFill>
                <a:latin typeface="Times New Roman" panose="02020603050405020304" pitchFamily="18" charset="0"/>
                <a:cs typeface="Times New Roman" panose="02020603050405020304" pitchFamily="18" charset="0"/>
                <a:sym typeface="+mn-lt"/>
              </a:rPr>
              <a:t>	</a:t>
            </a:r>
            <a:r>
              <a:rPr lang="en-GB" b="1" dirty="0">
                <a:solidFill>
                  <a:srgbClr val="3E3A39"/>
                </a:solidFill>
                <a:latin typeface="Times New Roman" panose="02020603050405020304" pitchFamily="18" charset="0"/>
                <a:cs typeface="Times New Roman" panose="02020603050405020304" pitchFamily="18" charset="0"/>
              </a:rPr>
              <a:t>Find the height of the tree </a:t>
            </a:r>
            <a:r>
              <a:rPr lang="en-GB" b="1" i="1" dirty="0">
                <a:solidFill>
                  <a:srgbClr val="3E3A39"/>
                </a:solidFill>
                <a:latin typeface="Times New Roman" panose="02020603050405020304" pitchFamily="18" charset="0"/>
                <a:cs typeface="Times New Roman" panose="02020603050405020304" pitchFamily="18" charset="0"/>
              </a:rPr>
              <a:t>BC</a:t>
            </a:r>
            <a:r>
              <a:rPr lang="en-GB" b="1" dirty="0">
                <a:solidFill>
                  <a:srgbClr val="3E3A39"/>
                </a:solidFill>
                <a:latin typeface="Times New Roman" panose="02020603050405020304" pitchFamily="18" charset="0"/>
                <a:cs typeface="Times New Roman" panose="02020603050405020304" pitchFamily="18" charset="0"/>
              </a:rPr>
              <a:t>.</a:t>
            </a:r>
            <a:endParaRPr lang="en-US" b="1" dirty="0">
              <a:solidFill>
                <a:srgbClr val="3E3A39"/>
              </a:solidFill>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3964AB08-65BC-476F-B5BC-39F219EDF992}"/>
              </a:ext>
            </a:extLst>
          </p:cNvPr>
          <p:cNvGrpSpPr/>
          <p:nvPr/>
        </p:nvGrpSpPr>
        <p:grpSpPr>
          <a:xfrm>
            <a:off x="3296654" y="2758512"/>
            <a:ext cx="2252978" cy="1706882"/>
            <a:chOff x="1471349" y="99961"/>
            <a:chExt cx="2253153" cy="1707239"/>
          </a:xfrm>
        </p:grpSpPr>
        <p:sp>
          <p:nvSpPr>
            <p:cNvPr id="29" name="Text Box 2">
              <a:extLst>
                <a:ext uri="{FF2B5EF4-FFF2-40B4-BE49-F238E27FC236}">
                  <a16:creationId xmlns:a16="http://schemas.microsoft.com/office/drawing/2014/main" id="{6F99446D-B9F7-412F-B059-FDFE19ADA497}"/>
                </a:ext>
              </a:extLst>
            </p:cNvPr>
            <p:cNvSpPr txBox="1"/>
            <p:nvPr/>
          </p:nvSpPr>
          <p:spPr>
            <a:xfrm>
              <a:off x="3214387" y="99961"/>
              <a:ext cx="282575" cy="35814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B</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nvGrpSpPr>
            <p:cNvPr id="30" name="Group 29">
              <a:extLst>
                <a:ext uri="{FF2B5EF4-FFF2-40B4-BE49-F238E27FC236}">
                  <a16:creationId xmlns:a16="http://schemas.microsoft.com/office/drawing/2014/main" id="{164E5C2C-EF25-4500-9A8D-76E7DC62434D}"/>
                </a:ext>
              </a:extLst>
            </p:cNvPr>
            <p:cNvGrpSpPr/>
            <p:nvPr/>
          </p:nvGrpSpPr>
          <p:grpSpPr>
            <a:xfrm>
              <a:off x="1471349" y="219723"/>
              <a:ext cx="2253153" cy="1587477"/>
              <a:chOff x="1471349" y="219723"/>
              <a:chExt cx="2253153" cy="1587477"/>
            </a:xfrm>
          </p:grpSpPr>
          <p:sp>
            <p:nvSpPr>
              <p:cNvPr id="31" name="Text Box 4">
                <a:extLst>
                  <a:ext uri="{FF2B5EF4-FFF2-40B4-BE49-F238E27FC236}">
                    <a16:creationId xmlns:a16="http://schemas.microsoft.com/office/drawing/2014/main" id="{8A7C081D-1F30-4B86-9E5B-A59A0FA28476}"/>
                  </a:ext>
                </a:extLst>
              </p:cNvPr>
              <p:cNvSpPr txBox="1"/>
              <p:nvPr/>
            </p:nvSpPr>
            <p:spPr>
              <a:xfrm>
                <a:off x="1875108" y="1466910"/>
                <a:ext cx="422275" cy="29019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9 m</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3" name="Text Box 5">
                <a:extLst>
                  <a:ext uri="{FF2B5EF4-FFF2-40B4-BE49-F238E27FC236}">
                    <a16:creationId xmlns:a16="http://schemas.microsoft.com/office/drawing/2014/main" id="{63F34DFA-5FAA-4282-9694-D8CDB4E8ECA2}"/>
                  </a:ext>
                </a:extLst>
              </p:cNvPr>
              <p:cNvSpPr txBox="1"/>
              <p:nvPr/>
            </p:nvSpPr>
            <p:spPr>
              <a:xfrm>
                <a:off x="3194760" y="1392762"/>
                <a:ext cx="291465" cy="30607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C</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4" name="Text Box 6">
                <a:extLst>
                  <a:ext uri="{FF2B5EF4-FFF2-40B4-BE49-F238E27FC236}">
                    <a16:creationId xmlns:a16="http://schemas.microsoft.com/office/drawing/2014/main" id="{F7F51290-C9C2-4DBC-B51E-92996D587516}"/>
                  </a:ext>
                </a:extLst>
              </p:cNvPr>
              <p:cNvSpPr txBox="1"/>
              <p:nvPr/>
            </p:nvSpPr>
            <p:spPr>
              <a:xfrm>
                <a:off x="1471349" y="1387118"/>
                <a:ext cx="282575" cy="35814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A</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35" name="Graphic 1" descr="Fir tree outline">
                <a:extLst>
                  <a:ext uri="{FF2B5EF4-FFF2-40B4-BE49-F238E27FC236}">
                    <a16:creationId xmlns:a16="http://schemas.microsoft.com/office/drawing/2014/main" id="{61381BE8-EBFF-4931-B78B-EA32E19D57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5099" y="219723"/>
                <a:ext cx="1019403" cy="1363226"/>
              </a:xfrm>
              <a:prstGeom prst="rect">
                <a:avLst/>
              </a:prstGeom>
            </p:spPr>
          </p:pic>
          <p:cxnSp>
            <p:nvCxnSpPr>
              <p:cNvPr id="36" name="Straight Connector 35">
                <a:extLst>
                  <a:ext uri="{FF2B5EF4-FFF2-40B4-BE49-F238E27FC236}">
                    <a16:creationId xmlns:a16="http://schemas.microsoft.com/office/drawing/2014/main" id="{BFA7E609-85B9-4182-BF62-838943FFD657}"/>
                  </a:ext>
                </a:extLst>
              </p:cNvPr>
              <p:cNvCxnSpPr/>
              <p:nvPr/>
            </p:nvCxnSpPr>
            <p:spPr>
              <a:xfrm>
                <a:off x="3214425" y="281252"/>
                <a:ext cx="0" cy="122750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5775C0C1-FCCF-49F2-AEFD-1FFB43726250}"/>
                  </a:ext>
                </a:extLst>
              </p:cNvPr>
              <p:cNvSpPr/>
              <p:nvPr/>
            </p:nvSpPr>
            <p:spPr>
              <a:xfrm rot="255992">
                <a:off x="1626414" y="1285349"/>
                <a:ext cx="392687" cy="392687"/>
              </a:xfrm>
              <a:prstGeom prst="arc">
                <a:avLst>
                  <a:gd name="adj1" fmla="val 18427046"/>
                  <a:gd name="adj2" fmla="val 317282"/>
                </a:avLst>
              </a:prstGeom>
              <a:ln w="12700">
                <a:solidFill>
                  <a:schemeClr val="accent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Text Box 10">
                <a:extLst>
                  <a:ext uri="{FF2B5EF4-FFF2-40B4-BE49-F238E27FC236}">
                    <a16:creationId xmlns:a16="http://schemas.microsoft.com/office/drawing/2014/main" id="{955E1926-674E-42D4-83FA-762F5FBB74D9}"/>
                  </a:ext>
                </a:extLst>
              </p:cNvPr>
              <p:cNvSpPr txBox="1"/>
              <p:nvPr/>
            </p:nvSpPr>
            <p:spPr>
              <a:xfrm>
                <a:off x="1949446" y="1232369"/>
                <a:ext cx="452120" cy="29019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endParaRPr lang="en-US" sz="1200" kern="100">
                  <a:effectLst/>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4712EFFB-AE53-479D-924E-6B114047CD88}"/>
                  </a:ext>
                </a:extLst>
              </p:cNvPr>
              <p:cNvCxnSpPr/>
              <p:nvPr/>
            </p:nvCxnSpPr>
            <p:spPr>
              <a:xfrm>
                <a:off x="2518410" y="1516090"/>
                <a:ext cx="69601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9F58D6D-EF40-449A-AB69-B891AD48EEE5}"/>
                  </a:ext>
                </a:extLst>
              </p:cNvPr>
              <p:cNvCxnSpPr/>
              <p:nvPr/>
            </p:nvCxnSpPr>
            <p:spPr>
              <a:xfrm flipH="1">
                <a:off x="2503170" y="270390"/>
                <a:ext cx="711255" cy="12498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2FFD27-D5F9-4C05-95AD-0F00EE24F834}"/>
                  </a:ext>
                </a:extLst>
              </p:cNvPr>
              <p:cNvCxnSpPr/>
              <p:nvPr/>
            </p:nvCxnSpPr>
            <p:spPr>
              <a:xfrm>
                <a:off x="1731326" y="1515414"/>
                <a:ext cx="77565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3B81DFC-521B-4C6F-AE33-DBFCB716D04E}"/>
                  </a:ext>
                </a:extLst>
              </p:cNvPr>
              <p:cNvCxnSpPr/>
              <p:nvPr/>
            </p:nvCxnSpPr>
            <p:spPr>
              <a:xfrm flipH="1">
                <a:off x="1738288" y="271448"/>
                <a:ext cx="1476137" cy="124207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3" name="Arc 42">
                <a:extLst>
                  <a:ext uri="{FF2B5EF4-FFF2-40B4-BE49-F238E27FC236}">
                    <a16:creationId xmlns:a16="http://schemas.microsoft.com/office/drawing/2014/main" id="{D099A3C9-8579-4199-B38D-775AFAD25563}"/>
                  </a:ext>
                </a:extLst>
              </p:cNvPr>
              <p:cNvSpPr/>
              <p:nvPr/>
            </p:nvSpPr>
            <p:spPr>
              <a:xfrm>
                <a:off x="2306258" y="1319102"/>
                <a:ext cx="392687" cy="392687"/>
              </a:xfrm>
              <a:prstGeom prst="arc">
                <a:avLst>
                  <a:gd name="adj1" fmla="val 18030207"/>
                  <a:gd name="adj2" fmla="val 0"/>
                </a:avLst>
              </a:prstGeom>
              <a:ln w="12700">
                <a:solidFill>
                  <a:schemeClr val="accent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Text Box 16">
                <a:extLst>
                  <a:ext uri="{FF2B5EF4-FFF2-40B4-BE49-F238E27FC236}">
                    <a16:creationId xmlns:a16="http://schemas.microsoft.com/office/drawing/2014/main" id="{D81C26D2-1E00-410F-A2C2-B156302CE095}"/>
                  </a:ext>
                </a:extLst>
              </p:cNvPr>
              <p:cNvSpPr txBox="1"/>
              <p:nvPr/>
            </p:nvSpPr>
            <p:spPr>
              <a:xfrm>
                <a:off x="2609959" y="1232031"/>
                <a:ext cx="452120" cy="29019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endParaRPr lang="en-US" sz="1200" kern="10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45" name="Text Box 17">
                <a:extLst>
                  <a:ext uri="{FF2B5EF4-FFF2-40B4-BE49-F238E27FC236}">
                    <a16:creationId xmlns:a16="http://schemas.microsoft.com/office/drawing/2014/main" id="{EA6CFB0B-BC98-45A7-A6A6-69CA22966045}"/>
                  </a:ext>
                </a:extLst>
              </p:cNvPr>
              <p:cNvSpPr txBox="1"/>
              <p:nvPr/>
            </p:nvSpPr>
            <p:spPr>
              <a:xfrm>
                <a:off x="2366699" y="1449695"/>
                <a:ext cx="299720" cy="35750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D</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grpSp>
      <p:graphicFrame>
        <p:nvGraphicFramePr>
          <p:cNvPr id="5" name="Object 4">
            <a:extLst>
              <a:ext uri="{FF2B5EF4-FFF2-40B4-BE49-F238E27FC236}">
                <a16:creationId xmlns:a16="http://schemas.microsoft.com/office/drawing/2014/main" id="{85108894-8C73-4E9B-9F8F-682BB97E7C24}"/>
              </a:ext>
            </a:extLst>
          </p:cNvPr>
          <p:cNvGraphicFramePr>
            <a:graphicFrameLocks noChangeAspect="1"/>
          </p:cNvGraphicFramePr>
          <p:nvPr>
            <p:extLst>
              <p:ext uri="{D42A27DB-BD31-4B8C-83A1-F6EECF244321}">
                <p14:modId xmlns:p14="http://schemas.microsoft.com/office/powerpoint/2010/main" val="1542693830"/>
              </p:ext>
            </p:extLst>
          </p:nvPr>
        </p:nvGraphicFramePr>
        <p:xfrm>
          <a:off x="4513080" y="3985214"/>
          <a:ext cx="266700" cy="171450"/>
        </p:xfrm>
        <a:graphic>
          <a:graphicData uri="http://schemas.openxmlformats.org/presentationml/2006/ole">
            <mc:AlternateContent xmlns:mc="http://schemas.openxmlformats.org/markup-compatibility/2006">
              <mc:Choice xmlns:v="urn:schemas-microsoft-com:vml" Requires="v">
                <p:oleObj name="Equation" r:id="rId8" imgW="266780" imgH="171366" progId="Equation.DSMT4">
                  <p:embed/>
                </p:oleObj>
              </mc:Choice>
              <mc:Fallback>
                <p:oleObj name="Equation" r:id="rId8" imgW="266780" imgH="171366" progId="Equation.DSMT4">
                  <p:embed/>
                  <p:pic>
                    <p:nvPicPr>
                      <p:cNvPr id="0" name=""/>
                      <p:cNvPicPr/>
                      <p:nvPr/>
                    </p:nvPicPr>
                    <p:blipFill>
                      <a:blip r:embed="rId9"/>
                      <a:stretch>
                        <a:fillRect/>
                      </a:stretch>
                    </p:blipFill>
                    <p:spPr>
                      <a:xfrm>
                        <a:off x="4513080" y="3985214"/>
                        <a:ext cx="266700" cy="171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131881F-4399-4A74-8340-1BA10CA1705A}"/>
              </a:ext>
            </a:extLst>
          </p:cNvPr>
          <p:cNvGraphicFramePr>
            <a:graphicFrameLocks noChangeAspect="1"/>
          </p:cNvGraphicFramePr>
          <p:nvPr>
            <p:extLst>
              <p:ext uri="{D42A27DB-BD31-4B8C-83A1-F6EECF244321}">
                <p14:modId xmlns:p14="http://schemas.microsoft.com/office/powerpoint/2010/main" val="915327987"/>
              </p:ext>
            </p:extLst>
          </p:nvPr>
        </p:nvGraphicFramePr>
        <p:xfrm>
          <a:off x="3875119" y="3995854"/>
          <a:ext cx="266700" cy="171450"/>
        </p:xfrm>
        <a:graphic>
          <a:graphicData uri="http://schemas.openxmlformats.org/presentationml/2006/ole">
            <mc:AlternateContent xmlns:mc="http://schemas.openxmlformats.org/markup-compatibility/2006">
              <mc:Choice xmlns:v="urn:schemas-microsoft-com:vml" Requires="v">
                <p:oleObj name="Equation" r:id="rId10" imgW="266780" imgH="171366" progId="Equation.DSMT4">
                  <p:embed/>
                </p:oleObj>
              </mc:Choice>
              <mc:Fallback>
                <p:oleObj name="Equation" r:id="rId10" imgW="266780" imgH="171366" progId="Equation.DSMT4">
                  <p:embed/>
                  <p:pic>
                    <p:nvPicPr>
                      <p:cNvPr id="0" name=""/>
                      <p:cNvPicPr/>
                      <p:nvPr/>
                    </p:nvPicPr>
                    <p:blipFill>
                      <a:blip r:embed="rId11"/>
                      <a:stretch>
                        <a:fillRect/>
                      </a:stretch>
                    </p:blipFill>
                    <p:spPr>
                      <a:xfrm>
                        <a:off x="3875119" y="3995854"/>
                        <a:ext cx="266700" cy="17145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6F40B2A1-94EC-4B2F-9FFC-0F89303AB394}"/>
              </a:ext>
            </a:extLst>
          </p:cNvPr>
          <p:cNvSpPr>
            <a:spLocks noGrp="1"/>
          </p:cNvSpPr>
          <p:nvPr>
            <p:ph type="sldNum" sz="quarter" idx="12"/>
          </p:nvPr>
        </p:nvSpPr>
        <p:spPr/>
        <p:txBody>
          <a:bodyPr/>
          <a:lstStyle/>
          <a:p>
            <a:fld id="{84FB7F4A-EDAA-4811-8ACD-C1EBE3764D9A}" type="slidenum">
              <a:rPr lang="zh-CN" altLang="en-US" smtClean="0"/>
              <a:t>29</a:t>
            </a:fld>
            <a:endParaRPr lang="zh-CN" altLang="en-US"/>
          </a:p>
        </p:txBody>
      </p:sp>
    </p:spTree>
    <p:extLst>
      <p:ext uri="{BB962C8B-B14F-4D97-AF65-F5344CB8AC3E}">
        <p14:creationId xmlns:p14="http://schemas.microsoft.com/office/powerpoint/2010/main" val="1722039803"/>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600"/>
                                        <p:tgtEl>
                                          <p:spTgt spid="32"/>
                                        </p:tgtEl>
                                      </p:cBhvr>
                                    </p:animEffect>
                                    <p:anim calcmode="lin" valueType="num">
                                      <p:cBhvr>
                                        <p:cTn id="8" dur="600" fill="hold"/>
                                        <p:tgtEl>
                                          <p:spTgt spid="32"/>
                                        </p:tgtEl>
                                        <p:attrNameLst>
                                          <p:attrName>ppt_x</p:attrName>
                                        </p:attrNameLst>
                                      </p:cBhvr>
                                      <p:tavLst>
                                        <p:tav tm="0">
                                          <p:val>
                                            <p:strVal val="#ppt_x"/>
                                          </p:val>
                                        </p:tav>
                                        <p:tav tm="100000">
                                          <p:val>
                                            <p:strVal val="#ppt_x"/>
                                          </p:val>
                                        </p:tav>
                                      </p:tavLst>
                                    </p:anim>
                                    <p:anim calcmode="lin" valueType="num">
                                      <p:cBhvr>
                                        <p:cTn id="9" dur="6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5"/>
          <a:stretch>
            <a:fillRect/>
          </a:stretch>
        </p:blipFill>
        <p:spPr>
          <a:xfrm flipH="1">
            <a:off x="1048207" y="127908"/>
            <a:ext cx="7047587" cy="4887684"/>
          </a:xfrm>
          <a:prstGeom prst="rect">
            <a:avLst/>
          </a:prstGeom>
        </p:spPr>
      </p:pic>
      <p:pic>
        <p:nvPicPr>
          <p:cNvPr id="8" name="图片 7"/>
          <p:cNvPicPr>
            <a:picLocks noChangeAspect="1"/>
          </p:cNvPicPr>
          <p:nvPr/>
        </p:nvPicPr>
        <p:blipFill>
          <a:blip r:embed="rId6"/>
          <a:stretch>
            <a:fillRect/>
          </a:stretch>
        </p:blipFill>
        <p:spPr>
          <a:xfrm>
            <a:off x="2340671" y="4664922"/>
            <a:ext cx="4462659" cy="957155"/>
          </a:xfrm>
          <a:prstGeom prst="rect">
            <a:avLst/>
          </a:prstGeom>
        </p:spPr>
      </p:pic>
      <p:sp>
        <p:nvSpPr>
          <p:cNvPr id="25" name="文本框 24"/>
          <p:cNvSpPr txBox="1"/>
          <p:nvPr/>
        </p:nvSpPr>
        <p:spPr>
          <a:xfrm>
            <a:off x="3306116" y="2217480"/>
            <a:ext cx="2717941" cy="769441"/>
          </a:xfrm>
          <a:prstGeom prst="rect">
            <a:avLst/>
          </a:prstGeom>
          <a:noFill/>
        </p:spPr>
        <p:txBody>
          <a:bodyPr wrap="square" rtlCol="0">
            <a:spAutoFit/>
          </a:bodyPr>
          <a:lstStyle/>
          <a:p>
            <a:pPr algn="ctr"/>
            <a:r>
              <a:rPr lang="en-US" altLang="zh-CN" sz="4400" b="1" spc="300" dirty="0">
                <a:solidFill>
                  <a:schemeClr val="tx1">
                    <a:lumMod val="75000"/>
                    <a:lumOff val="25000"/>
                  </a:schemeClr>
                </a:solidFill>
                <a:latin typeface="Times New Roman" panose="02020603050405020304" pitchFamily="18" charset="0"/>
                <a:cs typeface="Times New Roman" panose="02020603050405020304" pitchFamily="18" charset="0"/>
                <a:sym typeface="+mn-lt"/>
              </a:rPr>
              <a:t>Activity1</a:t>
            </a:r>
          </a:p>
        </p:txBody>
      </p:sp>
      <p:sp>
        <p:nvSpPr>
          <p:cNvPr id="27" name="任意多边形 7"/>
          <p:cNvSpPr/>
          <p:nvPr>
            <p:custDataLst>
              <p:tags r:id="rId1"/>
            </p:custDataLst>
          </p:nvPr>
        </p:nvSpPr>
        <p:spPr>
          <a:xfrm flipH="1">
            <a:off x="2665163" y="3793140"/>
            <a:ext cx="3999848" cy="135342"/>
          </a:xfrm>
          <a:custGeom>
            <a:avLst/>
            <a:gdLst>
              <a:gd name="connsiteX0" fmla="*/ 0 w 3556000"/>
              <a:gd name="connsiteY0" fmla="*/ 0 h 220464"/>
              <a:gd name="connsiteX1" fmla="*/ 304800 w 3556000"/>
              <a:gd name="connsiteY1" fmla="*/ 215900 h 220464"/>
              <a:gd name="connsiteX2" fmla="*/ 1168400 w 3556000"/>
              <a:gd name="connsiteY2" fmla="*/ 152400 h 220464"/>
              <a:gd name="connsiteX3" fmla="*/ 2590800 w 3556000"/>
              <a:gd name="connsiteY3" fmla="*/ 38100 h 220464"/>
              <a:gd name="connsiteX4" fmla="*/ 3556000 w 3556000"/>
              <a:gd name="connsiteY4" fmla="*/ 165100 h 22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0" h="220464">
                <a:moveTo>
                  <a:pt x="0" y="0"/>
                </a:moveTo>
                <a:cubicBezTo>
                  <a:pt x="55033" y="95250"/>
                  <a:pt x="110067" y="190500"/>
                  <a:pt x="304800" y="215900"/>
                </a:cubicBezTo>
                <a:cubicBezTo>
                  <a:pt x="499533" y="241300"/>
                  <a:pt x="1168400" y="152400"/>
                  <a:pt x="1168400" y="152400"/>
                </a:cubicBezTo>
                <a:cubicBezTo>
                  <a:pt x="1549400" y="122767"/>
                  <a:pt x="2192867" y="35983"/>
                  <a:pt x="2590800" y="38100"/>
                </a:cubicBezTo>
                <a:cubicBezTo>
                  <a:pt x="2988733" y="40217"/>
                  <a:pt x="3272366" y="102658"/>
                  <a:pt x="3556000" y="165100"/>
                </a:cubicBezTo>
              </a:path>
            </a:pathLst>
          </a:custGeom>
          <a:noFill/>
          <a:ln w="19050">
            <a:solidFill>
              <a:srgbClr val="696969"/>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chemeClr val="tx1"/>
              </a:solidFill>
              <a:cs typeface="+mn-ea"/>
              <a:sym typeface="+mn-lt"/>
            </a:endParaRPr>
          </a:p>
        </p:txBody>
      </p:sp>
      <p:sp>
        <p:nvSpPr>
          <p:cNvPr id="31" name="KSO_Shape"/>
          <p:cNvSpPr/>
          <p:nvPr>
            <p:custDataLst>
              <p:tags r:id="rId2"/>
            </p:custDataLst>
          </p:nvPr>
        </p:nvSpPr>
        <p:spPr bwMode="auto">
          <a:xfrm>
            <a:off x="6699539" y="3289506"/>
            <a:ext cx="450056" cy="451247"/>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FFFFFF"/>
              </a:solidFill>
              <a:cs typeface="+mn-ea"/>
              <a:sym typeface="+mn-lt"/>
            </a:endParaRPr>
          </a:p>
        </p:txBody>
      </p:sp>
      <p:sp>
        <p:nvSpPr>
          <p:cNvPr id="52" name="文本框 51"/>
          <p:cNvSpPr txBox="1"/>
          <p:nvPr/>
        </p:nvSpPr>
        <p:spPr>
          <a:xfrm>
            <a:off x="2794546" y="3195217"/>
            <a:ext cx="3741080" cy="646331"/>
          </a:xfrm>
          <a:prstGeom prst="rect">
            <a:avLst/>
          </a:prstGeom>
          <a:noFill/>
        </p:spPr>
        <p:txBody>
          <a:bodyPr wrap="square" rtlCol="0">
            <a:spAutoFit/>
          </a:bodyPr>
          <a:lstStyle/>
          <a:p>
            <a:pPr algn="ctr"/>
            <a:r>
              <a:rPr lang="en-GB" b="1" dirty="0">
                <a:solidFill>
                  <a:srgbClr val="3E3A39"/>
                </a:solidFill>
                <a:latin typeface="Times New Roman" panose="02020603050405020304" pitchFamily="18" charset="0"/>
                <a:cs typeface="Times New Roman" panose="02020603050405020304" pitchFamily="18" charset="0"/>
              </a:rPr>
              <a:t>To discuss a mathematical model of height estimation.</a:t>
            </a:r>
            <a:endParaRPr lang="zh-CN" altLang="en-US" sz="2200" b="1" spc="-150" dirty="0">
              <a:solidFill>
                <a:srgbClr val="3E3A39"/>
              </a:solidFill>
              <a:latin typeface="Times New Roman" panose="02020603050405020304" pitchFamily="18" charset="0"/>
              <a:cs typeface="Times New Roman" panose="02020603050405020304" pitchFamily="18" charset="0"/>
              <a:sym typeface="+mn-lt"/>
            </a:endParaRPr>
          </a:p>
        </p:txBody>
      </p:sp>
      <p:grpSp>
        <p:nvGrpSpPr>
          <p:cNvPr id="26" name="组合 43">
            <a:extLst>
              <a:ext uri="{FF2B5EF4-FFF2-40B4-BE49-F238E27FC236}">
                <a16:creationId xmlns:a16="http://schemas.microsoft.com/office/drawing/2014/main" id="{F9C73019-FEEA-47DD-A28D-CA39CD7C7201}"/>
              </a:ext>
            </a:extLst>
          </p:cNvPr>
          <p:cNvGrpSpPr/>
          <p:nvPr/>
        </p:nvGrpSpPr>
        <p:grpSpPr>
          <a:xfrm>
            <a:off x="3967270" y="733614"/>
            <a:ext cx="1209458" cy="1108534"/>
            <a:chOff x="3967271" y="995155"/>
            <a:chExt cx="1209458" cy="1108534"/>
          </a:xfrm>
        </p:grpSpPr>
        <p:pic>
          <p:nvPicPr>
            <p:cNvPr id="29" name="图形 34">
              <a:extLst>
                <a:ext uri="{FF2B5EF4-FFF2-40B4-BE49-F238E27FC236}">
                  <a16:creationId xmlns:a16="http://schemas.microsoft.com/office/drawing/2014/main" id="{9651C1CF-AD14-49D0-83AB-0C3B44F287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7731" y="995155"/>
              <a:ext cx="1108534" cy="1108534"/>
            </a:xfrm>
            <a:prstGeom prst="rect">
              <a:avLst/>
            </a:prstGeom>
          </p:spPr>
        </p:pic>
        <p:sp>
          <p:nvSpPr>
            <p:cNvPr id="32" name="文本框 30">
              <a:extLst>
                <a:ext uri="{FF2B5EF4-FFF2-40B4-BE49-F238E27FC236}">
                  <a16:creationId xmlns:a16="http://schemas.microsoft.com/office/drawing/2014/main" id="{00DD387E-4E63-4485-B817-5A95179CE8B8}"/>
                </a:ext>
              </a:extLst>
            </p:cNvPr>
            <p:cNvSpPr txBox="1"/>
            <p:nvPr/>
          </p:nvSpPr>
          <p:spPr>
            <a:xfrm>
              <a:off x="3967271" y="1137106"/>
              <a:ext cx="1209458" cy="829945"/>
            </a:xfrm>
            <a:prstGeom prst="rect">
              <a:avLst/>
            </a:prstGeom>
            <a:noFill/>
          </p:spPr>
          <p:txBody>
            <a:bodyPr wrap="square" rtlCol="0">
              <a:spAutoFit/>
            </a:bodyPr>
            <a:lstStyle/>
            <a:p>
              <a:pPr algn="ctr"/>
              <a:r>
                <a:rPr lang="en-US" altLang="zh-CN" sz="4800" b="1" spc="300" dirty="0">
                  <a:solidFill>
                    <a:schemeClr val="tx1">
                      <a:lumMod val="75000"/>
                      <a:lumOff val="25000"/>
                    </a:schemeClr>
                  </a:solidFill>
                  <a:cs typeface="+mn-ea"/>
                  <a:sym typeface="+mn-lt"/>
                </a:rPr>
                <a:t>01</a:t>
              </a:r>
            </a:p>
          </p:txBody>
        </p:sp>
      </p:grpSp>
      <p:sp>
        <p:nvSpPr>
          <p:cNvPr id="5" name="Slide Number Placeholder 4">
            <a:extLst>
              <a:ext uri="{FF2B5EF4-FFF2-40B4-BE49-F238E27FC236}">
                <a16:creationId xmlns:a16="http://schemas.microsoft.com/office/drawing/2014/main" id="{61EEA36C-0992-437F-ADDC-508CED16C674}"/>
              </a:ext>
            </a:extLst>
          </p:cNvPr>
          <p:cNvSpPr>
            <a:spLocks noGrp="1"/>
          </p:cNvSpPr>
          <p:nvPr>
            <p:ph type="sldNum" sz="quarter" idx="12"/>
          </p:nvPr>
        </p:nvSpPr>
        <p:spPr/>
        <p:txBody>
          <a:bodyPr/>
          <a:lstStyle/>
          <a:p>
            <a:fld id="{84FB7F4A-EDAA-4811-8ACD-C1EBE3764D9A}" type="slidenum">
              <a:rPr lang="zh-CN" altLang="en-US" smtClean="0"/>
              <a:t>3</a:t>
            </a:fld>
            <a:endParaRPr lang="zh-CN" altLang="en-US"/>
          </a:p>
        </p:txBody>
      </p:sp>
    </p:spTree>
  </p:cSld>
  <p:clrMapOvr>
    <a:masterClrMapping/>
  </p:clrMapOvr>
  <p:transition spd="slow" advTm="73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24444"/>
                                  </p:iterate>
                                  <p:childTnLst>
                                    <p:set>
                                      <p:cBhvr>
                                        <p:cTn id="14" dur="1" fill="hold">
                                          <p:stCondLst>
                                            <p:cond delay="0"/>
                                          </p:stCondLst>
                                        </p:cTn>
                                        <p:tgtEl>
                                          <p:spTgt spid="25">
                                            <p:txEl>
                                              <p:pRg st="0" end="0"/>
                                            </p:txEl>
                                          </p:spTgt>
                                        </p:tgtEl>
                                        <p:attrNameLst>
                                          <p:attrName>style.visibility</p:attrName>
                                        </p:attrNameLst>
                                      </p:cBhvr>
                                      <p:to>
                                        <p:strVal val="visible"/>
                                      </p:to>
                                    </p:set>
                                    <p:set>
                                      <p:cBhvr>
                                        <p:cTn id="15" dur="227" fill="hold">
                                          <p:stCondLst>
                                            <p:cond delay="0"/>
                                          </p:stCondLst>
                                        </p:cTn>
                                        <p:tgtEl>
                                          <p:spTgt spid="25">
                                            <p:txEl>
                                              <p:pRg st="0" end="0"/>
                                            </p:txEl>
                                          </p:spTgt>
                                        </p:tgtEl>
                                        <p:attrNameLst>
                                          <p:attrName>style.rotation</p:attrName>
                                        </p:attrNameLst>
                                      </p:cBhvr>
                                      <p:to>
                                        <p:strVal val="-45.0"/>
                                      </p:to>
                                    </p:set>
                                    <p:anim calcmode="lin" valueType="num">
                                      <p:cBhvr>
                                        <p:cTn id="16" dur="227" fill="hold">
                                          <p:stCondLst>
                                            <p:cond delay="227"/>
                                          </p:stCondLst>
                                        </p:cTn>
                                        <p:tgtEl>
                                          <p:spTgt spid="2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7" fill="hold">
                                          <p:stCondLst>
                                            <p:cond delay="0"/>
                                          </p:stCondLst>
                                        </p:cTn>
                                        <p:tgtEl>
                                          <p:spTgt spid="25">
                                            <p:txEl>
                                              <p:pRg st="0" end="0"/>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7"/>
                                          </p:stCondLst>
                                        </p:cTn>
                                        <p:tgtEl>
                                          <p:spTgt spid="2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2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6667"/>
                                  </p:iterate>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2"/>
                                        </p:tgtEl>
                                        <p:attrNameLst>
                                          <p:attrName>ppt_y</p:attrName>
                                        </p:attrNameLst>
                                      </p:cBhvr>
                                      <p:tavLst>
                                        <p:tav tm="0">
                                          <p:val>
                                            <p:strVal val="#ppt_y"/>
                                          </p:val>
                                        </p:tav>
                                        <p:tav tm="100000">
                                          <p:val>
                                            <p:strVal val="#ppt_y"/>
                                          </p:val>
                                        </p:tav>
                                      </p:tavLst>
                                    </p:anim>
                                    <p:anim calcmode="lin" valueType="num">
                                      <p:cBhvr>
                                        <p:cTn id="26"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righ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7" grpId="0" animBg="1"/>
      <p:bldP spid="31" grpId="0" animBg="1"/>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grpSp>
        <p:nvGrpSpPr>
          <p:cNvPr id="28" name="Group 27">
            <a:extLst>
              <a:ext uri="{FF2B5EF4-FFF2-40B4-BE49-F238E27FC236}">
                <a16:creationId xmlns:a16="http://schemas.microsoft.com/office/drawing/2014/main" id="{3964AB08-65BC-476F-B5BC-39F219EDF992}"/>
              </a:ext>
            </a:extLst>
          </p:cNvPr>
          <p:cNvGrpSpPr/>
          <p:nvPr/>
        </p:nvGrpSpPr>
        <p:grpSpPr>
          <a:xfrm>
            <a:off x="3296654" y="501656"/>
            <a:ext cx="2252978" cy="1706882"/>
            <a:chOff x="1471349" y="99961"/>
            <a:chExt cx="2253153" cy="1707239"/>
          </a:xfrm>
        </p:grpSpPr>
        <p:sp>
          <p:nvSpPr>
            <p:cNvPr id="29" name="Text Box 2">
              <a:extLst>
                <a:ext uri="{FF2B5EF4-FFF2-40B4-BE49-F238E27FC236}">
                  <a16:creationId xmlns:a16="http://schemas.microsoft.com/office/drawing/2014/main" id="{6F99446D-B9F7-412F-B059-FDFE19ADA497}"/>
                </a:ext>
              </a:extLst>
            </p:cNvPr>
            <p:cNvSpPr txBox="1"/>
            <p:nvPr/>
          </p:nvSpPr>
          <p:spPr>
            <a:xfrm>
              <a:off x="3214387" y="99961"/>
              <a:ext cx="282575" cy="35814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B</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nvGrpSpPr>
            <p:cNvPr id="30" name="Group 29">
              <a:extLst>
                <a:ext uri="{FF2B5EF4-FFF2-40B4-BE49-F238E27FC236}">
                  <a16:creationId xmlns:a16="http://schemas.microsoft.com/office/drawing/2014/main" id="{164E5C2C-EF25-4500-9A8D-76E7DC62434D}"/>
                </a:ext>
              </a:extLst>
            </p:cNvPr>
            <p:cNvGrpSpPr/>
            <p:nvPr/>
          </p:nvGrpSpPr>
          <p:grpSpPr>
            <a:xfrm>
              <a:off x="1471349" y="219723"/>
              <a:ext cx="2253153" cy="1587477"/>
              <a:chOff x="1471349" y="219723"/>
              <a:chExt cx="2253153" cy="1587477"/>
            </a:xfrm>
          </p:grpSpPr>
          <p:sp>
            <p:nvSpPr>
              <p:cNvPr id="31" name="Text Box 4">
                <a:extLst>
                  <a:ext uri="{FF2B5EF4-FFF2-40B4-BE49-F238E27FC236}">
                    <a16:creationId xmlns:a16="http://schemas.microsoft.com/office/drawing/2014/main" id="{8A7C081D-1F30-4B86-9E5B-A59A0FA28476}"/>
                  </a:ext>
                </a:extLst>
              </p:cNvPr>
              <p:cNvSpPr txBox="1"/>
              <p:nvPr/>
            </p:nvSpPr>
            <p:spPr>
              <a:xfrm>
                <a:off x="1875108" y="1466910"/>
                <a:ext cx="422275" cy="29019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9 m</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3" name="Text Box 5">
                <a:extLst>
                  <a:ext uri="{FF2B5EF4-FFF2-40B4-BE49-F238E27FC236}">
                    <a16:creationId xmlns:a16="http://schemas.microsoft.com/office/drawing/2014/main" id="{63F34DFA-5FAA-4282-9694-D8CDB4E8ECA2}"/>
                  </a:ext>
                </a:extLst>
              </p:cNvPr>
              <p:cNvSpPr txBox="1"/>
              <p:nvPr/>
            </p:nvSpPr>
            <p:spPr>
              <a:xfrm>
                <a:off x="3194760" y="1392762"/>
                <a:ext cx="291465" cy="30607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C</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4" name="Text Box 6">
                <a:extLst>
                  <a:ext uri="{FF2B5EF4-FFF2-40B4-BE49-F238E27FC236}">
                    <a16:creationId xmlns:a16="http://schemas.microsoft.com/office/drawing/2014/main" id="{F7F51290-C9C2-4DBC-B51E-92996D587516}"/>
                  </a:ext>
                </a:extLst>
              </p:cNvPr>
              <p:cNvSpPr txBox="1"/>
              <p:nvPr/>
            </p:nvSpPr>
            <p:spPr>
              <a:xfrm>
                <a:off x="1471349" y="1387118"/>
                <a:ext cx="282575" cy="35814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A</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35" name="Graphic 1" descr="Fir tree outline">
                <a:extLst>
                  <a:ext uri="{FF2B5EF4-FFF2-40B4-BE49-F238E27FC236}">
                    <a16:creationId xmlns:a16="http://schemas.microsoft.com/office/drawing/2014/main" id="{61381BE8-EBFF-4931-B78B-EA32E19D57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5099" y="219723"/>
                <a:ext cx="1019403" cy="1363226"/>
              </a:xfrm>
              <a:prstGeom prst="rect">
                <a:avLst/>
              </a:prstGeom>
            </p:spPr>
          </p:pic>
          <p:cxnSp>
            <p:nvCxnSpPr>
              <p:cNvPr id="36" name="Straight Connector 35">
                <a:extLst>
                  <a:ext uri="{FF2B5EF4-FFF2-40B4-BE49-F238E27FC236}">
                    <a16:creationId xmlns:a16="http://schemas.microsoft.com/office/drawing/2014/main" id="{BFA7E609-85B9-4182-BF62-838943FFD657}"/>
                  </a:ext>
                </a:extLst>
              </p:cNvPr>
              <p:cNvCxnSpPr/>
              <p:nvPr/>
            </p:nvCxnSpPr>
            <p:spPr>
              <a:xfrm>
                <a:off x="3214425" y="281252"/>
                <a:ext cx="0" cy="122750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5775C0C1-FCCF-49F2-AEFD-1FFB43726250}"/>
                  </a:ext>
                </a:extLst>
              </p:cNvPr>
              <p:cNvSpPr/>
              <p:nvPr/>
            </p:nvSpPr>
            <p:spPr>
              <a:xfrm rot="255992">
                <a:off x="1626414" y="1285349"/>
                <a:ext cx="392687" cy="392687"/>
              </a:xfrm>
              <a:prstGeom prst="arc">
                <a:avLst>
                  <a:gd name="adj1" fmla="val 18427046"/>
                  <a:gd name="adj2" fmla="val 317282"/>
                </a:avLst>
              </a:prstGeom>
              <a:ln w="12700">
                <a:solidFill>
                  <a:schemeClr val="accent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Text Box 10">
                <a:extLst>
                  <a:ext uri="{FF2B5EF4-FFF2-40B4-BE49-F238E27FC236}">
                    <a16:creationId xmlns:a16="http://schemas.microsoft.com/office/drawing/2014/main" id="{955E1926-674E-42D4-83FA-762F5FBB74D9}"/>
                  </a:ext>
                </a:extLst>
              </p:cNvPr>
              <p:cNvSpPr txBox="1"/>
              <p:nvPr/>
            </p:nvSpPr>
            <p:spPr>
              <a:xfrm>
                <a:off x="1949446" y="1232369"/>
                <a:ext cx="452120" cy="29019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endParaRPr lang="en-US" sz="1200" kern="100">
                  <a:effectLst/>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4712EFFB-AE53-479D-924E-6B114047CD88}"/>
                  </a:ext>
                </a:extLst>
              </p:cNvPr>
              <p:cNvCxnSpPr/>
              <p:nvPr/>
            </p:nvCxnSpPr>
            <p:spPr>
              <a:xfrm>
                <a:off x="2518410" y="1516090"/>
                <a:ext cx="69601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9F58D6D-EF40-449A-AB69-B891AD48EEE5}"/>
                  </a:ext>
                </a:extLst>
              </p:cNvPr>
              <p:cNvCxnSpPr/>
              <p:nvPr/>
            </p:nvCxnSpPr>
            <p:spPr>
              <a:xfrm flipH="1">
                <a:off x="2503170" y="270390"/>
                <a:ext cx="711255" cy="12498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2FFD27-D5F9-4C05-95AD-0F00EE24F834}"/>
                  </a:ext>
                </a:extLst>
              </p:cNvPr>
              <p:cNvCxnSpPr/>
              <p:nvPr/>
            </p:nvCxnSpPr>
            <p:spPr>
              <a:xfrm>
                <a:off x="1731326" y="1515414"/>
                <a:ext cx="77565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3B81DFC-521B-4C6F-AE33-DBFCB716D04E}"/>
                  </a:ext>
                </a:extLst>
              </p:cNvPr>
              <p:cNvCxnSpPr/>
              <p:nvPr/>
            </p:nvCxnSpPr>
            <p:spPr>
              <a:xfrm flipH="1">
                <a:off x="1738288" y="271448"/>
                <a:ext cx="1476137" cy="124207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3" name="Arc 42">
                <a:extLst>
                  <a:ext uri="{FF2B5EF4-FFF2-40B4-BE49-F238E27FC236}">
                    <a16:creationId xmlns:a16="http://schemas.microsoft.com/office/drawing/2014/main" id="{D099A3C9-8579-4199-B38D-775AFAD25563}"/>
                  </a:ext>
                </a:extLst>
              </p:cNvPr>
              <p:cNvSpPr/>
              <p:nvPr/>
            </p:nvSpPr>
            <p:spPr>
              <a:xfrm>
                <a:off x="2306258" y="1319102"/>
                <a:ext cx="392687" cy="392687"/>
              </a:xfrm>
              <a:prstGeom prst="arc">
                <a:avLst>
                  <a:gd name="adj1" fmla="val 18030207"/>
                  <a:gd name="adj2" fmla="val 0"/>
                </a:avLst>
              </a:prstGeom>
              <a:ln w="12700">
                <a:solidFill>
                  <a:schemeClr val="accent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Text Box 16">
                <a:extLst>
                  <a:ext uri="{FF2B5EF4-FFF2-40B4-BE49-F238E27FC236}">
                    <a16:creationId xmlns:a16="http://schemas.microsoft.com/office/drawing/2014/main" id="{D81C26D2-1E00-410F-A2C2-B156302CE095}"/>
                  </a:ext>
                </a:extLst>
              </p:cNvPr>
              <p:cNvSpPr txBox="1"/>
              <p:nvPr/>
            </p:nvSpPr>
            <p:spPr>
              <a:xfrm>
                <a:off x="2609959" y="1232031"/>
                <a:ext cx="452120" cy="29019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endParaRPr lang="en-US" sz="1200" kern="10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45" name="Text Box 17">
                <a:extLst>
                  <a:ext uri="{FF2B5EF4-FFF2-40B4-BE49-F238E27FC236}">
                    <a16:creationId xmlns:a16="http://schemas.microsoft.com/office/drawing/2014/main" id="{EA6CFB0B-BC98-45A7-A6A6-69CA22966045}"/>
                  </a:ext>
                </a:extLst>
              </p:cNvPr>
              <p:cNvSpPr txBox="1"/>
              <p:nvPr/>
            </p:nvSpPr>
            <p:spPr>
              <a:xfrm>
                <a:off x="2366699" y="1449695"/>
                <a:ext cx="299720" cy="35750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D</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grpSp>
      <p:graphicFrame>
        <p:nvGraphicFramePr>
          <p:cNvPr id="5" name="Object 4">
            <a:extLst>
              <a:ext uri="{FF2B5EF4-FFF2-40B4-BE49-F238E27FC236}">
                <a16:creationId xmlns:a16="http://schemas.microsoft.com/office/drawing/2014/main" id="{85108894-8C73-4E9B-9F8F-682BB97E7C24}"/>
              </a:ext>
            </a:extLst>
          </p:cNvPr>
          <p:cNvGraphicFramePr>
            <a:graphicFrameLocks noChangeAspect="1"/>
          </p:cNvGraphicFramePr>
          <p:nvPr>
            <p:extLst>
              <p:ext uri="{D42A27DB-BD31-4B8C-83A1-F6EECF244321}">
                <p14:modId xmlns:p14="http://schemas.microsoft.com/office/powerpoint/2010/main" val="1046687525"/>
              </p:ext>
            </p:extLst>
          </p:nvPr>
        </p:nvGraphicFramePr>
        <p:xfrm>
          <a:off x="4513080" y="1728358"/>
          <a:ext cx="266700" cy="171450"/>
        </p:xfrm>
        <a:graphic>
          <a:graphicData uri="http://schemas.openxmlformats.org/presentationml/2006/ole">
            <mc:AlternateContent xmlns:mc="http://schemas.openxmlformats.org/markup-compatibility/2006">
              <mc:Choice xmlns:v="urn:schemas-microsoft-com:vml" Requires="v">
                <p:oleObj name="Equation" r:id="rId8" imgW="266780" imgH="171366" progId="Equation.DSMT4">
                  <p:embed/>
                </p:oleObj>
              </mc:Choice>
              <mc:Fallback>
                <p:oleObj name="Equation" r:id="rId8" imgW="266780" imgH="171366" progId="Equation.DSMT4">
                  <p:embed/>
                  <p:pic>
                    <p:nvPicPr>
                      <p:cNvPr id="5" name="Object 4">
                        <a:extLst>
                          <a:ext uri="{FF2B5EF4-FFF2-40B4-BE49-F238E27FC236}">
                            <a16:creationId xmlns:a16="http://schemas.microsoft.com/office/drawing/2014/main" id="{85108894-8C73-4E9B-9F8F-682BB97E7C24}"/>
                          </a:ext>
                        </a:extLst>
                      </p:cNvPr>
                      <p:cNvPicPr/>
                      <p:nvPr/>
                    </p:nvPicPr>
                    <p:blipFill>
                      <a:blip r:embed="rId9"/>
                      <a:stretch>
                        <a:fillRect/>
                      </a:stretch>
                    </p:blipFill>
                    <p:spPr>
                      <a:xfrm>
                        <a:off x="4513080" y="1728358"/>
                        <a:ext cx="266700" cy="171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131881F-4399-4A74-8340-1BA10CA1705A}"/>
              </a:ext>
            </a:extLst>
          </p:cNvPr>
          <p:cNvGraphicFramePr>
            <a:graphicFrameLocks noChangeAspect="1"/>
          </p:cNvGraphicFramePr>
          <p:nvPr>
            <p:extLst>
              <p:ext uri="{D42A27DB-BD31-4B8C-83A1-F6EECF244321}">
                <p14:modId xmlns:p14="http://schemas.microsoft.com/office/powerpoint/2010/main" val="3981613326"/>
              </p:ext>
            </p:extLst>
          </p:nvPr>
        </p:nvGraphicFramePr>
        <p:xfrm>
          <a:off x="3875119" y="1738998"/>
          <a:ext cx="266700" cy="171450"/>
        </p:xfrm>
        <a:graphic>
          <a:graphicData uri="http://schemas.openxmlformats.org/presentationml/2006/ole">
            <mc:AlternateContent xmlns:mc="http://schemas.openxmlformats.org/markup-compatibility/2006">
              <mc:Choice xmlns:v="urn:schemas-microsoft-com:vml" Requires="v">
                <p:oleObj name="Equation" r:id="rId10" imgW="266780" imgH="171366" progId="Equation.DSMT4">
                  <p:embed/>
                </p:oleObj>
              </mc:Choice>
              <mc:Fallback>
                <p:oleObj name="Equation" r:id="rId10" imgW="266780" imgH="171366" progId="Equation.DSMT4">
                  <p:embed/>
                  <p:pic>
                    <p:nvPicPr>
                      <p:cNvPr id="6" name="Object 5">
                        <a:extLst>
                          <a:ext uri="{FF2B5EF4-FFF2-40B4-BE49-F238E27FC236}">
                            <a16:creationId xmlns:a16="http://schemas.microsoft.com/office/drawing/2014/main" id="{1131881F-4399-4A74-8340-1BA10CA1705A}"/>
                          </a:ext>
                        </a:extLst>
                      </p:cNvPr>
                      <p:cNvPicPr/>
                      <p:nvPr/>
                    </p:nvPicPr>
                    <p:blipFill>
                      <a:blip r:embed="rId11"/>
                      <a:stretch>
                        <a:fillRect/>
                      </a:stretch>
                    </p:blipFill>
                    <p:spPr>
                      <a:xfrm>
                        <a:off x="3875119" y="1738998"/>
                        <a:ext cx="266700" cy="171450"/>
                      </a:xfrm>
                      <a:prstGeom prst="rect">
                        <a:avLst/>
                      </a:prstGeom>
                    </p:spPr>
                  </p:pic>
                </p:oleObj>
              </mc:Fallback>
            </mc:AlternateContent>
          </a:graphicData>
        </a:graphic>
      </p:graphicFrame>
      <p:sp>
        <p:nvSpPr>
          <p:cNvPr id="25" name="文本框 31">
            <a:extLst>
              <a:ext uri="{FF2B5EF4-FFF2-40B4-BE49-F238E27FC236}">
                <a16:creationId xmlns:a16="http://schemas.microsoft.com/office/drawing/2014/main" id="{F75C03DD-FC22-4E90-B408-C52AD80D2D02}"/>
              </a:ext>
            </a:extLst>
          </p:cNvPr>
          <p:cNvSpPr txBox="1"/>
          <p:nvPr/>
        </p:nvSpPr>
        <p:spPr>
          <a:xfrm>
            <a:off x="1884488" y="2272496"/>
            <a:ext cx="3437622" cy="338554"/>
          </a:xfrm>
          <a:prstGeom prst="rect">
            <a:avLst/>
          </a:prstGeom>
          <a:noFill/>
        </p:spPr>
        <p:txBody>
          <a:bodyPr wrap="square" rtlCol="0">
            <a:spAutoFit/>
          </a:bodyPr>
          <a:lstStyle/>
          <a:p>
            <a:r>
              <a:rPr lang="en-GB" sz="1600" dirty="0">
                <a:solidFill>
                  <a:srgbClr val="3E3A39"/>
                </a:solidFill>
                <a:latin typeface="Times New Roman" panose="02020603050405020304" pitchFamily="18" charset="0"/>
                <a:cs typeface="Times New Roman" panose="02020603050405020304" pitchFamily="18" charset="0"/>
              </a:rPr>
              <a:t>Solution: Let</a:t>
            </a:r>
            <a:r>
              <a:rPr lang="zh-CN" altLang="en-US" sz="1600" spc="-150" dirty="0">
                <a:solidFill>
                  <a:srgbClr val="3E3A39"/>
                </a:solidFill>
                <a:latin typeface="Times New Roman" panose="02020603050405020304" pitchFamily="18" charset="0"/>
                <a:cs typeface="Times New Roman" panose="02020603050405020304" pitchFamily="18" charset="0"/>
                <a:sym typeface="+mn-lt"/>
              </a:rPr>
              <a:t>  </a:t>
            </a:r>
            <a:r>
              <a:rPr lang="en-US" altLang="zh-CN" sz="1600" i="1" spc="-150" dirty="0">
                <a:solidFill>
                  <a:srgbClr val="3E3A39"/>
                </a:solidFill>
                <a:latin typeface="Times New Roman" panose="02020603050405020304" pitchFamily="18" charset="0"/>
                <a:cs typeface="Times New Roman" panose="02020603050405020304" pitchFamily="18" charset="0"/>
                <a:sym typeface="+mn-lt"/>
              </a:rPr>
              <a:t>BC = h </a:t>
            </a:r>
            <a:r>
              <a:rPr lang="en-US" altLang="zh-CN" sz="1600" spc="-150" dirty="0">
                <a:solidFill>
                  <a:srgbClr val="3E3A39"/>
                </a:solidFill>
                <a:latin typeface="Times New Roman" panose="02020603050405020304" pitchFamily="18" charset="0"/>
                <a:cs typeface="Times New Roman" panose="02020603050405020304" pitchFamily="18" charset="0"/>
                <a:sym typeface="+mn-lt"/>
              </a:rPr>
              <a:t>m   and</a:t>
            </a:r>
            <a:r>
              <a:rPr lang="zh-CN" altLang="en-US" sz="1600" i="1" spc="-150" dirty="0">
                <a:solidFill>
                  <a:srgbClr val="3E3A39"/>
                </a:solidFill>
                <a:latin typeface="Times New Roman" panose="02020603050405020304" pitchFamily="18" charset="0"/>
                <a:cs typeface="Times New Roman" panose="02020603050405020304" pitchFamily="18" charset="0"/>
                <a:sym typeface="+mn-lt"/>
              </a:rPr>
              <a:t>   </a:t>
            </a:r>
            <a:r>
              <a:rPr lang="en-US" altLang="zh-CN" sz="1600" i="1" spc="-150" dirty="0">
                <a:solidFill>
                  <a:srgbClr val="3E3A39"/>
                </a:solidFill>
                <a:latin typeface="Times New Roman" panose="02020603050405020304" pitchFamily="18" charset="0"/>
                <a:cs typeface="Times New Roman" panose="02020603050405020304" pitchFamily="18" charset="0"/>
                <a:sym typeface="+mn-lt"/>
              </a:rPr>
              <a:t>DC = x </a:t>
            </a:r>
            <a:r>
              <a:rPr lang="en-US" altLang="zh-CN" sz="1600" spc="-150" dirty="0">
                <a:solidFill>
                  <a:srgbClr val="3E3A39"/>
                </a:solidFill>
                <a:latin typeface="Times New Roman" panose="02020603050405020304" pitchFamily="18" charset="0"/>
                <a:cs typeface="Times New Roman" panose="02020603050405020304" pitchFamily="18" charset="0"/>
                <a:sym typeface="+mn-lt"/>
              </a:rPr>
              <a:t>m</a:t>
            </a:r>
          </a:p>
        </p:txBody>
      </p:sp>
      <p:sp>
        <p:nvSpPr>
          <p:cNvPr id="26" name="文本框 31">
            <a:extLst>
              <a:ext uri="{FF2B5EF4-FFF2-40B4-BE49-F238E27FC236}">
                <a16:creationId xmlns:a16="http://schemas.microsoft.com/office/drawing/2014/main" id="{08F8462B-ECB3-406E-8DA5-C0EA9B093670}"/>
              </a:ext>
            </a:extLst>
          </p:cNvPr>
          <p:cNvSpPr txBox="1"/>
          <p:nvPr/>
        </p:nvSpPr>
        <p:spPr>
          <a:xfrm>
            <a:off x="2449247" y="2612239"/>
            <a:ext cx="4576002" cy="338554"/>
          </a:xfrm>
          <a:prstGeom prst="rect">
            <a:avLst/>
          </a:prstGeom>
          <a:noFill/>
        </p:spPr>
        <p:txBody>
          <a:bodyPr wrap="square" rtlCol="0">
            <a:spAutoFit/>
          </a:bodyPr>
          <a:lstStyle/>
          <a:p>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In  </a:t>
            </a:r>
            <a:r>
              <a:rPr lang="zh-CN" altLang="en-US"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16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BCD </a:t>
            </a:r>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In  </a:t>
            </a:r>
            <a:r>
              <a:rPr lang="zh-CN" altLang="en-US"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16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ABC</a:t>
            </a:r>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endParaRPr lang="en-US" altLang="zh-CN" sz="16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graphicFrame>
        <p:nvGraphicFramePr>
          <p:cNvPr id="2" name="Object 1">
            <a:extLst>
              <a:ext uri="{FF2B5EF4-FFF2-40B4-BE49-F238E27FC236}">
                <a16:creationId xmlns:a16="http://schemas.microsoft.com/office/drawing/2014/main" id="{EC2E8977-1B8F-45CD-9997-4AE5340DE255}"/>
              </a:ext>
            </a:extLst>
          </p:cNvPr>
          <p:cNvGraphicFramePr>
            <a:graphicFrameLocks noChangeAspect="1"/>
          </p:cNvGraphicFramePr>
          <p:nvPr>
            <p:extLst>
              <p:ext uri="{D42A27DB-BD31-4B8C-83A1-F6EECF244321}">
                <p14:modId xmlns:p14="http://schemas.microsoft.com/office/powerpoint/2010/main" val="2980954167"/>
              </p:ext>
            </p:extLst>
          </p:nvPr>
        </p:nvGraphicFramePr>
        <p:xfrm>
          <a:off x="2502465" y="2935331"/>
          <a:ext cx="2291140" cy="1119827"/>
        </p:xfrm>
        <a:graphic>
          <a:graphicData uri="http://schemas.openxmlformats.org/presentationml/2006/ole">
            <mc:AlternateContent xmlns:mc="http://schemas.openxmlformats.org/markup-compatibility/2006">
              <mc:Choice xmlns:v="urn:schemas-microsoft-com:vml" Requires="v">
                <p:oleObj name="Equation" r:id="rId12" imgW="1695726" imgH="828750" progId="Equation.DSMT4">
                  <p:embed/>
                </p:oleObj>
              </mc:Choice>
              <mc:Fallback>
                <p:oleObj name="Equation" r:id="rId12" imgW="1695726" imgH="828750" progId="Equation.DSMT4">
                  <p:embed/>
                  <p:pic>
                    <p:nvPicPr>
                      <p:cNvPr id="0" name=""/>
                      <p:cNvPicPr/>
                      <p:nvPr/>
                    </p:nvPicPr>
                    <p:blipFill>
                      <a:blip r:embed="rId13"/>
                      <a:stretch>
                        <a:fillRect/>
                      </a:stretch>
                    </p:blipFill>
                    <p:spPr>
                      <a:xfrm>
                        <a:off x="2502465" y="2935331"/>
                        <a:ext cx="2291140" cy="111982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F84D6BA-FC9F-4D6A-8813-576C49A91E7F}"/>
              </a:ext>
            </a:extLst>
          </p:cNvPr>
          <p:cNvGraphicFramePr>
            <a:graphicFrameLocks noChangeAspect="1"/>
          </p:cNvGraphicFramePr>
          <p:nvPr>
            <p:extLst>
              <p:ext uri="{D42A27DB-BD31-4B8C-83A1-F6EECF244321}">
                <p14:modId xmlns:p14="http://schemas.microsoft.com/office/powerpoint/2010/main" val="1122164057"/>
              </p:ext>
            </p:extLst>
          </p:nvPr>
        </p:nvGraphicFramePr>
        <p:xfrm>
          <a:off x="5165148" y="2954961"/>
          <a:ext cx="2250978" cy="1100197"/>
        </p:xfrm>
        <a:graphic>
          <a:graphicData uri="http://schemas.openxmlformats.org/presentationml/2006/ole">
            <mc:AlternateContent xmlns:mc="http://schemas.openxmlformats.org/markup-compatibility/2006">
              <mc:Choice xmlns:v="urn:schemas-microsoft-com:vml" Requires="v">
                <p:oleObj name="Equation" r:id="rId14" imgW="1695726" imgH="828750" progId="Equation.DSMT4">
                  <p:embed/>
                </p:oleObj>
              </mc:Choice>
              <mc:Fallback>
                <p:oleObj name="Equation" r:id="rId14" imgW="1695726" imgH="828750" progId="Equation.DSMT4">
                  <p:embed/>
                  <p:pic>
                    <p:nvPicPr>
                      <p:cNvPr id="0" name=""/>
                      <p:cNvPicPr/>
                      <p:nvPr/>
                    </p:nvPicPr>
                    <p:blipFill>
                      <a:blip r:embed="rId15"/>
                      <a:stretch>
                        <a:fillRect/>
                      </a:stretch>
                    </p:blipFill>
                    <p:spPr>
                      <a:xfrm>
                        <a:off x="5165148" y="2954961"/>
                        <a:ext cx="2250978" cy="1100197"/>
                      </a:xfrm>
                      <a:prstGeom prst="rect">
                        <a:avLst/>
                      </a:prstGeom>
                    </p:spPr>
                  </p:pic>
                </p:oleObj>
              </mc:Fallback>
            </mc:AlternateContent>
          </a:graphicData>
        </a:graphic>
      </p:graphicFrame>
      <p:sp>
        <p:nvSpPr>
          <p:cNvPr id="9" name="Slide Number Placeholder 8">
            <a:extLst>
              <a:ext uri="{FF2B5EF4-FFF2-40B4-BE49-F238E27FC236}">
                <a16:creationId xmlns:a16="http://schemas.microsoft.com/office/drawing/2014/main" id="{3EFD71B5-3231-46A0-AABE-8BDA335358B2}"/>
              </a:ext>
            </a:extLst>
          </p:cNvPr>
          <p:cNvSpPr>
            <a:spLocks noGrp="1"/>
          </p:cNvSpPr>
          <p:nvPr>
            <p:ph type="sldNum" sz="quarter" idx="12"/>
          </p:nvPr>
        </p:nvSpPr>
        <p:spPr/>
        <p:txBody>
          <a:bodyPr/>
          <a:lstStyle/>
          <a:p>
            <a:fld id="{84FB7F4A-EDAA-4811-8ACD-C1EBE3764D9A}" type="slidenum">
              <a:rPr lang="zh-CN" altLang="en-US" smtClean="0"/>
              <a:t>30</a:t>
            </a:fld>
            <a:endParaRPr lang="zh-CN" altLang="en-US"/>
          </a:p>
        </p:txBody>
      </p:sp>
    </p:spTree>
    <p:extLst>
      <p:ext uri="{BB962C8B-B14F-4D97-AF65-F5344CB8AC3E}">
        <p14:creationId xmlns:p14="http://schemas.microsoft.com/office/powerpoint/2010/main" val="950047087"/>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25" name="文本框 31">
            <a:extLst>
              <a:ext uri="{FF2B5EF4-FFF2-40B4-BE49-F238E27FC236}">
                <a16:creationId xmlns:a16="http://schemas.microsoft.com/office/drawing/2014/main" id="{F75C03DD-FC22-4E90-B408-C52AD80D2D02}"/>
              </a:ext>
            </a:extLst>
          </p:cNvPr>
          <p:cNvSpPr txBox="1"/>
          <p:nvPr/>
        </p:nvSpPr>
        <p:spPr>
          <a:xfrm>
            <a:off x="1739525" y="499591"/>
            <a:ext cx="3307396" cy="338554"/>
          </a:xfrm>
          <a:prstGeom prst="rect">
            <a:avLst/>
          </a:prstGeom>
          <a:noFill/>
        </p:spPr>
        <p:txBody>
          <a:bodyPr wrap="square" rtlCol="0">
            <a:spAutoFit/>
          </a:bodyPr>
          <a:lstStyle/>
          <a:p>
            <a:r>
              <a:rPr lang="en-GB" sz="1600" dirty="0">
                <a:solidFill>
                  <a:srgbClr val="3E3A39"/>
                </a:solidFill>
                <a:latin typeface="Times New Roman" panose="02020603050405020304" pitchFamily="18" charset="0"/>
                <a:cs typeface="Times New Roman" panose="02020603050405020304" pitchFamily="18" charset="0"/>
              </a:rPr>
              <a:t>Solution: Let</a:t>
            </a:r>
            <a:r>
              <a:rPr lang="zh-CN" altLang="en-US" sz="1600" spc="-150" dirty="0">
                <a:solidFill>
                  <a:srgbClr val="3E3A39"/>
                </a:solidFill>
                <a:latin typeface="Times New Roman" panose="02020603050405020304" pitchFamily="18" charset="0"/>
                <a:cs typeface="Times New Roman" panose="02020603050405020304" pitchFamily="18" charset="0"/>
                <a:sym typeface="+mn-lt"/>
              </a:rPr>
              <a:t>  </a:t>
            </a:r>
            <a:r>
              <a:rPr lang="en-US" altLang="zh-CN" sz="1600" i="1" spc="-150" dirty="0">
                <a:solidFill>
                  <a:srgbClr val="3E3A39"/>
                </a:solidFill>
                <a:latin typeface="Times New Roman" panose="02020603050405020304" pitchFamily="18" charset="0"/>
                <a:cs typeface="Times New Roman" panose="02020603050405020304" pitchFamily="18" charset="0"/>
                <a:sym typeface="+mn-lt"/>
              </a:rPr>
              <a:t>BC = h </a:t>
            </a:r>
            <a:r>
              <a:rPr lang="en-US" altLang="zh-CN" sz="1600" spc="-150" dirty="0">
                <a:solidFill>
                  <a:srgbClr val="3E3A39"/>
                </a:solidFill>
                <a:latin typeface="Times New Roman" panose="02020603050405020304" pitchFamily="18" charset="0"/>
                <a:cs typeface="Times New Roman" panose="02020603050405020304" pitchFamily="18" charset="0"/>
                <a:sym typeface="+mn-lt"/>
              </a:rPr>
              <a:t>m   and</a:t>
            </a:r>
            <a:r>
              <a:rPr lang="zh-CN" altLang="en-US" sz="1600" i="1" spc="-150" dirty="0">
                <a:solidFill>
                  <a:srgbClr val="3E3A39"/>
                </a:solidFill>
                <a:latin typeface="Times New Roman" panose="02020603050405020304" pitchFamily="18" charset="0"/>
                <a:cs typeface="Times New Roman" panose="02020603050405020304" pitchFamily="18" charset="0"/>
                <a:sym typeface="+mn-lt"/>
              </a:rPr>
              <a:t>   </a:t>
            </a:r>
            <a:r>
              <a:rPr lang="en-US" altLang="zh-CN" sz="1600" i="1" spc="-150" dirty="0">
                <a:solidFill>
                  <a:srgbClr val="3E3A39"/>
                </a:solidFill>
                <a:latin typeface="Times New Roman" panose="02020603050405020304" pitchFamily="18" charset="0"/>
                <a:cs typeface="Times New Roman" panose="02020603050405020304" pitchFamily="18" charset="0"/>
                <a:sym typeface="+mn-lt"/>
              </a:rPr>
              <a:t>DC = x </a:t>
            </a:r>
            <a:r>
              <a:rPr lang="en-US" altLang="zh-CN" sz="1600" spc="-150" dirty="0">
                <a:solidFill>
                  <a:srgbClr val="3E3A39"/>
                </a:solidFill>
                <a:latin typeface="Times New Roman" panose="02020603050405020304" pitchFamily="18" charset="0"/>
                <a:cs typeface="Times New Roman" panose="02020603050405020304" pitchFamily="18" charset="0"/>
                <a:sym typeface="+mn-lt"/>
              </a:rPr>
              <a:t>m</a:t>
            </a:r>
          </a:p>
        </p:txBody>
      </p:sp>
      <p:sp>
        <p:nvSpPr>
          <p:cNvPr id="26" name="文本框 31">
            <a:extLst>
              <a:ext uri="{FF2B5EF4-FFF2-40B4-BE49-F238E27FC236}">
                <a16:creationId xmlns:a16="http://schemas.microsoft.com/office/drawing/2014/main" id="{08F8462B-ECB3-406E-8DA5-C0EA9B093670}"/>
              </a:ext>
            </a:extLst>
          </p:cNvPr>
          <p:cNvSpPr txBox="1"/>
          <p:nvPr/>
        </p:nvSpPr>
        <p:spPr>
          <a:xfrm>
            <a:off x="2449247" y="839334"/>
            <a:ext cx="4576002" cy="338554"/>
          </a:xfrm>
          <a:prstGeom prst="rect">
            <a:avLst/>
          </a:prstGeom>
          <a:noFill/>
        </p:spPr>
        <p:txBody>
          <a:bodyPr wrap="square" rtlCol="0">
            <a:spAutoFit/>
          </a:bodyPr>
          <a:lstStyle/>
          <a:p>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In  </a:t>
            </a:r>
            <a:r>
              <a:rPr lang="zh-CN" altLang="en-US"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16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BCD </a:t>
            </a:r>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In  </a:t>
            </a:r>
            <a:r>
              <a:rPr lang="zh-CN" altLang="en-US"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16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ABC</a:t>
            </a:r>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endParaRPr lang="en-US" altLang="zh-CN" sz="16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graphicFrame>
        <p:nvGraphicFramePr>
          <p:cNvPr id="2" name="Object 1">
            <a:extLst>
              <a:ext uri="{FF2B5EF4-FFF2-40B4-BE49-F238E27FC236}">
                <a16:creationId xmlns:a16="http://schemas.microsoft.com/office/drawing/2014/main" id="{EC2E8977-1B8F-45CD-9997-4AE5340DE255}"/>
              </a:ext>
            </a:extLst>
          </p:cNvPr>
          <p:cNvGraphicFramePr>
            <a:graphicFrameLocks noChangeAspect="1"/>
          </p:cNvGraphicFramePr>
          <p:nvPr>
            <p:extLst>
              <p:ext uri="{D42A27DB-BD31-4B8C-83A1-F6EECF244321}">
                <p14:modId xmlns:p14="http://schemas.microsoft.com/office/powerpoint/2010/main" val="948702309"/>
              </p:ext>
            </p:extLst>
          </p:nvPr>
        </p:nvGraphicFramePr>
        <p:xfrm>
          <a:off x="2502465" y="1162427"/>
          <a:ext cx="2069535" cy="1011514"/>
        </p:xfrm>
        <a:graphic>
          <a:graphicData uri="http://schemas.openxmlformats.org/presentationml/2006/ole">
            <mc:AlternateContent xmlns:mc="http://schemas.openxmlformats.org/markup-compatibility/2006">
              <mc:Choice xmlns:v="urn:schemas-microsoft-com:vml" Requires="v">
                <p:oleObj name="Equation" r:id="rId6" imgW="1695726" imgH="828750" progId="Equation.DSMT4">
                  <p:embed/>
                </p:oleObj>
              </mc:Choice>
              <mc:Fallback>
                <p:oleObj name="Equation" r:id="rId6" imgW="1695726" imgH="828750" progId="Equation.DSMT4">
                  <p:embed/>
                  <p:pic>
                    <p:nvPicPr>
                      <p:cNvPr id="2" name="Object 1">
                        <a:extLst>
                          <a:ext uri="{FF2B5EF4-FFF2-40B4-BE49-F238E27FC236}">
                            <a16:creationId xmlns:a16="http://schemas.microsoft.com/office/drawing/2014/main" id="{EC2E8977-1B8F-45CD-9997-4AE5340DE255}"/>
                          </a:ext>
                        </a:extLst>
                      </p:cNvPr>
                      <p:cNvPicPr/>
                      <p:nvPr/>
                    </p:nvPicPr>
                    <p:blipFill>
                      <a:blip r:embed="rId7"/>
                      <a:stretch>
                        <a:fillRect/>
                      </a:stretch>
                    </p:blipFill>
                    <p:spPr>
                      <a:xfrm>
                        <a:off x="2502465" y="1162427"/>
                        <a:ext cx="2069535" cy="1011514"/>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F84D6BA-FC9F-4D6A-8813-576C49A91E7F}"/>
              </a:ext>
            </a:extLst>
          </p:cNvPr>
          <p:cNvGraphicFramePr>
            <a:graphicFrameLocks noChangeAspect="1"/>
          </p:cNvGraphicFramePr>
          <p:nvPr>
            <p:extLst>
              <p:ext uri="{D42A27DB-BD31-4B8C-83A1-F6EECF244321}">
                <p14:modId xmlns:p14="http://schemas.microsoft.com/office/powerpoint/2010/main" val="3748114502"/>
              </p:ext>
            </p:extLst>
          </p:nvPr>
        </p:nvGraphicFramePr>
        <p:xfrm>
          <a:off x="5165148" y="1182057"/>
          <a:ext cx="2069535" cy="1011514"/>
        </p:xfrm>
        <a:graphic>
          <a:graphicData uri="http://schemas.openxmlformats.org/presentationml/2006/ole">
            <mc:AlternateContent xmlns:mc="http://schemas.openxmlformats.org/markup-compatibility/2006">
              <mc:Choice xmlns:v="urn:schemas-microsoft-com:vml" Requires="v">
                <p:oleObj name="Equation" r:id="rId8" imgW="1695726" imgH="828750" progId="Equation.DSMT4">
                  <p:embed/>
                </p:oleObj>
              </mc:Choice>
              <mc:Fallback>
                <p:oleObj name="Equation" r:id="rId8" imgW="1695726" imgH="828750" progId="Equation.DSMT4">
                  <p:embed/>
                  <p:pic>
                    <p:nvPicPr>
                      <p:cNvPr id="3" name="Object 2">
                        <a:extLst>
                          <a:ext uri="{FF2B5EF4-FFF2-40B4-BE49-F238E27FC236}">
                            <a16:creationId xmlns:a16="http://schemas.microsoft.com/office/drawing/2014/main" id="{4F84D6BA-FC9F-4D6A-8813-576C49A91E7F}"/>
                          </a:ext>
                        </a:extLst>
                      </p:cNvPr>
                      <p:cNvPicPr/>
                      <p:nvPr/>
                    </p:nvPicPr>
                    <p:blipFill>
                      <a:blip r:embed="rId9"/>
                      <a:stretch>
                        <a:fillRect/>
                      </a:stretch>
                    </p:blipFill>
                    <p:spPr>
                      <a:xfrm>
                        <a:off x="5165148" y="1182057"/>
                        <a:ext cx="2069535" cy="1011514"/>
                      </a:xfrm>
                      <a:prstGeom prst="rect">
                        <a:avLst/>
                      </a:prstGeom>
                    </p:spPr>
                  </p:pic>
                </p:oleObj>
              </mc:Fallback>
            </mc:AlternateContent>
          </a:graphicData>
        </a:graphic>
      </p:graphicFrame>
      <p:sp>
        <p:nvSpPr>
          <p:cNvPr id="32" name="文本框 31">
            <a:extLst>
              <a:ext uri="{FF2B5EF4-FFF2-40B4-BE49-F238E27FC236}">
                <a16:creationId xmlns:a16="http://schemas.microsoft.com/office/drawing/2014/main" id="{774C96BD-E007-45D2-A678-CB3C47711764}"/>
              </a:ext>
            </a:extLst>
          </p:cNvPr>
          <p:cNvSpPr txBox="1"/>
          <p:nvPr/>
        </p:nvSpPr>
        <p:spPr>
          <a:xfrm>
            <a:off x="2502464" y="2168241"/>
            <a:ext cx="4300865" cy="338554"/>
          </a:xfrm>
          <a:prstGeom prst="rect">
            <a:avLst/>
          </a:prstGeom>
          <a:noFill/>
        </p:spPr>
        <p:txBody>
          <a:bodyPr wrap="square" rtlCol="0">
            <a:spAutoFit/>
          </a:bodyPr>
          <a:lstStyle/>
          <a:p>
            <a:r>
              <a:rPr lang="en-GB" sz="1600" dirty="0">
                <a:solidFill>
                  <a:srgbClr val="3E3A39"/>
                </a:solidFill>
                <a:latin typeface="Times New Roman" panose="02020603050405020304" pitchFamily="18" charset="0"/>
                <a:cs typeface="Times New Roman" panose="02020603050405020304" pitchFamily="18" charset="0"/>
              </a:rPr>
              <a:t>By substituting (1) into (2), we have</a:t>
            </a:r>
            <a:endParaRPr lang="en-US" sz="1600" dirty="0">
              <a:solidFill>
                <a:srgbClr val="3E3A39"/>
              </a:solidFill>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877BD1CD-EFA0-4E31-BD85-5F163F0E6F89}"/>
              </a:ext>
            </a:extLst>
          </p:cNvPr>
          <p:cNvGraphicFramePr>
            <a:graphicFrameLocks noChangeAspect="1"/>
          </p:cNvGraphicFramePr>
          <p:nvPr>
            <p:extLst>
              <p:ext uri="{D42A27DB-BD31-4B8C-83A1-F6EECF244321}">
                <p14:modId xmlns:p14="http://schemas.microsoft.com/office/powerpoint/2010/main" val="928706098"/>
              </p:ext>
            </p:extLst>
          </p:nvPr>
        </p:nvGraphicFramePr>
        <p:xfrm>
          <a:off x="2600208" y="2496161"/>
          <a:ext cx="3244185" cy="2177758"/>
        </p:xfrm>
        <a:graphic>
          <a:graphicData uri="http://schemas.openxmlformats.org/presentationml/2006/ole">
            <mc:AlternateContent xmlns:mc="http://schemas.openxmlformats.org/markup-compatibility/2006">
              <mc:Choice xmlns:v="urn:schemas-microsoft-com:vml" Requires="v">
                <p:oleObj name="Equation" r:id="rId10" imgW="2752765" imgH="1847946" progId="Equation.DSMT4">
                  <p:embed/>
                </p:oleObj>
              </mc:Choice>
              <mc:Fallback>
                <p:oleObj name="Equation" r:id="rId10" imgW="2752765" imgH="1847946" progId="Equation.DSMT4">
                  <p:embed/>
                  <p:pic>
                    <p:nvPicPr>
                      <p:cNvPr id="0" name=""/>
                      <p:cNvPicPr/>
                      <p:nvPr/>
                    </p:nvPicPr>
                    <p:blipFill>
                      <a:blip r:embed="rId11"/>
                      <a:stretch>
                        <a:fillRect/>
                      </a:stretch>
                    </p:blipFill>
                    <p:spPr>
                      <a:xfrm>
                        <a:off x="2600208" y="2496161"/>
                        <a:ext cx="3244185" cy="2177758"/>
                      </a:xfrm>
                      <a:prstGeom prst="rect">
                        <a:avLst/>
                      </a:prstGeom>
                    </p:spPr>
                  </p:pic>
                </p:oleObj>
              </mc:Fallback>
            </mc:AlternateContent>
          </a:graphicData>
        </a:graphic>
      </p:graphicFrame>
      <p:sp>
        <p:nvSpPr>
          <p:cNvPr id="46" name="文本框 31">
            <a:extLst>
              <a:ext uri="{FF2B5EF4-FFF2-40B4-BE49-F238E27FC236}">
                <a16:creationId xmlns:a16="http://schemas.microsoft.com/office/drawing/2014/main" id="{A6FCBB15-94CD-49E9-A35B-DBFCE2E30FCE}"/>
              </a:ext>
            </a:extLst>
          </p:cNvPr>
          <p:cNvSpPr txBox="1"/>
          <p:nvPr/>
        </p:nvSpPr>
        <p:spPr>
          <a:xfrm>
            <a:off x="4937544" y="4386365"/>
            <a:ext cx="1303768" cy="338554"/>
          </a:xfrm>
          <a:prstGeom prst="rect">
            <a:avLst/>
          </a:prstGeom>
          <a:noFill/>
        </p:spPr>
        <p:txBody>
          <a:bodyPr wrap="square" rtlCol="0">
            <a:spAutoFit/>
          </a:bodyPr>
          <a:lstStyle/>
          <a:p>
            <a:r>
              <a:rPr lang="zh-CN" altLang="en-US"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16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BC </a:t>
            </a:r>
            <a:r>
              <a:rPr lang="en-US" altLang="zh-CN" sz="16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7.79 m</a:t>
            </a:r>
          </a:p>
        </p:txBody>
      </p:sp>
      <p:sp>
        <p:nvSpPr>
          <p:cNvPr id="8" name="Slide Number Placeholder 7">
            <a:extLst>
              <a:ext uri="{FF2B5EF4-FFF2-40B4-BE49-F238E27FC236}">
                <a16:creationId xmlns:a16="http://schemas.microsoft.com/office/drawing/2014/main" id="{6E7C8403-E218-46BE-8CB2-75E03B536E1C}"/>
              </a:ext>
            </a:extLst>
          </p:cNvPr>
          <p:cNvSpPr>
            <a:spLocks noGrp="1"/>
          </p:cNvSpPr>
          <p:nvPr>
            <p:ph type="sldNum" sz="quarter" idx="12"/>
          </p:nvPr>
        </p:nvSpPr>
        <p:spPr/>
        <p:txBody>
          <a:bodyPr/>
          <a:lstStyle/>
          <a:p>
            <a:fld id="{84FB7F4A-EDAA-4811-8ACD-C1EBE3764D9A}" type="slidenum">
              <a:rPr lang="zh-CN" altLang="en-US" smtClean="0"/>
              <a:t>31</a:t>
            </a:fld>
            <a:endParaRPr lang="zh-CN" altLang="en-US"/>
          </a:p>
        </p:txBody>
      </p:sp>
    </p:spTree>
    <p:extLst>
      <p:ext uri="{BB962C8B-B14F-4D97-AF65-F5344CB8AC3E}">
        <p14:creationId xmlns:p14="http://schemas.microsoft.com/office/powerpoint/2010/main" val="2153858680"/>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377174" y="1570423"/>
            <a:ext cx="6389649" cy="1754326"/>
          </a:xfrm>
          <a:prstGeom prst="rect">
            <a:avLst/>
          </a:prstGeom>
          <a:noFill/>
        </p:spPr>
        <p:txBody>
          <a:bodyPr wrap="square" rtlCol="0">
            <a:spAutoFit/>
          </a:bodyPr>
          <a:lstStyle/>
          <a:p>
            <a:pPr lvl="0"/>
            <a:r>
              <a:rPr lang="en-US" altLang="zh-CN" b="1" spc="-150" dirty="0">
                <a:solidFill>
                  <a:srgbClr val="3E3A39"/>
                </a:solidFill>
                <a:cs typeface="+mn-ea"/>
                <a:sym typeface="+mn-lt"/>
              </a:rPr>
              <a:t>7.	</a:t>
            </a:r>
            <a:r>
              <a:rPr lang="en-GB" b="1" dirty="0">
                <a:solidFill>
                  <a:srgbClr val="3E3A39"/>
                </a:solidFill>
                <a:latin typeface="Times New Roman" panose="02020603050405020304" pitchFamily="18" charset="0"/>
                <a:cs typeface="Times New Roman" panose="02020603050405020304" pitchFamily="18" charset="0"/>
              </a:rPr>
              <a:t>Using the method in Question 6, </a:t>
            </a:r>
            <a:br>
              <a:rPr lang="en-GB" b="1" dirty="0">
                <a:solidFill>
                  <a:srgbClr val="3E3A39"/>
                </a:solidFill>
                <a:latin typeface="Times New Roman" panose="02020603050405020304" pitchFamily="18" charset="0"/>
                <a:cs typeface="Times New Roman" panose="02020603050405020304" pitchFamily="18" charset="0"/>
              </a:rPr>
            </a:br>
            <a:r>
              <a:rPr lang="en-GB" b="1" dirty="0">
                <a:solidFill>
                  <a:srgbClr val="3E3A39"/>
                </a:solidFill>
                <a:latin typeface="Times New Roman" panose="02020603050405020304" pitchFamily="18" charset="0"/>
                <a:cs typeface="Times New Roman" panose="02020603050405020304" pitchFamily="18" charset="0"/>
              </a:rPr>
              <a:t>	we can estimate the height of the building.</a:t>
            </a:r>
            <a:endParaRPr lang="en-US" b="1" dirty="0">
              <a:solidFill>
                <a:srgbClr val="3E3A39"/>
              </a:solidFill>
              <a:latin typeface="Times New Roman" panose="02020603050405020304" pitchFamily="18" charset="0"/>
              <a:cs typeface="Times New Roman" panose="02020603050405020304" pitchFamily="18" charset="0"/>
            </a:endParaRPr>
          </a:p>
          <a:p>
            <a:r>
              <a:rPr lang="en-US" altLang="zh-CN" b="1" spc="-150" dirty="0">
                <a:solidFill>
                  <a:srgbClr val="3E3A39"/>
                </a:solidFill>
                <a:cs typeface="+mn-ea"/>
                <a:sym typeface="+mn-lt"/>
              </a:rPr>
              <a:t>(a)	</a:t>
            </a:r>
            <a:r>
              <a:rPr lang="en-GB" dirty="0">
                <a:solidFill>
                  <a:srgbClr val="3E3A39"/>
                </a:solidFill>
                <a:latin typeface="Times New Roman" panose="02020603050405020304" pitchFamily="18" charset="0"/>
                <a:cs typeface="Times New Roman" panose="02020603050405020304" pitchFamily="18" charset="0"/>
              </a:rPr>
              <a:t>Make the necessary assumptions in the estimation.</a:t>
            </a:r>
            <a:endParaRPr lang="en-US" altLang="zh-CN" b="1" dirty="0">
              <a:solidFill>
                <a:srgbClr val="3E3A39"/>
              </a:solidFill>
              <a:latin typeface="+mn-ea"/>
            </a:endParaRPr>
          </a:p>
          <a:p>
            <a:r>
              <a:rPr lang="en-US" altLang="zh-CN" b="1" spc="-150" dirty="0">
                <a:solidFill>
                  <a:srgbClr val="3E3A39"/>
                </a:solidFill>
                <a:cs typeface="Times New Roman" panose="02020603050405020304" pitchFamily="18" charset="0"/>
                <a:sym typeface="+mn-lt"/>
              </a:rPr>
              <a:t>(b)	</a:t>
            </a:r>
            <a:r>
              <a:rPr lang="en-GB" dirty="0">
                <a:solidFill>
                  <a:srgbClr val="3E3A39"/>
                </a:solidFill>
                <a:latin typeface="Times New Roman" panose="02020603050405020304" pitchFamily="18" charset="0"/>
                <a:cs typeface="Times New Roman" panose="02020603050405020304" pitchFamily="18" charset="0"/>
              </a:rPr>
              <a:t>Hence, estimate the height </a:t>
            </a:r>
            <a:r>
              <a:rPr lang="en-GB" i="1" dirty="0">
                <a:solidFill>
                  <a:srgbClr val="3E3A39"/>
                </a:solidFill>
                <a:latin typeface="Times New Roman" panose="02020603050405020304" pitchFamily="18" charset="0"/>
                <a:cs typeface="Times New Roman" panose="02020603050405020304" pitchFamily="18" charset="0"/>
              </a:rPr>
              <a:t>h</a:t>
            </a:r>
            <a:r>
              <a:rPr lang="en-GB" dirty="0">
                <a:solidFill>
                  <a:srgbClr val="3E3A39"/>
                </a:solidFill>
                <a:latin typeface="Times New Roman" panose="02020603050405020304" pitchFamily="18" charset="0"/>
                <a:cs typeface="Times New Roman" panose="02020603050405020304" pitchFamily="18" charset="0"/>
              </a:rPr>
              <a:t> of the building.</a:t>
            </a:r>
            <a:endParaRPr lang="en-US" dirty="0">
              <a:solidFill>
                <a:srgbClr val="3E3A39"/>
              </a:solidFill>
              <a:latin typeface="Times New Roman" panose="02020603050405020304" pitchFamily="18" charset="0"/>
              <a:cs typeface="Times New Roman" panose="02020603050405020304" pitchFamily="18" charset="0"/>
            </a:endParaRPr>
          </a:p>
          <a:p>
            <a:r>
              <a:rPr lang="en-US" altLang="zh-CN" b="1" i="1" spc="-150" dirty="0">
                <a:solidFill>
                  <a:srgbClr val="3E3A39"/>
                </a:solidFill>
                <a:latin typeface="Times New Roman" panose="02020603050405020304" pitchFamily="18" charset="0"/>
                <a:cs typeface="Times New Roman" panose="02020603050405020304" pitchFamily="18" charset="0"/>
                <a:sym typeface="+mn-lt"/>
              </a:rPr>
              <a:t>	 </a:t>
            </a:r>
            <a:r>
              <a:rPr lang="en-GB" dirty="0">
                <a:solidFill>
                  <a:srgbClr val="3E3A39"/>
                </a:solidFill>
                <a:latin typeface="Times New Roman" panose="02020603050405020304" pitchFamily="18" charset="0"/>
                <a:cs typeface="Times New Roman" panose="02020603050405020304" pitchFamily="18" charset="0"/>
              </a:rPr>
              <a:t>You may refer to the applet: </a:t>
            </a:r>
            <a:r>
              <a:rPr lang="en-US" altLang="zh-CN" b="1" spc="-150" dirty="0">
                <a:solidFill>
                  <a:srgbClr val="3E3A39"/>
                </a:solidFill>
                <a:latin typeface="Times New Roman" panose="02020603050405020304" pitchFamily="18" charset="0"/>
                <a:cs typeface="Times New Roman" panose="02020603050405020304" pitchFamily="18" charset="0"/>
                <a:sym typeface="+mn-lt"/>
              </a:rPr>
              <a:t> 	 	</a:t>
            </a:r>
            <a:r>
              <a:rPr lang="en-US" altLang="zh-CN" b="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GB" u="sng" dirty="0">
                <a:latin typeface="Times New Roman" panose="02020603050405020304" pitchFamily="18" charset="0"/>
                <a:cs typeface="Times New Roman" panose="02020603050405020304" pitchFamily="18" charset="0"/>
                <a:hlinkClick r:id="rId6"/>
              </a:rPr>
              <a:t>https://www.geogebra.org/m/djurma4f</a:t>
            </a:r>
            <a:endParaRPr lang="zh-CN" altLang="en-US"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sp>
        <p:nvSpPr>
          <p:cNvPr id="5" name="Slide Number Placeholder 4">
            <a:extLst>
              <a:ext uri="{FF2B5EF4-FFF2-40B4-BE49-F238E27FC236}">
                <a16:creationId xmlns:a16="http://schemas.microsoft.com/office/drawing/2014/main" id="{993B2F0A-F33C-431B-B8F6-7A9C2F743CC9}"/>
              </a:ext>
            </a:extLst>
          </p:cNvPr>
          <p:cNvSpPr>
            <a:spLocks noGrp="1"/>
          </p:cNvSpPr>
          <p:nvPr>
            <p:ph type="sldNum" sz="quarter" idx="12"/>
          </p:nvPr>
        </p:nvSpPr>
        <p:spPr/>
        <p:txBody>
          <a:bodyPr/>
          <a:lstStyle/>
          <a:p>
            <a:fld id="{84FB7F4A-EDAA-4811-8ACD-C1EBE3764D9A}" type="slidenum">
              <a:rPr lang="zh-CN" altLang="en-US" smtClean="0"/>
              <a:t>32</a:t>
            </a:fld>
            <a:endParaRPr lang="zh-CN" altLang="en-US"/>
          </a:p>
        </p:txBody>
      </p:sp>
    </p:spTree>
    <p:extLst>
      <p:ext uri="{BB962C8B-B14F-4D97-AF65-F5344CB8AC3E}">
        <p14:creationId xmlns:p14="http://schemas.microsoft.com/office/powerpoint/2010/main" val="770379089"/>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600"/>
                                        <p:tgtEl>
                                          <p:spTgt spid="32"/>
                                        </p:tgtEl>
                                      </p:cBhvr>
                                    </p:animEffect>
                                    <p:anim calcmode="lin" valueType="num">
                                      <p:cBhvr>
                                        <p:cTn id="8" dur="600" fill="hold"/>
                                        <p:tgtEl>
                                          <p:spTgt spid="32"/>
                                        </p:tgtEl>
                                        <p:attrNameLst>
                                          <p:attrName>ppt_x</p:attrName>
                                        </p:attrNameLst>
                                      </p:cBhvr>
                                      <p:tavLst>
                                        <p:tav tm="0">
                                          <p:val>
                                            <p:strVal val="#ppt_x"/>
                                          </p:val>
                                        </p:tav>
                                        <p:tav tm="100000">
                                          <p:val>
                                            <p:strVal val="#ppt_x"/>
                                          </p:val>
                                        </p:tav>
                                      </p:tavLst>
                                    </p:anim>
                                    <p:anim calcmode="lin" valueType="num">
                                      <p:cBhvr>
                                        <p:cTn id="9" dur="6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71916E0D-5714-4A48-B6E0-AE692958608D}"/>
              </a:ext>
            </a:extLst>
          </p:cNvPr>
          <p:cNvSpPr>
            <a:spLocks noGrp="1"/>
          </p:cNvSpPr>
          <p:nvPr>
            <p:ph type="sldNum" sz="quarter" idx="12"/>
          </p:nvPr>
        </p:nvSpPr>
        <p:spPr/>
        <p:txBody>
          <a:bodyPr/>
          <a:lstStyle/>
          <a:p>
            <a:fld id="{84FB7F4A-EDAA-4811-8ACD-C1EBE3764D9A}" type="slidenum">
              <a:rPr lang="zh-CN" altLang="en-US" smtClean="0"/>
              <a:t>33</a:t>
            </a:fld>
            <a:endParaRPr lang="zh-CN" altLang="en-US"/>
          </a:p>
        </p:txBody>
      </p:sp>
      <p:grpSp>
        <p:nvGrpSpPr>
          <p:cNvPr id="22" name="Canvas 1058602091">
            <a:extLst>
              <a:ext uri="{FF2B5EF4-FFF2-40B4-BE49-F238E27FC236}">
                <a16:creationId xmlns:a16="http://schemas.microsoft.com/office/drawing/2014/main" id="{A0BE9FE7-E20C-4B03-8EAB-4C7463EE7F94}"/>
              </a:ext>
            </a:extLst>
          </p:cNvPr>
          <p:cNvGrpSpPr/>
          <p:nvPr/>
        </p:nvGrpSpPr>
        <p:grpSpPr>
          <a:xfrm>
            <a:off x="2068830" y="1026477"/>
            <a:ext cx="5006340" cy="3090545"/>
            <a:chOff x="0" y="0"/>
            <a:chExt cx="5006340" cy="3090545"/>
          </a:xfrm>
        </p:grpSpPr>
        <p:sp>
          <p:nvSpPr>
            <p:cNvPr id="23" name="Rectangle 22">
              <a:extLst>
                <a:ext uri="{FF2B5EF4-FFF2-40B4-BE49-F238E27FC236}">
                  <a16:creationId xmlns:a16="http://schemas.microsoft.com/office/drawing/2014/main" id="{3DC26322-9C2A-4197-A169-040B3FD07522}"/>
                </a:ext>
              </a:extLst>
            </p:cNvPr>
            <p:cNvSpPr/>
            <p:nvPr/>
          </p:nvSpPr>
          <p:spPr>
            <a:xfrm>
              <a:off x="0" y="0"/>
              <a:ext cx="5006340" cy="3090545"/>
            </a:xfrm>
            <a:prstGeom prst="rect">
              <a:avLst/>
            </a:prstGeom>
            <a:solidFill>
              <a:prstClr val="white"/>
            </a:solidFill>
          </p:spPr>
          <p:txBody>
            <a:bodyPr/>
            <a:lstStyle/>
            <a:p>
              <a:endParaRPr lang="zh-HK" altLang="en-US"/>
            </a:p>
          </p:txBody>
        </p:sp>
        <p:grpSp>
          <p:nvGrpSpPr>
            <p:cNvPr id="24" name="Group 23">
              <a:extLst>
                <a:ext uri="{FF2B5EF4-FFF2-40B4-BE49-F238E27FC236}">
                  <a16:creationId xmlns:a16="http://schemas.microsoft.com/office/drawing/2014/main" id="{D64D1275-E7F3-4A25-855B-7AE60EC46FE4}"/>
                </a:ext>
              </a:extLst>
            </p:cNvPr>
            <p:cNvGrpSpPr/>
            <p:nvPr/>
          </p:nvGrpSpPr>
          <p:grpSpPr>
            <a:xfrm>
              <a:off x="247029" y="0"/>
              <a:ext cx="4572271" cy="2642235"/>
              <a:chOff x="247029" y="0"/>
              <a:chExt cx="4572271" cy="2642235"/>
            </a:xfrm>
          </p:grpSpPr>
          <p:pic>
            <p:nvPicPr>
              <p:cNvPr id="42" name="Picture 41">
                <a:extLst>
                  <a:ext uri="{FF2B5EF4-FFF2-40B4-BE49-F238E27FC236}">
                    <a16:creationId xmlns:a16="http://schemas.microsoft.com/office/drawing/2014/main" id="{E86864D8-476A-45BF-93AB-071F1253CA0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0320" y="0"/>
                <a:ext cx="4538980" cy="2642235"/>
              </a:xfrm>
              <a:prstGeom prst="rect">
                <a:avLst/>
              </a:prstGeom>
              <a:noFill/>
              <a:ln>
                <a:noFill/>
              </a:ln>
            </p:spPr>
          </p:pic>
          <p:sp>
            <p:nvSpPr>
              <p:cNvPr id="43" name="Rectangle 42">
                <a:extLst>
                  <a:ext uri="{FF2B5EF4-FFF2-40B4-BE49-F238E27FC236}">
                    <a16:creationId xmlns:a16="http://schemas.microsoft.com/office/drawing/2014/main" id="{17F50088-5F0B-407A-9474-EF6AD11989F4}"/>
                  </a:ext>
                </a:extLst>
              </p:cNvPr>
              <p:cNvSpPr/>
              <p:nvPr/>
            </p:nvSpPr>
            <p:spPr>
              <a:xfrm>
                <a:off x="247029" y="123568"/>
                <a:ext cx="617897" cy="5766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1" name="Text Box 110064577">
              <a:extLst>
                <a:ext uri="{FF2B5EF4-FFF2-40B4-BE49-F238E27FC236}">
                  <a16:creationId xmlns:a16="http://schemas.microsoft.com/office/drawing/2014/main" id="{2D08E514-C446-4150-BB0E-E9B68B34D7B8}"/>
                </a:ext>
              </a:extLst>
            </p:cNvPr>
            <p:cNvSpPr txBox="1"/>
            <p:nvPr/>
          </p:nvSpPr>
          <p:spPr>
            <a:xfrm>
              <a:off x="479262" y="2092220"/>
              <a:ext cx="2514600" cy="43679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Student’s eye level </a:t>
              </a:r>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s</a:t>
              </a: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 = ____________</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2" name="Text Box 1721538782">
              <a:extLst>
                <a:ext uri="{FF2B5EF4-FFF2-40B4-BE49-F238E27FC236}">
                  <a16:creationId xmlns:a16="http://schemas.microsoft.com/office/drawing/2014/main" id="{5317765B-44F4-4124-BECA-94BF4408D336}"/>
                </a:ext>
              </a:extLst>
            </p:cNvPr>
            <p:cNvSpPr txBox="1"/>
            <p:nvPr/>
          </p:nvSpPr>
          <p:spPr>
            <a:xfrm>
              <a:off x="46147" y="2716591"/>
              <a:ext cx="4893310" cy="33782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Horizontal distance between the first and second positions = _____________</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3" name="Text Box 1901695453">
              <a:extLst>
                <a:ext uri="{FF2B5EF4-FFF2-40B4-BE49-F238E27FC236}">
                  <a16:creationId xmlns:a16="http://schemas.microsoft.com/office/drawing/2014/main" id="{80E2C19E-1492-4AB5-8B2D-616360D90E5D}"/>
                </a:ext>
              </a:extLst>
            </p:cNvPr>
            <p:cNvSpPr txBox="1"/>
            <p:nvPr/>
          </p:nvSpPr>
          <p:spPr>
            <a:xfrm>
              <a:off x="444233" y="1383766"/>
              <a:ext cx="1824355" cy="59312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The first angle of </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a:p>
              <a:pPr>
                <a:lnSpc>
                  <a:spcPct val="150000"/>
                </a:lnSpc>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elevation = ____________</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4" name="Text Box 1718370557">
              <a:extLst>
                <a:ext uri="{FF2B5EF4-FFF2-40B4-BE49-F238E27FC236}">
                  <a16:creationId xmlns:a16="http://schemas.microsoft.com/office/drawing/2014/main" id="{17B09859-8C21-411E-88CF-9884EACE1022}"/>
                </a:ext>
              </a:extLst>
            </p:cNvPr>
            <p:cNvSpPr txBox="1"/>
            <p:nvPr/>
          </p:nvSpPr>
          <p:spPr>
            <a:xfrm>
              <a:off x="2684924" y="1383766"/>
              <a:ext cx="1824355" cy="59312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The second angle of </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a:p>
              <a:pPr>
                <a:lnSpc>
                  <a:spcPct val="150000"/>
                </a:lnSpc>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elevation = ____________</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spTree>
    <p:extLst>
      <p:ext uri="{BB962C8B-B14F-4D97-AF65-F5344CB8AC3E}">
        <p14:creationId xmlns:p14="http://schemas.microsoft.com/office/powerpoint/2010/main" val="3067932757"/>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739070" y="875474"/>
            <a:ext cx="5665857" cy="369332"/>
          </a:xfrm>
          <a:prstGeom prst="rect">
            <a:avLst/>
          </a:prstGeom>
          <a:noFill/>
        </p:spPr>
        <p:txBody>
          <a:bodyPr wrap="square" rtlCol="0">
            <a:spAutoFit/>
          </a:bodyPr>
          <a:lstStyle/>
          <a:p>
            <a:r>
              <a:rPr lang="en-US" altLang="zh-CN" b="1" spc="-150" dirty="0">
                <a:solidFill>
                  <a:srgbClr val="3E3A39"/>
                </a:solidFill>
                <a:cs typeface="+mn-ea"/>
                <a:sym typeface="+mn-lt"/>
              </a:rPr>
              <a:t>(a)	</a:t>
            </a:r>
            <a:r>
              <a:rPr lang="en-GB" b="1" dirty="0">
                <a:solidFill>
                  <a:srgbClr val="3E3A39"/>
                </a:solidFill>
                <a:latin typeface="Times New Roman" panose="02020603050405020304" pitchFamily="18" charset="0"/>
                <a:cs typeface="Times New Roman" panose="02020603050405020304" pitchFamily="18" charset="0"/>
              </a:rPr>
              <a:t>Make the necessary assumptions in the estimation.</a:t>
            </a:r>
            <a:endParaRPr lang="en-US" altLang="zh-CN" b="1" dirty="0">
              <a:solidFill>
                <a:srgbClr val="3E3A39"/>
              </a:solidFill>
              <a:latin typeface="+mn-ea"/>
            </a:endParaRPr>
          </a:p>
        </p:txBody>
      </p:sp>
      <p:pic>
        <p:nvPicPr>
          <p:cNvPr id="8" name="图形 28">
            <a:extLst>
              <a:ext uri="{FF2B5EF4-FFF2-40B4-BE49-F238E27FC236}">
                <a16:creationId xmlns:a16="http://schemas.microsoft.com/office/drawing/2014/main" id="{8D6B70FB-C8AD-4014-8592-BC14D6D084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79259" y="3292470"/>
            <a:ext cx="541567" cy="702032"/>
          </a:xfrm>
          <a:prstGeom prst="rect">
            <a:avLst/>
          </a:prstGeom>
        </p:spPr>
      </p:pic>
      <p:grpSp>
        <p:nvGrpSpPr>
          <p:cNvPr id="15" name="组合 4">
            <a:extLst>
              <a:ext uri="{FF2B5EF4-FFF2-40B4-BE49-F238E27FC236}">
                <a16:creationId xmlns:a16="http://schemas.microsoft.com/office/drawing/2014/main" id="{F178AC8A-9B07-4498-8997-D2EBD7FB3534}"/>
              </a:ext>
            </a:extLst>
          </p:cNvPr>
          <p:cNvGrpSpPr/>
          <p:nvPr/>
        </p:nvGrpSpPr>
        <p:grpSpPr>
          <a:xfrm>
            <a:off x="2934088" y="1445800"/>
            <a:ext cx="2296533" cy="1692771"/>
            <a:chOff x="4883391" y="1785087"/>
            <a:chExt cx="2296533" cy="1010715"/>
          </a:xfrm>
        </p:grpSpPr>
        <p:sp>
          <p:nvSpPr>
            <p:cNvPr id="16" name="矩形: 圆角 32">
              <a:extLst>
                <a:ext uri="{FF2B5EF4-FFF2-40B4-BE49-F238E27FC236}">
                  <a16:creationId xmlns:a16="http://schemas.microsoft.com/office/drawing/2014/main" id="{3888238A-C295-4DB5-B19D-D7F9FC2F0C2C}"/>
                </a:ext>
              </a:extLst>
            </p:cNvPr>
            <p:cNvSpPr/>
            <p:nvPr/>
          </p:nvSpPr>
          <p:spPr>
            <a:xfrm>
              <a:off x="5765414" y="1785189"/>
              <a:ext cx="1404350" cy="978432"/>
            </a:xfrm>
            <a:prstGeom prst="roundRect">
              <a:avLst/>
            </a:prstGeom>
            <a:solidFill>
              <a:schemeClr val="bg1"/>
            </a:solidFill>
            <a:ln>
              <a:solidFill>
                <a:srgbClr val="69696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34">
              <a:extLst>
                <a:ext uri="{FF2B5EF4-FFF2-40B4-BE49-F238E27FC236}">
                  <a16:creationId xmlns:a16="http://schemas.microsoft.com/office/drawing/2014/main" id="{C1240C78-A09C-44F3-B9CF-30C22CF5C06E}"/>
                </a:ext>
              </a:extLst>
            </p:cNvPr>
            <p:cNvSpPr/>
            <p:nvPr/>
          </p:nvSpPr>
          <p:spPr>
            <a:xfrm>
              <a:off x="4883391" y="1785087"/>
              <a:ext cx="2296533" cy="1010715"/>
            </a:xfrm>
            <a:prstGeom prst="rect">
              <a:avLst/>
            </a:prstGeom>
          </p:spPr>
          <p:txBody>
            <a:bodyPr wrap="square">
              <a:spAutoFit/>
            </a:bodyPr>
            <a:lstStyle/>
            <a:p>
              <a:pPr marL="914400" algn="ctr"/>
              <a:r>
                <a:rPr lang="en-US" sz="13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Ground</a:t>
              </a:r>
              <a:r>
                <a:rPr lang="en-US" sz="1300" kern="100" dirty="0">
                  <a:effectLst/>
                  <a:latin typeface="Times New Roman" panose="02020603050405020304" pitchFamily="18" charset="0"/>
                  <a:ea typeface="新細明體" panose="02020500000000000000" pitchFamily="18" charset="-120"/>
                  <a:cs typeface="Times New Roman" panose="02020603050405020304" pitchFamily="18" charset="0"/>
                </a:rPr>
                <a:t> level: The student’s two standing positions and the base of the building are </a:t>
              </a:r>
              <a:r>
                <a:rPr lang="en-US" sz="13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at the same horizontal level and colinear</a:t>
              </a:r>
              <a:r>
                <a:rPr lang="en-US" sz="1300" kern="1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sz="13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5" name="Slide Number Placeholder 4">
            <a:extLst>
              <a:ext uri="{FF2B5EF4-FFF2-40B4-BE49-F238E27FC236}">
                <a16:creationId xmlns:a16="http://schemas.microsoft.com/office/drawing/2014/main" id="{5C2EF3C0-8D93-4182-A860-6D85C4951571}"/>
              </a:ext>
            </a:extLst>
          </p:cNvPr>
          <p:cNvSpPr>
            <a:spLocks noGrp="1"/>
          </p:cNvSpPr>
          <p:nvPr>
            <p:ph type="sldNum" sz="quarter" idx="12"/>
          </p:nvPr>
        </p:nvSpPr>
        <p:spPr/>
        <p:txBody>
          <a:bodyPr/>
          <a:lstStyle/>
          <a:p>
            <a:fld id="{84FB7F4A-EDAA-4811-8ACD-C1EBE3764D9A}" type="slidenum">
              <a:rPr lang="zh-CN" altLang="en-US" smtClean="0"/>
              <a:t>34</a:t>
            </a:fld>
            <a:endParaRPr lang="zh-CN" altLang="en-US"/>
          </a:p>
        </p:txBody>
      </p:sp>
    </p:spTree>
    <p:extLst>
      <p:ext uri="{BB962C8B-B14F-4D97-AF65-F5344CB8AC3E}">
        <p14:creationId xmlns:p14="http://schemas.microsoft.com/office/powerpoint/2010/main" val="1987005407"/>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600"/>
                                        <p:tgtEl>
                                          <p:spTgt spid="32"/>
                                        </p:tgtEl>
                                      </p:cBhvr>
                                    </p:animEffect>
                                    <p:anim calcmode="lin" valueType="num">
                                      <p:cBhvr>
                                        <p:cTn id="8" dur="600" fill="hold"/>
                                        <p:tgtEl>
                                          <p:spTgt spid="32"/>
                                        </p:tgtEl>
                                        <p:attrNameLst>
                                          <p:attrName>ppt_x</p:attrName>
                                        </p:attrNameLst>
                                      </p:cBhvr>
                                      <p:tavLst>
                                        <p:tav tm="0">
                                          <p:val>
                                            <p:strVal val="#ppt_x"/>
                                          </p:val>
                                        </p:tav>
                                        <p:tav tm="100000">
                                          <p:val>
                                            <p:strVal val="#ppt_x"/>
                                          </p:val>
                                        </p:tav>
                                      </p:tavLst>
                                    </p:anim>
                                    <p:anim calcmode="lin" valueType="num">
                                      <p:cBhvr>
                                        <p:cTn id="9" dur="6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71916E0D-5714-4A48-B6E0-AE692958608D}"/>
              </a:ext>
            </a:extLst>
          </p:cNvPr>
          <p:cNvSpPr>
            <a:spLocks noGrp="1"/>
          </p:cNvSpPr>
          <p:nvPr>
            <p:ph type="sldNum" sz="quarter" idx="12"/>
          </p:nvPr>
        </p:nvSpPr>
        <p:spPr/>
        <p:txBody>
          <a:bodyPr/>
          <a:lstStyle/>
          <a:p>
            <a:fld id="{84FB7F4A-EDAA-4811-8ACD-C1EBE3764D9A}" type="slidenum">
              <a:rPr lang="zh-CN" altLang="en-US" smtClean="0"/>
              <a:t>35</a:t>
            </a:fld>
            <a:endParaRPr lang="zh-CN" altLang="en-US"/>
          </a:p>
        </p:txBody>
      </p:sp>
      <p:grpSp>
        <p:nvGrpSpPr>
          <p:cNvPr id="22" name="Canvas 1058602091">
            <a:extLst>
              <a:ext uri="{FF2B5EF4-FFF2-40B4-BE49-F238E27FC236}">
                <a16:creationId xmlns:a16="http://schemas.microsoft.com/office/drawing/2014/main" id="{A0BE9FE7-E20C-4B03-8EAB-4C7463EE7F94}"/>
              </a:ext>
            </a:extLst>
          </p:cNvPr>
          <p:cNvGrpSpPr/>
          <p:nvPr/>
        </p:nvGrpSpPr>
        <p:grpSpPr>
          <a:xfrm>
            <a:off x="2068830" y="1026477"/>
            <a:ext cx="5006340" cy="3090545"/>
            <a:chOff x="0" y="0"/>
            <a:chExt cx="5006340" cy="3090545"/>
          </a:xfrm>
        </p:grpSpPr>
        <p:sp>
          <p:nvSpPr>
            <p:cNvPr id="23" name="Rectangle 22">
              <a:extLst>
                <a:ext uri="{FF2B5EF4-FFF2-40B4-BE49-F238E27FC236}">
                  <a16:creationId xmlns:a16="http://schemas.microsoft.com/office/drawing/2014/main" id="{3DC26322-9C2A-4197-A169-040B3FD07522}"/>
                </a:ext>
              </a:extLst>
            </p:cNvPr>
            <p:cNvSpPr/>
            <p:nvPr/>
          </p:nvSpPr>
          <p:spPr>
            <a:xfrm>
              <a:off x="0" y="0"/>
              <a:ext cx="5006340" cy="3090545"/>
            </a:xfrm>
            <a:prstGeom prst="rect">
              <a:avLst/>
            </a:prstGeom>
            <a:solidFill>
              <a:prstClr val="white"/>
            </a:solidFill>
          </p:spPr>
          <p:txBody>
            <a:bodyPr/>
            <a:lstStyle/>
            <a:p>
              <a:endParaRPr lang="zh-HK" altLang="en-US"/>
            </a:p>
          </p:txBody>
        </p:sp>
        <p:grpSp>
          <p:nvGrpSpPr>
            <p:cNvPr id="24" name="Group 23">
              <a:extLst>
                <a:ext uri="{FF2B5EF4-FFF2-40B4-BE49-F238E27FC236}">
                  <a16:creationId xmlns:a16="http://schemas.microsoft.com/office/drawing/2014/main" id="{D64D1275-E7F3-4A25-855B-7AE60EC46FE4}"/>
                </a:ext>
              </a:extLst>
            </p:cNvPr>
            <p:cNvGrpSpPr/>
            <p:nvPr/>
          </p:nvGrpSpPr>
          <p:grpSpPr>
            <a:xfrm>
              <a:off x="247029" y="0"/>
              <a:ext cx="4572271" cy="2642235"/>
              <a:chOff x="247029" y="0"/>
              <a:chExt cx="4572271" cy="2642235"/>
            </a:xfrm>
          </p:grpSpPr>
          <p:pic>
            <p:nvPicPr>
              <p:cNvPr id="42" name="Picture 41">
                <a:extLst>
                  <a:ext uri="{FF2B5EF4-FFF2-40B4-BE49-F238E27FC236}">
                    <a16:creationId xmlns:a16="http://schemas.microsoft.com/office/drawing/2014/main" id="{E86864D8-476A-45BF-93AB-071F1253CA0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0320" y="0"/>
                <a:ext cx="4538980" cy="2642235"/>
              </a:xfrm>
              <a:prstGeom prst="rect">
                <a:avLst/>
              </a:prstGeom>
              <a:noFill/>
              <a:ln>
                <a:noFill/>
              </a:ln>
            </p:spPr>
          </p:pic>
          <p:sp>
            <p:nvSpPr>
              <p:cNvPr id="43" name="Rectangle 42">
                <a:extLst>
                  <a:ext uri="{FF2B5EF4-FFF2-40B4-BE49-F238E27FC236}">
                    <a16:creationId xmlns:a16="http://schemas.microsoft.com/office/drawing/2014/main" id="{17F50088-5F0B-407A-9474-EF6AD11989F4}"/>
                  </a:ext>
                </a:extLst>
              </p:cNvPr>
              <p:cNvSpPr/>
              <p:nvPr/>
            </p:nvSpPr>
            <p:spPr>
              <a:xfrm>
                <a:off x="247029" y="123568"/>
                <a:ext cx="617897" cy="5766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1" name="Text Box 110064577">
              <a:extLst>
                <a:ext uri="{FF2B5EF4-FFF2-40B4-BE49-F238E27FC236}">
                  <a16:creationId xmlns:a16="http://schemas.microsoft.com/office/drawing/2014/main" id="{2D08E514-C446-4150-BB0E-E9B68B34D7B8}"/>
                </a:ext>
              </a:extLst>
            </p:cNvPr>
            <p:cNvSpPr txBox="1"/>
            <p:nvPr/>
          </p:nvSpPr>
          <p:spPr>
            <a:xfrm>
              <a:off x="479262" y="2092220"/>
              <a:ext cx="2514600" cy="43679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Student’s eye level </a:t>
              </a:r>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s</a:t>
              </a: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 = ____________</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2" name="Text Box 1721538782">
              <a:extLst>
                <a:ext uri="{FF2B5EF4-FFF2-40B4-BE49-F238E27FC236}">
                  <a16:creationId xmlns:a16="http://schemas.microsoft.com/office/drawing/2014/main" id="{5317765B-44F4-4124-BECA-94BF4408D336}"/>
                </a:ext>
              </a:extLst>
            </p:cNvPr>
            <p:cNvSpPr txBox="1"/>
            <p:nvPr/>
          </p:nvSpPr>
          <p:spPr>
            <a:xfrm>
              <a:off x="46147" y="2716591"/>
              <a:ext cx="4893310" cy="33782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Horizontal distance between the first and second positions = _____________</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3" name="Text Box 1901695453">
              <a:extLst>
                <a:ext uri="{FF2B5EF4-FFF2-40B4-BE49-F238E27FC236}">
                  <a16:creationId xmlns:a16="http://schemas.microsoft.com/office/drawing/2014/main" id="{80E2C19E-1492-4AB5-8B2D-616360D90E5D}"/>
                </a:ext>
              </a:extLst>
            </p:cNvPr>
            <p:cNvSpPr txBox="1"/>
            <p:nvPr/>
          </p:nvSpPr>
          <p:spPr>
            <a:xfrm>
              <a:off x="444233" y="1383766"/>
              <a:ext cx="1824355" cy="59312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The first angle of </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a:p>
              <a:pPr>
                <a:lnSpc>
                  <a:spcPct val="150000"/>
                </a:lnSpc>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elevation = ____________</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4" name="Text Box 1718370557">
              <a:extLst>
                <a:ext uri="{FF2B5EF4-FFF2-40B4-BE49-F238E27FC236}">
                  <a16:creationId xmlns:a16="http://schemas.microsoft.com/office/drawing/2014/main" id="{17B09859-8C21-411E-88CF-9884EACE1022}"/>
                </a:ext>
              </a:extLst>
            </p:cNvPr>
            <p:cNvSpPr txBox="1"/>
            <p:nvPr/>
          </p:nvSpPr>
          <p:spPr>
            <a:xfrm>
              <a:off x="2684924" y="1383766"/>
              <a:ext cx="1824355" cy="59312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The second angle of </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a:p>
              <a:pPr>
                <a:lnSpc>
                  <a:spcPct val="150000"/>
                </a:lnSpc>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elevation = ____________</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15" name="Text Box 1">
            <a:extLst>
              <a:ext uri="{FF2B5EF4-FFF2-40B4-BE49-F238E27FC236}">
                <a16:creationId xmlns:a16="http://schemas.microsoft.com/office/drawing/2014/main" id="{625C26DC-8F53-4106-8DA7-657B5B3BCB34}"/>
              </a:ext>
            </a:extLst>
          </p:cNvPr>
          <p:cNvSpPr txBox="1"/>
          <p:nvPr/>
        </p:nvSpPr>
        <p:spPr>
          <a:xfrm flipH="1">
            <a:off x="3467719" y="2632087"/>
            <a:ext cx="523240" cy="333375"/>
          </a:xfrm>
          <a:prstGeom prst="rect">
            <a:avLst/>
          </a:prstGeom>
          <a:solidFill>
            <a:schemeClr val="bg1"/>
          </a:solidFill>
          <a:ln w="12700">
            <a:solidFill>
              <a:srgbClr val="FF0000"/>
            </a:solid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22.8°</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6" name="Text Box 1">
            <a:extLst>
              <a:ext uri="{FF2B5EF4-FFF2-40B4-BE49-F238E27FC236}">
                <a16:creationId xmlns:a16="http://schemas.microsoft.com/office/drawing/2014/main" id="{2466AB3F-D746-4164-98BA-6295263EAF52}"/>
              </a:ext>
            </a:extLst>
          </p:cNvPr>
          <p:cNvSpPr txBox="1"/>
          <p:nvPr/>
        </p:nvSpPr>
        <p:spPr>
          <a:xfrm flipH="1">
            <a:off x="5757025" y="2618888"/>
            <a:ext cx="523240" cy="333375"/>
          </a:xfrm>
          <a:prstGeom prst="rect">
            <a:avLst/>
          </a:prstGeom>
          <a:solidFill>
            <a:schemeClr val="bg1"/>
          </a:solidFill>
          <a:ln w="12700">
            <a:solidFill>
              <a:srgbClr val="FF0000"/>
            </a:solid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48.5°</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0" name="Text Box 1">
            <a:extLst>
              <a:ext uri="{FF2B5EF4-FFF2-40B4-BE49-F238E27FC236}">
                <a16:creationId xmlns:a16="http://schemas.microsoft.com/office/drawing/2014/main" id="{DDB7F6B6-AE1A-45F4-893E-3CB133E32E04}"/>
              </a:ext>
            </a:extLst>
          </p:cNvPr>
          <p:cNvSpPr txBox="1"/>
          <p:nvPr/>
        </p:nvSpPr>
        <p:spPr>
          <a:xfrm flipH="1">
            <a:off x="4175103" y="3028480"/>
            <a:ext cx="619125" cy="333375"/>
          </a:xfrm>
          <a:prstGeom prst="rect">
            <a:avLst/>
          </a:prstGeom>
          <a:solidFill>
            <a:schemeClr val="bg1"/>
          </a:solidFill>
          <a:ln w="12700">
            <a:solidFill>
              <a:srgbClr val="FF0000"/>
            </a:solid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1.65 m</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1" name="Text Box 1">
            <a:extLst>
              <a:ext uri="{FF2B5EF4-FFF2-40B4-BE49-F238E27FC236}">
                <a16:creationId xmlns:a16="http://schemas.microsoft.com/office/drawing/2014/main" id="{275CCBD8-1B01-4ECF-B96E-586FE7277E4F}"/>
              </a:ext>
            </a:extLst>
          </p:cNvPr>
          <p:cNvSpPr txBox="1"/>
          <p:nvPr/>
        </p:nvSpPr>
        <p:spPr>
          <a:xfrm flipH="1">
            <a:off x="5999852" y="3706934"/>
            <a:ext cx="695325" cy="333375"/>
          </a:xfrm>
          <a:prstGeom prst="rect">
            <a:avLst/>
          </a:prstGeom>
          <a:solidFill>
            <a:schemeClr val="bg1"/>
          </a:solidFill>
          <a:ln w="12700">
            <a:solidFill>
              <a:srgbClr val="FF0000"/>
            </a:solid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12.26 m</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273157763"/>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463596" y="770644"/>
            <a:ext cx="6216806" cy="369332"/>
          </a:xfrm>
          <a:prstGeom prst="rect">
            <a:avLst/>
          </a:prstGeom>
          <a:noFill/>
        </p:spPr>
        <p:txBody>
          <a:bodyPr wrap="square" rtlCol="0">
            <a:spAutoFit/>
          </a:bodyPr>
          <a:lstStyle/>
          <a:p>
            <a:r>
              <a:rPr lang="en-US" altLang="zh-CN" b="1" spc="-150" dirty="0">
                <a:solidFill>
                  <a:srgbClr val="3E3A39"/>
                </a:solidFill>
                <a:cs typeface="Times New Roman" panose="02020603050405020304" pitchFamily="18" charset="0"/>
                <a:sym typeface="+mn-lt"/>
              </a:rPr>
              <a:t>(b)	</a:t>
            </a:r>
            <a:r>
              <a:rPr lang="en-GB" b="1" dirty="0">
                <a:solidFill>
                  <a:srgbClr val="3E3A39"/>
                </a:solidFill>
                <a:latin typeface="Times New Roman" panose="02020603050405020304" pitchFamily="18" charset="0"/>
                <a:cs typeface="Times New Roman" panose="02020603050405020304" pitchFamily="18" charset="0"/>
              </a:rPr>
              <a:t>Hence, estimate the height </a:t>
            </a:r>
            <a:r>
              <a:rPr lang="en-GB" b="1" i="1" dirty="0">
                <a:solidFill>
                  <a:srgbClr val="3E3A39"/>
                </a:solidFill>
                <a:latin typeface="Times New Roman" panose="02020603050405020304" pitchFamily="18" charset="0"/>
                <a:cs typeface="Times New Roman" panose="02020603050405020304" pitchFamily="18" charset="0"/>
              </a:rPr>
              <a:t>h</a:t>
            </a:r>
            <a:r>
              <a:rPr lang="en-GB" b="1" dirty="0">
                <a:solidFill>
                  <a:srgbClr val="3E3A39"/>
                </a:solidFill>
                <a:latin typeface="Times New Roman" panose="02020603050405020304" pitchFamily="18" charset="0"/>
                <a:cs typeface="Times New Roman" panose="02020603050405020304" pitchFamily="18" charset="0"/>
              </a:rPr>
              <a:t> of the building.</a:t>
            </a:r>
            <a:endParaRPr lang="en-US" b="1" dirty="0">
              <a:solidFill>
                <a:srgbClr val="3E3A39"/>
              </a:solidFill>
              <a:latin typeface="Times New Roman" panose="02020603050405020304" pitchFamily="18" charset="0"/>
              <a:cs typeface="Times New Roman" panose="02020603050405020304" pitchFamily="18" charset="0"/>
            </a:endParaRPr>
          </a:p>
        </p:txBody>
      </p:sp>
      <p:sp>
        <p:nvSpPr>
          <p:cNvPr id="6" name="文本框 31">
            <a:extLst>
              <a:ext uri="{FF2B5EF4-FFF2-40B4-BE49-F238E27FC236}">
                <a16:creationId xmlns:a16="http://schemas.microsoft.com/office/drawing/2014/main" id="{B2EDD347-9F4B-4AD9-A6D2-75997C88B8F0}"/>
              </a:ext>
            </a:extLst>
          </p:cNvPr>
          <p:cNvSpPr txBox="1"/>
          <p:nvPr/>
        </p:nvSpPr>
        <p:spPr>
          <a:xfrm>
            <a:off x="1626332" y="1126687"/>
            <a:ext cx="5891333"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Solution:</a:t>
            </a:r>
          </a:p>
          <a:p>
            <a:r>
              <a:rPr lang="en-US" dirty="0">
                <a:latin typeface="Times New Roman" panose="02020603050405020304" pitchFamily="18" charset="0"/>
                <a:cs typeface="Times New Roman" panose="02020603050405020304" pitchFamily="18" charset="0"/>
              </a:rPr>
              <a:t>From the student’s eye, draw a horizontal line perpendicular to the building.</a:t>
            </a:r>
          </a:p>
          <a:p>
            <a:r>
              <a:rPr lang="en-US" dirty="0">
                <a:latin typeface="Times New Roman" panose="02020603050405020304" pitchFamily="18" charset="0"/>
                <a:cs typeface="Times New Roman" panose="02020603050405020304" pitchFamily="18" charset="0"/>
              </a:rPr>
              <a:t>Let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be the unknowns, as shown in the figure.</a:t>
            </a:r>
          </a:p>
        </p:txBody>
      </p:sp>
      <p:sp>
        <p:nvSpPr>
          <p:cNvPr id="8" name="Rectangle 3">
            <a:extLst>
              <a:ext uri="{FF2B5EF4-FFF2-40B4-BE49-F238E27FC236}">
                <a16:creationId xmlns:a16="http://schemas.microsoft.com/office/drawing/2014/main" id="{1E01AC51-8CC7-4BA3-80F3-5E2B90E522F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83157350-DBE0-447E-829B-200A9C094E5C}"/>
              </a:ext>
            </a:extLst>
          </p:cNvPr>
          <p:cNvSpPr>
            <a:spLocks noChangeArrowheads="1"/>
          </p:cNvSpPr>
          <p:nvPr/>
        </p:nvSpPr>
        <p:spPr bwMode="auto">
          <a:xfrm>
            <a:off x="914400" y="102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id="{9AAD353F-B656-45EC-9EE9-A4968182D201}"/>
              </a:ext>
            </a:extLst>
          </p:cNvPr>
          <p:cNvSpPr>
            <a:spLocks noChangeArrowheads="1"/>
          </p:cNvSpPr>
          <p:nvPr/>
        </p:nvSpPr>
        <p:spPr bwMode="auto">
          <a:xfrm>
            <a:off x="914400" y="1676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BAFA55AF-340D-4984-A6FE-DFC7D42BEA18}"/>
              </a:ext>
            </a:extLst>
          </p:cNvPr>
          <p:cNvGraphicFramePr>
            <a:graphicFrameLocks noChangeAspect="1"/>
          </p:cNvGraphicFramePr>
          <p:nvPr>
            <p:extLst>
              <p:ext uri="{D42A27DB-BD31-4B8C-83A1-F6EECF244321}">
                <p14:modId xmlns:p14="http://schemas.microsoft.com/office/powerpoint/2010/main" val="2189824010"/>
              </p:ext>
            </p:extLst>
          </p:nvPr>
        </p:nvGraphicFramePr>
        <p:xfrm>
          <a:off x="1925160" y="2260129"/>
          <a:ext cx="2516889" cy="1110392"/>
        </p:xfrm>
        <a:graphic>
          <a:graphicData uri="http://schemas.openxmlformats.org/presentationml/2006/ole">
            <mc:AlternateContent xmlns:mc="http://schemas.openxmlformats.org/markup-compatibility/2006">
              <mc:Choice xmlns:v="urn:schemas-microsoft-com:vml" Requires="v">
                <p:oleObj name="Equation" r:id="rId6" imgW="1943425" imgH="857191" progId="Equation.DSMT4">
                  <p:embed/>
                </p:oleObj>
              </mc:Choice>
              <mc:Fallback>
                <p:oleObj name="Equation" r:id="rId6" imgW="1943425" imgH="857191" progId="Equation.DSMT4">
                  <p:embed/>
                  <p:pic>
                    <p:nvPicPr>
                      <p:cNvPr id="0" name=""/>
                      <p:cNvPicPr/>
                      <p:nvPr/>
                    </p:nvPicPr>
                    <p:blipFill>
                      <a:blip r:embed="rId7"/>
                      <a:stretch>
                        <a:fillRect/>
                      </a:stretch>
                    </p:blipFill>
                    <p:spPr>
                      <a:xfrm>
                        <a:off x="1925160" y="2260129"/>
                        <a:ext cx="2516889" cy="111039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4791135B-5642-46B9-8E61-3D55E318BFA1}"/>
              </a:ext>
            </a:extLst>
          </p:cNvPr>
          <p:cNvGraphicFramePr>
            <a:graphicFrameLocks noChangeAspect="1"/>
          </p:cNvGraphicFramePr>
          <p:nvPr>
            <p:extLst>
              <p:ext uri="{D42A27DB-BD31-4B8C-83A1-F6EECF244321}">
                <p14:modId xmlns:p14="http://schemas.microsoft.com/office/powerpoint/2010/main" val="2987480200"/>
              </p:ext>
            </p:extLst>
          </p:nvPr>
        </p:nvGraphicFramePr>
        <p:xfrm>
          <a:off x="1908629" y="3463368"/>
          <a:ext cx="2516888" cy="1110392"/>
        </p:xfrm>
        <a:graphic>
          <a:graphicData uri="http://schemas.openxmlformats.org/presentationml/2006/ole">
            <mc:AlternateContent xmlns:mc="http://schemas.openxmlformats.org/markup-compatibility/2006">
              <mc:Choice xmlns:v="urn:schemas-microsoft-com:vml" Requires="v">
                <p:oleObj name="Equation" r:id="rId8" imgW="1943425" imgH="857191" progId="Equation.DSMT4">
                  <p:embed/>
                </p:oleObj>
              </mc:Choice>
              <mc:Fallback>
                <p:oleObj name="Equation" r:id="rId8" imgW="1943425" imgH="857191" progId="Equation.DSMT4">
                  <p:embed/>
                  <p:pic>
                    <p:nvPicPr>
                      <p:cNvPr id="0" name=""/>
                      <p:cNvPicPr/>
                      <p:nvPr/>
                    </p:nvPicPr>
                    <p:blipFill>
                      <a:blip r:embed="rId9"/>
                      <a:stretch>
                        <a:fillRect/>
                      </a:stretch>
                    </p:blipFill>
                    <p:spPr>
                      <a:xfrm>
                        <a:off x="1908629" y="3463368"/>
                        <a:ext cx="2516888" cy="1110392"/>
                      </a:xfrm>
                      <a:prstGeom prst="rect">
                        <a:avLst/>
                      </a:prstGeom>
                    </p:spPr>
                  </p:pic>
                </p:oleObj>
              </mc:Fallback>
            </mc:AlternateContent>
          </a:graphicData>
        </a:graphic>
      </p:graphicFrame>
      <p:sp>
        <p:nvSpPr>
          <p:cNvPr id="11" name="Slide Number Placeholder 10">
            <a:extLst>
              <a:ext uri="{FF2B5EF4-FFF2-40B4-BE49-F238E27FC236}">
                <a16:creationId xmlns:a16="http://schemas.microsoft.com/office/drawing/2014/main" id="{BAFA3F72-5FCA-484A-8005-BB6079147A1F}"/>
              </a:ext>
            </a:extLst>
          </p:cNvPr>
          <p:cNvSpPr>
            <a:spLocks noGrp="1"/>
          </p:cNvSpPr>
          <p:nvPr>
            <p:ph type="sldNum" sz="quarter" idx="12"/>
          </p:nvPr>
        </p:nvSpPr>
        <p:spPr/>
        <p:txBody>
          <a:bodyPr/>
          <a:lstStyle/>
          <a:p>
            <a:fld id="{84FB7F4A-EDAA-4811-8ACD-C1EBE3764D9A}" type="slidenum">
              <a:rPr lang="zh-CN" altLang="en-US" smtClean="0"/>
              <a:t>36</a:t>
            </a:fld>
            <a:endParaRPr lang="zh-CN" altLang="en-US"/>
          </a:p>
        </p:txBody>
      </p:sp>
      <p:pic>
        <p:nvPicPr>
          <p:cNvPr id="12" name="Picture 11">
            <a:extLst>
              <a:ext uri="{FF2B5EF4-FFF2-40B4-BE49-F238E27FC236}">
                <a16:creationId xmlns:a16="http://schemas.microsoft.com/office/drawing/2014/main" id="{A082754C-DD67-41F8-97D6-67D8919F9503}"/>
              </a:ext>
            </a:extLst>
          </p:cNvPr>
          <p:cNvPicPr>
            <a:picLocks noChangeAspect="1"/>
          </p:cNvPicPr>
          <p:nvPr/>
        </p:nvPicPr>
        <p:blipFill>
          <a:blip r:embed="rId10"/>
          <a:stretch>
            <a:fillRect/>
          </a:stretch>
        </p:blipFill>
        <p:spPr>
          <a:xfrm>
            <a:off x="4571999" y="2688786"/>
            <a:ext cx="2958564" cy="1718552"/>
          </a:xfrm>
          <a:prstGeom prst="rect">
            <a:avLst/>
          </a:prstGeom>
        </p:spPr>
      </p:pic>
    </p:spTree>
    <p:extLst>
      <p:ext uri="{BB962C8B-B14F-4D97-AF65-F5344CB8AC3E}">
        <p14:creationId xmlns:p14="http://schemas.microsoft.com/office/powerpoint/2010/main" val="1687025632"/>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600"/>
                                        <p:tgtEl>
                                          <p:spTgt spid="32"/>
                                        </p:tgtEl>
                                      </p:cBhvr>
                                    </p:animEffect>
                                    <p:anim calcmode="lin" valueType="num">
                                      <p:cBhvr>
                                        <p:cTn id="8" dur="600" fill="hold"/>
                                        <p:tgtEl>
                                          <p:spTgt spid="32"/>
                                        </p:tgtEl>
                                        <p:attrNameLst>
                                          <p:attrName>ppt_x</p:attrName>
                                        </p:attrNameLst>
                                      </p:cBhvr>
                                      <p:tavLst>
                                        <p:tav tm="0">
                                          <p:val>
                                            <p:strVal val="#ppt_x"/>
                                          </p:val>
                                        </p:tav>
                                        <p:tav tm="100000">
                                          <p:val>
                                            <p:strVal val="#ppt_x"/>
                                          </p:val>
                                        </p:tav>
                                      </p:tavLst>
                                    </p:anim>
                                    <p:anim calcmode="lin" valueType="num">
                                      <p:cBhvr>
                                        <p:cTn id="9" dur="6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600"/>
                                        <p:tgtEl>
                                          <p:spTgt spid="6"/>
                                        </p:tgtEl>
                                      </p:cBhvr>
                                    </p:animEffect>
                                    <p:anim calcmode="lin" valueType="num">
                                      <p:cBhvr>
                                        <p:cTn id="15" dur="600" fill="hold"/>
                                        <p:tgtEl>
                                          <p:spTgt spid="6"/>
                                        </p:tgtEl>
                                        <p:attrNameLst>
                                          <p:attrName>ppt_x</p:attrName>
                                        </p:attrNameLst>
                                      </p:cBhvr>
                                      <p:tavLst>
                                        <p:tav tm="0">
                                          <p:val>
                                            <p:strVal val="#ppt_x"/>
                                          </p:val>
                                        </p:tav>
                                        <p:tav tm="100000">
                                          <p:val>
                                            <p:strVal val="#ppt_x"/>
                                          </p:val>
                                        </p:tav>
                                      </p:tavLst>
                                    </p:anim>
                                    <p:anim calcmode="lin" valueType="num">
                                      <p:cBhvr>
                                        <p:cTn id="16" dur="6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sp>
        <p:nvSpPr>
          <p:cNvPr id="8" name="Rectangle 3">
            <a:extLst>
              <a:ext uri="{FF2B5EF4-FFF2-40B4-BE49-F238E27FC236}">
                <a16:creationId xmlns:a16="http://schemas.microsoft.com/office/drawing/2014/main" id="{1E01AC51-8CC7-4BA3-80F3-5E2B90E522F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83157350-DBE0-447E-829B-200A9C094E5C}"/>
              </a:ext>
            </a:extLst>
          </p:cNvPr>
          <p:cNvSpPr>
            <a:spLocks noChangeArrowheads="1"/>
          </p:cNvSpPr>
          <p:nvPr/>
        </p:nvSpPr>
        <p:spPr bwMode="auto">
          <a:xfrm>
            <a:off x="914400" y="102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id="{9AAD353F-B656-45EC-9EE9-A4968182D201}"/>
              </a:ext>
            </a:extLst>
          </p:cNvPr>
          <p:cNvSpPr>
            <a:spLocks noChangeArrowheads="1"/>
          </p:cNvSpPr>
          <p:nvPr/>
        </p:nvSpPr>
        <p:spPr bwMode="auto">
          <a:xfrm>
            <a:off x="914400" y="1676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BAFA55AF-340D-4984-A6FE-DFC7D42BEA18}"/>
              </a:ext>
            </a:extLst>
          </p:cNvPr>
          <p:cNvGraphicFramePr>
            <a:graphicFrameLocks noChangeAspect="1"/>
          </p:cNvGraphicFramePr>
          <p:nvPr>
            <p:extLst>
              <p:ext uri="{D42A27DB-BD31-4B8C-83A1-F6EECF244321}">
                <p14:modId xmlns:p14="http://schemas.microsoft.com/office/powerpoint/2010/main" val="3532050354"/>
              </p:ext>
            </p:extLst>
          </p:nvPr>
        </p:nvGraphicFramePr>
        <p:xfrm>
          <a:off x="1925161" y="495120"/>
          <a:ext cx="2040782" cy="900345"/>
        </p:xfrm>
        <a:graphic>
          <a:graphicData uri="http://schemas.openxmlformats.org/presentationml/2006/ole">
            <mc:AlternateContent xmlns:mc="http://schemas.openxmlformats.org/markup-compatibility/2006">
              <mc:Choice xmlns:v="urn:schemas-microsoft-com:vml" Requires="v">
                <p:oleObj name="Equation" r:id="rId5" imgW="1943425" imgH="857191" progId="Equation.DSMT4">
                  <p:embed/>
                </p:oleObj>
              </mc:Choice>
              <mc:Fallback>
                <p:oleObj name="Equation" r:id="rId5" imgW="1943425" imgH="857191" progId="Equation.DSMT4">
                  <p:embed/>
                  <p:pic>
                    <p:nvPicPr>
                      <p:cNvPr id="3" name="Object 2">
                        <a:extLst>
                          <a:ext uri="{FF2B5EF4-FFF2-40B4-BE49-F238E27FC236}">
                            <a16:creationId xmlns:a16="http://schemas.microsoft.com/office/drawing/2014/main" id="{BAFA55AF-340D-4984-A6FE-DFC7D42BEA18}"/>
                          </a:ext>
                        </a:extLst>
                      </p:cNvPr>
                      <p:cNvPicPr/>
                      <p:nvPr/>
                    </p:nvPicPr>
                    <p:blipFill>
                      <a:blip r:embed="rId6"/>
                      <a:stretch>
                        <a:fillRect/>
                      </a:stretch>
                    </p:blipFill>
                    <p:spPr>
                      <a:xfrm>
                        <a:off x="1925161" y="495120"/>
                        <a:ext cx="2040782" cy="90034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4791135B-5642-46B9-8E61-3D55E318BFA1}"/>
              </a:ext>
            </a:extLst>
          </p:cNvPr>
          <p:cNvGraphicFramePr>
            <a:graphicFrameLocks noChangeAspect="1"/>
          </p:cNvGraphicFramePr>
          <p:nvPr>
            <p:extLst>
              <p:ext uri="{D42A27DB-BD31-4B8C-83A1-F6EECF244321}">
                <p14:modId xmlns:p14="http://schemas.microsoft.com/office/powerpoint/2010/main" val="2523222329"/>
              </p:ext>
            </p:extLst>
          </p:nvPr>
        </p:nvGraphicFramePr>
        <p:xfrm>
          <a:off x="1970057" y="1404190"/>
          <a:ext cx="1950990" cy="860731"/>
        </p:xfrm>
        <a:graphic>
          <a:graphicData uri="http://schemas.openxmlformats.org/presentationml/2006/ole">
            <mc:AlternateContent xmlns:mc="http://schemas.openxmlformats.org/markup-compatibility/2006">
              <mc:Choice xmlns:v="urn:schemas-microsoft-com:vml" Requires="v">
                <p:oleObj name="Equation" r:id="rId7" imgW="1943425" imgH="857191" progId="Equation.DSMT4">
                  <p:embed/>
                </p:oleObj>
              </mc:Choice>
              <mc:Fallback>
                <p:oleObj name="Equation" r:id="rId7" imgW="1943425" imgH="857191" progId="Equation.DSMT4">
                  <p:embed/>
                  <p:pic>
                    <p:nvPicPr>
                      <p:cNvPr id="4" name="Object 3">
                        <a:extLst>
                          <a:ext uri="{FF2B5EF4-FFF2-40B4-BE49-F238E27FC236}">
                            <a16:creationId xmlns:a16="http://schemas.microsoft.com/office/drawing/2014/main" id="{4791135B-5642-46B9-8E61-3D55E318BFA1}"/>
                          </a:ext>
                        </a:extLst>
                      </p:cNvPr>
                      <p:cNvPicPr/>
                      <p:nvPr/>
                    </p:nvPicPr>
                    <p:blipFill>
                      <a:blip r:embed="rId8"/>
                      <a:stretch>
                        <a:fillRect/>
                      </a:stretch>
                    </p:blipFill>
                    <p:spPr>
                      <a:xfrm>
                        <a:off x="1970057" y="1404190"/>
                        <a:ext cx="1950990" cy="860731"/>
                      </a:xfrm>
                      <a:prstGeom prst="rect">
                        <a:avLst/>
                      </a:prstGeom>
                    </p:spPr>
                  </p:pic>
                </p:oleObj>
              </mc:Fallback>
            </mc:AlternateContent>
          </a:graphicData>
        </a:graphic>
      </p:graphicFrame>
      <p:sp>
        <p:nvSpPr>
          <p:cNvPr id="36" name="文本框 31">
            <a:extLst>
              <a:ext uri="{FF2B5EF4-FFF2-40B4-BE49-F238E27FC236}">
                <a16:creationId xmlns:a16="http://schemas.microsoft.com/office/drawing/2014/main" id="{04CE6882-3FD7-4011-826B-C75F14FE90C8}"/>
              </a:ext>
            </a:extLst>
          </p:cNvPr>
          <p:cNvSpPr txBox="1"/>
          <p:nvPr/>
        </p:nvSpPr>
        <p:spPr>
          <a:xfrm>
            <a:off x="1490101" y="2324480"/>
            <a:ext cx="3437697" cy="307777"/>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By substituting (1) into (2), we have</a:t>
            </a:r>
            <a:endParaRPr lang="en-US" sz="1400" dirty="0">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2E6D611B-E7F1-47F9-B391-92CF949D56A7}"/>
              </a:ext>
            </a:extLst>
          </p:cNvPr>
          <p:cNvGraphicFramePr>
            <a:graphicFrameLocks noChangeAspect="1"/>
          </p:cNvGraphicFramePr>
          <p:nvPr>
            <p:extLst>
              <p:ext uri="{D42A27DB-BD31-4B8C-83A1-F6EECF244321}">
                <p14:modId xmlns:p14="http://schemas.microsoft.com/office/powerpoint/2010/main" val="1861091893"/>
              </p:ext>
            </p:extLst>
          </p:nvPr>
        </p:nvGraphicFramePr>
        <p:xfrm>
          <a:off x="1426745" y="2679329"/>
          <a:ext cx="3437697" cy="1813291"/>
        </p:xfrm>
        <a:graphic>
          <a:graphicData uri="http://schemas.openxmlformats.org/presentationml/2006/ole">
            <mc:AlternateContent xmlns:mc="http://schemas.openxmlformats.org/markup-compatibility/2006">
              <mc:Choice xmlns:v="urn:schemas-microsoft-com:vml" Requires="v">
                <p:oleObj name="Equation" r:id="rId9" imgW="3466800" imgH="1828800" progId="Equation.DSMT4">
                  <p:embed/>
                </p:oleObj>
              </mc:Choice>
              <mc:Fallback>
                <p:oleObj name="Equation" r:id="rId9" imgW="3466800" imgH="1828800" progId="Equation.DSMT4">
                  <p:embed/>
                  <p:pic>
                    <p:nvPicPr>
                      <p:cNvPr id="0" name=""/>
                      <p:cNvPicPr/>
                      <p:nvPr/>
                    </p:nvPicPr>
                    <p:blipFill>
                      <a:blip r:embed="rId10"/>
                      <a:stretch>
                        <a:fillRect/>
                      </a:stretch>
                    </p:blipFill>
                    <p:spPr>
                      <a:xfrm>
                        <a:off x="1426745" y="2679329"/>
                        <a:ext cx="3437697" cy="181329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0A01137-A797-484A-8831-72AF9C63E284}"/>
              </a:ext>
            </a:extLst>
          </p:cNvPr>
          <p:cNvGraphicFramePr>
            <a:graphicFrameLocks noChangeAspect="1"/>
          </p:cNvGraphicFramePr>
          <p:nvPr>
            <p:extLst>
              <p:ext uri="{D42A27DB-BD31-4B8C-83A1-F6EECF244321}">
                <p14:modId xmlns:p14="http://schemas.microsoft.com/office/powerpoint/2010/main" val="388068194"/>
              </p:ext>
            </p:extLst>
          </p:nvPr>
        </p:nvGraphicFramePr>
        <p:xfrm>
          <a:off x="4878298" y="715209"/>
          <a:ext cx="1850136" cy="504582"/>
        </p:xfrm>
        <a:graphic>
          <a:graphicData uri="http://schemas.openxmlformats.org/presentationml/2006/ole">
            <mc:AlternateContent xmlns:mc="http://schemas.openxmlformats.org/markup-compatibility/2006">
              <mc:Choice xmlns:v="urn:schemas-microsoft-com:vml" Requires="v">
                <p:oleObj name="Equation" r:id="rId11" imgW="1467109" imgH="399974" progId="Equation.DSMT4">
                  <p:embed/>
                </p:oleObj>
              </mc:Choice>
              <mc:Fallback>
                <p:oleObj name="Equation" r:id="rId11" imgW="1467109" imgH="399974" progId="Equation.DSMT4">
                  <p:embed/>
                  <p:pic>
                    <p:nvPicPr>
                      <p:cNvPr id="0" name=""/>
                      <p:cNvPicPr/>
                      <p:nvPr/>
                    </p:nvPicPr>
                    <p:blipFill>
                      <a:blip r:embed="rId12"/>
                      <a:stretch>
                        <a:fillRect/>
                      </a:stretch>
                    </p:blipFill>
                    <p:spPr>
                      <a:xfrm>
                        <a:off x="4878298" y="715209"/>
                        <a:ext cx="1850136" cy="504582"/>
                      </a:xfrm>
                      <a:prstGeom prst="rect">
                        <a:avLst/>
                      </a:prstGeom>
                    </p:spPr>
                  </p:pic>
                </p:oleObj>
              </mc:Fallback>
            </mc:AlternateContent>
          </a:graphicData>
        </a:graphic>
      </p:graphicFrame>
      <p:sp>
        <p:nvSpPr>
          <p:cNvPr id="37" name="文本框 31">
            <a:extLst>
              <a:ext uri="{FF2B5EF4-FFF2-40B4-BE49-F238E27FC236}">
                <a16:creationId xmlns:a16="http://schemas.microsoft.com/office/drawing/2014/main" id="{B4D798AE-7597-47E1-8C38-13EDA2C9E465}"/>
              </a:ext>
            </a:extLst>
          </p:cNvPr>
          <p:cNvSpPr txBox="1"/>
          <p:nvPr/>
        </p:nvSpPr>
        <p:spPr>
          <a:xfrm>
            <a:off x="4404732" y="1309877"/>
            <a:ext cx="3300761" cy="307777"/>
          </a:xfrm>
          <a:prstGeom prst="rect">
            <a:avLst/>
          </a:prstGeom>
          <a:noFill/>
        </p:spPr>
        <p:txBody>
          <a:bodyPr wrap="square" rtlCol="0">
            <a:spAutoFit/>
          </a:bodyPr>
          <a:lstStyle/>
          <a:p>
            <a:r>
              <a:rPr lang="zh-TW" altLang="en-US"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The height of the building is 9.86 m.</a:t>
            </a:r>
          </a:p>
        </p:txBody>
      </p:sp>
      <p:sp>
        <p:nvSpPr>
          <p:cNvPr id="12" name="Slide Number Placeholder 11">
            <a:extLst>
              <a:ext uri="{FF2B5EF4-FFF2-40B4-BE49-F238E27FC236}">
                <a16:creationId xmlns:a16="http://schemas.microsoft.com/office/drawing/2014/main" id="{46797D36-1819-4985-B303-8DF7F8B19F82}"/>
              </a:ext>
            </a:extLst>
          </p:cNvPr>
          <p:cNvSpPr>
            <a:spLocks noGrp="1"/>
          </p:cNvSpPr>
          <p:nvPr>
            <p:ph type="sldNum" sz="quarter" idx="12"/>
          </p:nvPr>
        </p:nvSpPr>
        <p:spPr/>
        <p:txBody>
          <a:bodyPr/>
          <a:lstStyle/>
          <a:p>
            <a:fld id="{84FB7F4A-EDAA-4811-8ACD-C1EBE3764D9A}" type="slidenum">
              <a:rPr lang="zh-CN" altLang="en-US" smtClean="0"/>
              <a:t>37</a:t>
            </a:fld>
            <a:endParaRPr lang="zh-CN" altLang="en-US"/>
          </a:p>
        </p:txBody>
      </p:sp>
      <p:pic>
        <p:nvPicPr>
          <p:cNvPr id="39" name="Picture 38">
            <a:extLst>
              <a:ext uri="{FF2B5EF4-FFF2-40B4-BE49-F238E27FC236}">
                <a16:creationId xmlns:a16="http://schemas.microsoft.com/office/drawing/2014/main" id="{EA350C14-CB61-43C6-95B6-E03478490F2F}"/>
              </a:ext>
            </a:extLst>
          </p:cNvPr>
          <p:cNvPicPr>
            <a:picLocks noChangeAspect="1"/>
          </p:cNvPicPr>
          <p:nvPr/>
        </p:nvPicPr>
        <p:blipFill>
          <a:blip r:embed="rId13"/>
          <a:stretch>
            <a:fillRect/>
          </a:stretch>
        </p:blipFill>
        <p:spPr>
          <a:xfrm>
            <a:off x="4953429" y="2910348"/>
            <a:ext cx="2577133" cy="1496989"/>
          </a:xfrm>
          <a:prstGeom prst="rect">
            <a:avLst/>
          </a:prstGeom>
        </p:spPr>
      </p:pic>
    </p:spTree>
    <p:extLst>
      <p:ext uri="{BB962C8B-B14F-4D97-AF65-F5344CB8AC3E}">
        <p14:creationId xmlns:p14="http://schemas.microsoft.com/office/powerpoint/2010/main" val="3574211588"/>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5"/>
          <a:stretch>
            <a:fillRect/>
          </a:stretch>
        </p:blipFill>
        <p:spPr>
          <a:xfrm flipH="1">
            <a:off x="1048207" y="127908"/>
            <a:ext cx="7047587" cy="4887684"/>
          </a:xfrm>
          <a:prstGeom prst="rect">
            <a:avLst/>
          </a:prstGeom>
        </p:spPr>
      </p:pic>
      <p:pic>
        <p:nvPicPr>
          <p:cNvPr id="8" name="图片 7"/>
          <p:cNvPicPr>
            <a:picLocks noChangeAspect="1"/>
          </p:cNvPicPr>
          <p:nvPr/>
        </p:nvPicPr>
        <p:blipFill>
          <a:blip r:embed="rId6"/>
          <a:stretch>
            <a:fillRect/>
          </a:stretch>
        </p:blipFill>
        <p:spPr>
          <a:xfrm>
            <a:off x="2340671" y="4664922"/>
            <a:ext cx="4462659" cy="957155"/>
          </a:xfrm>
          <a:prstGeom prst="rect">
            <a:avLst/>
          </a:prstGeom>
        </p:spPr>
      </p:pic>
      <p:sp>
        <p:nvSpPr>
          <p:cNvPr id="25" name="文本框 24"/>
          <p:cNvSpPr txBox="1"/>
          <p:nvPr/>
        </p:nvSpPr>
        <p:spPr>
          <a:xfrm>
            <a:off x="1463788" y="2327924"/>
            <a:ext cx="6216413" cy="769441"/>
          </a:xfrm>
          <a:prstGeom prst="rect">
            <a:avLst/>
          </a:prstGeom>
          <a:noFill/>
        </p:spPr>
        <p:txBody>
          <a:bodyPr wrap="square" rtlCol="0">
            <a:spAutoFit/>
          </a:bodyPr>
          <a:lstStyle/>
          <a:p>
            <a:pPr algn="ctr"/>
            <a:r>
              <a:rPr lang="en-US" altLang="zh-CN" sz="4400" b="1" spc="300" dirty="0">
                <a:solidFill>
                  <a:schemeClr val="tx1">
                    <a:lumMod val="75000"/>
                    <a:lumOff val="25000"/>
                  </a:schemeClr>
                </a:solidFill>
                <a:latin typeface="Times New Roman" panose="02020603050405020304" pitchFamily="18" charset="0"/>
                <a:cs typeface="Times New Roman" panose="02020603050405020304" pitchFamily="18" charset="0"/>
                <a:sym typeface="+mn-lt"/>
              </a:rPr>
              <a:t>Activity3</a:t>
            </a:r>
          </a:p>
        </p:txBody>
      </p:sp>
      <p:sp>
        <p:nvSpPr>
          <p:cNvPr id="27" name="任意多边形 7"/>
          <p:cNvSpPr/>
          <p:nvPr>
            <p:custDataLst>
              <p:tags r:id="rId1"/>
            </p:custDataLst>
          </p:nvPr>
        </p:nvSpPr>
        <p:spPr>
          <a:xfrm flipH="1">
            <a:off x="2665163" y="4112122"/>
            <a:ext cx="3999848" cy="135342"/>
          </a:xfrm>
          <a:custGeom>
            <a:avLst/>
            <a:gdLst>
              <a:gd name="connsiteX0" fmla="*/ 0 w 3556000"/>
              <a:gd name="connsiteY0" fmla="*/ 0 h 220464"/>
              <a:gd name="connsiteX1" fmla="*/ 304800 w 3556000"/>
              <a:gd name="connsiteY1" fmla="*/ 215900 h 220464"/>
              <a:gd name="connsiteX2" fmla="*/ 1168400 w 3556000"/>
              <a:gd name="connsiteY2" fmla="*/ 152400 h 220464"/>
              <a:gd name="connsiteX3" fmla="*/ 2590800 w 3556000"/>
              <a:gd name="connsiteY3" fmla="*/ 38100 h 220464"/>
              <a:gd name="connsiteX4" fmla="*/ 3556000 w 3556000"/>
              <a:gd name="connsiteY4" fmla="*/ 165100 h 22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0" h="220464">
                <a:moveTo>
                  <a:pt x="0" y="0"/>
                </a:moveTo>
                <a:cubicBezTo>
                  <a:pt x="55033" y="95250"/>
                  <a:pt x="110067" y="190500"/>
                  <a:pt x="304800" y="215900"/>
                </a:cubicBezTo>
                <a:cubicBezTo>
                  <a:pt x="499533" y="241300"/>
                  <a:pt x="1168400" y="152400"/>
                  <a:pt x="1168400" y="152400"/>
                </a:cubicBezTo>
                <a:cubicBezTo>
                  <a:pt x="1549400" y="122767"/>
                  <a:pt x="2192867" y="35983"/>
                  <a:pt x="2590800" y="38100"/>
                </a:cubicBezTo>
                <a:cubicBezTo>
                  <a:pt x="2988733" y="40217"/>
                  <a:pt x="3272366" y="102658"/>
                  <a:pt x="3556000" y="165100"/>
                </a:cubicBezTo>
              </a:path>
            </a:pathLst>
          </a:custGeom>
          <a:noFill/>
          <a:ln w="19050">
            <a:solidFill>
              <a:srgbClr val="696969"/>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chemeClr val="tx1"/>
              </a:solidFill>
              <a:cs typeface="+mn-ea"/>
              <a:sym typeface="+mn-lt"/>
            </a:endParaRPr>
          </a:p>
        </p:txBody>
      </p:sp>
      <p:sp>
        <p:nvSpPr>
          <p:cNvPr id="31" name="KSO_Shape"/>
          <p:cNvSpPr/>
          <p:nvPr>
            <p:custDataLst>
              <p:tags r:id="rId2"/>
            </p:custDataLst>
          </p:nvPr>
        </p:nvSpPr>
        <p:spPr bwMode="auto">
          <a:xfrm>
            <a:off x="6699539" y="3608488"/>
            <a:ext cx="450056" cy="451247"/>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FFFFFF"/>
              </a:solidFill>
              <a:cs typeface="+mn-ea"/>
              <a:sym typeface="+mn-lt"/>
            </a:endParaRPr>
          </a:p>
        </p:txBody>
      </p:sp>
      <p:sp>
        <p:nvSpPr>
          <p:cNvPr id="52" name="文本框 51"/>
          <p:cNvSpPr txBox="1"/>
          <p:nvPr/>
        </p:nvSpPr>
        <p:spPr>
          <a:xfrm>
            <a:off x="2264865" y="3718727"/>
            <a:ext cx="4614261" cy="369332"/>
          </a:xfrm>
          <a:prstGeom prst="rect">
            <a:avLst/>
          </a:prstGeom>
          <a:noFill/>
        </p:spPr>
        <p:txBody>
          <a:bodyPr wrap="square" rtlCol="0">
            <a:spAutoFit/>
          </a:bodyPr>
          <a:lstStyle/>
          <a:p>
            <a:r>
              <a:rPr lang="en-GB" b="1" dirty="0">
                <a:latin typeface="Times New Roman" panose="02020603050405020304" pitchFamily="18" charset="0"/>
                <a:cs typeface="Times New Roman" panose="02020603050405020304" pitchFamily="18" charset="0"/>
              </a:rPr>
              <a:t>To create a virtual 3D-model of a building.</a:t>
            </a:r>
            <a:endParaRPr lang="en-US" dirty="0">
              <a:latin typeface="Times New Roman" panose="02020603050405020304" pitchFamily="18" charset="0"/>
              <a:cs typeface="Times New Roman" panose="02020603050405020304" pitchFamily="18" charset="0"/>
            </a:endParaRPr>
          </a:p>
        </p:txBody>
      </p:sp>
      <p:grpSp>
        <p:nvGrpSpPr>
          <p:cNvPr id="26" name="组合 43">
            <a:extLst>
              <a:ext uri="{FF2B5EF4-FFF2-40B4-BE49-F238E27FC236}">
                <a16:creationId xmlns:a16="http://schemas.microsoft.com/office/drawing/2014/main" id="{F9C73019-FEEA-47DD-A28D-CA39CD7C7201}"/>
              </a:ext>
            </a:extLst>
          </p:cNvPr>
          <p:cNvGrpSpPr/>
          <p:nvPr/>
        </p:nvGrpSpPr>
        <p:grpSpPr>
          <a:xfrm>
            <a:off x="3967270" y="733614"/>
            <a:ext cx="1209458" cy="1108534"/>
            <a:chOff x="3967271" y="995155"/>
            <a:chExt cx="1209458" cy="1108534"/>
          </a:xfrm>
        </p:grpSpPr>
        <p:pic>
          <p:nvPicPr>
            <p:cNvPr id="29" name="图形 34">
              <a:extLst>
                <a:ext uri="{FF2B5EF4-FFF2-40B4-BE49-F238E27FC236}">
                  <a16:creationId xmlns:a16="http://schemas.microsoft.com/office/drawing/2014/main" id="{9651C1CF-AD14-49D0-83AB-0C3B44F287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7731" y="995155"/>
              <a:ext cx="1108534" cy="1108534"/>
            </a:xfrm>
            <a:prstGeom prst="rect">
              <a:avLst/>
            </a:prstGeom>
          </p:spPr>
        </p:pic>
        <p:sp>
          <p:nvSpPr>
            <p:cNvPr id="32" name="文本框 30">
              <a:extLst>
                <a:ext uri="{FF2B5EF4-FFF2-40B4-BE49-F238E27FC236}">
                  <a16:creationId xmlns:a16="http://schemas.microsoft.com/office/drawing/2014/main" id="{00DD387E-4E63-4485-B817-5A95179CE8B8}"/>
                </a:ext>
              </a:extLst>
            </p:cNvPr>
            <p:cNvSpPr txBox="1"/>
            <p:nvPr/>
          </p:nvSpPr>
          <p:spPr>
            <a:xfrm>
              <a:off x="3967271" y="1137106"/>
              <a:ext cx="1209458" cy="830997"/>
            </a:xfrm>
            <a:prstGeom prst="rect">
              <a:avLst/>
            </a:prstGeom>
            <a:noFill/>
          </p:spPr>
          <p:txBody>
            <a:bodyPr wrap="square" rtlCol="0">
              <a:spAutoFit/>
            </a:bodyPr>
            <a:lstStyle/>
            <a:p>
              <a:pPr algn="ctr"/>
              <a:r>
                <a:rPr lang="en-US" altLang="zh-CN" sz="4800" b="1" spc="300" dirty="0">
                  <a:solidFill>
                    <a:schemeClr val="tx1">
                      <a:lumMod val="75000"/>
                      <a:lumOff val="25000"/>
                    </a:schemeClr>
                  </a:solidFill>
                  <a:cs typeface="+mn-ea"/>
                  <a:sym typeface="+mn-lt"/>
                </a:rPr>
                <a:t>03</a:t>
              </a:r>
            </a:p>
          </p:txBody>
        </p:sp>
      </p:grpSp>
      <p:sp>
        <p:nvSpPr>
          <p:cNvPr id="5" name="Slide Number Placeholder 4">
            <a:extLst>
              <a:ext uri="{FF2B5EF4-FFF2-40B4-BE49-F238E27FC236}">
                <a16:creationId xmlns:a16="http://schemas.microsoft.com/office/drawing/2014/main" id="{6F7C9736-2616-438F-9C3C-7A2C97A9DF8A}"/>
              </a:ext>
            </a:extLst>
          </p:cNvPr>
          <p:cNvSpPr>
            <a:spLocks noGrp="1"/>
          </p:cNvSpPr>
          <p:nvPr>
            <p:ph type="sldNum" sz="quarter" idx="12"/>
          </p:nvPr>
        </p:nvSpPr>
        <p:spPr/>
        <p:txBody>
          <a:bodyPr/>
          <a:lstStyle/>
          <a:p>
            <a:fld id="{84FB7F4A-EDAA-4811-8ACD-C1EBE3764D9A}" type="slidenum">
              <a:rPr lang="zh-CN" altLang="en-US" smtClean="0"/>
              <a:t>38</a:t>
            </a:fld>
            <a:endParaRPr lang="zh-CN" altLang="en-US"/>
          </a:p>
        </p:txBody>
      </p:sp>
    </p:spTree>
    <p:extLst>
      <p:ext uri="{BB962C8B-B14F-4D97-AF65-F5344CB8AC3E}">
        <p14:creationId xmlns:p14="http://schemas.microsoft.com/office/powerpoint/2010/main" val="1946821276"/>
      </p:ext>
    </p:extLst>
  </p:cSld>
  <p:clrMapOvr>
    <a:masterClrMapping/>
  </p:clrMapOvr>
  <p:transition spd="slow" advTm="73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24444"/>
                                  </p:iterate>
                                  <p:childTnLst>
                                    <p:set>
                                      <p:cBhvr>
                                        <p:cTn id="14" dur="1" fill="hold">
                                          <p:stCondLst>
                                            <p:cond delay="0"/>
                                          </p:stCondLst>
                                        </p:cTn>
                                        <p:tgtEl>
                                          <p:spTgt spid="25">
                                            <p:txEl>
                                              <p:pRg st="0" end="0"/>
                                            </p:txEl>
                                          </p:spTgt>
                                        </p:tgtEl>
                                        <p:attrNameLst>
                                          <p:attrName>style.visibility</p:attrName>
                                        </p:attrNameLst>
                                      </p:cBhvr>
                                      <p:to>
                                        <p:strVal val="visible"/>
                                      </p:to>
                                    </p:set>
                                    <p:set>
                                      <p:cBhvr>
                                        <p:cTn id="15" dur="227" fill="hold">
                                          <p:stCondLst>
                                            <p:cond delay="0"/>
                                          </p:stCondLst>
                                        </p:cTn>
                                        <p:tgtEl>
                                          <p:spTgt spid="25">
                                            <p:txEl>
                                              <p:pRg st="0" end="0"/>
                                            </p:txEl>
                                          </p:spTgt>
                                        </p:tgtEl>
                                        <p:attrNameLst>
                                          <p:attrName>style.rotation</p:attrName>
                                        </p:attrNameLst>
                                      </p:cBhvr>
                                      <p:to>
                                        <p:strVal val="-45.0"/>
                                      </p:to>
                                    </p:set>
                                    <p:anim calcmode="lin" valueType="num">
                                      <p:cBhvr>
                                        <p:cTn id="16" dur="227" fill="hold">
                                          <p:stCondLst>
                                            <p:cond delay="227"/>
                                          </p:stCondLst>
                                        </p:cTn>
                                        <p:tgtEl>
                                          <p:spTgt spid="2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7" fill="hold">
                                          <p:stCondLst>
                                            <p:cond delay="0"/>
                                          </p:stCondLst>
                                        </p:cTn>
                                        <p:tgtEl>
                                          <p:spTgt spid="25">
                                            <p:txEl>
                                              <p:pRg st="0" end="0"/>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7"/>
                                          </p:stCondLst>
                                        </p:cTn>
                                        <p:tgtEl>
                                          <p:spTgt spid="2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2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6667"/>
                                  </p:iterate>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2"/>
                                        </p:tgtEl>
                                        <p:attrNameLst>
                                          <p:attrName>ppt_y</p:attrName>
                                        </p:attrNameLst>
                                      </p:cBhvr>
                                      <p:tavLst>
                                        <p:tav tm="0">
                                          <p:val>
                                            <p:strVal val="#ppt_y"/>
                                          </p:val>
                                        </p:tav>
                                        <p:tav tm="100000">
                                          <p:val>
                                            <p:strVal val="#ppt_y"/>
                                          </p:val>
                                        </p:tav>
                                      </p:tavLst>
                                    </p:anim>
                                    <p:anim calcmode="lin" valueType="num">
                                      <p:cBhvr>
                                        <p:cTn id="26"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righ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7" grpId="0" animBg="1"/>
      <p:bldP spid="31" grpId="0" animBg="1"/>
      <p:bldP spid="5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909911" y="532146"/>
            <a:ext cx="5324172" cy="1323439"/>
          </a:xfrm>
          <a:prstGeom prst="rect">
            <a:avLst/>
          </a:prstGeom>
          <a:noFill/>
        </p:spPr>
        <p:txBody>
          <a:bodyPr wrap="square" rtlCol="0">
            <a:spAutoFit/>
          </a:bodyPr>
          <a:lstStyle/>
          <a:p>
            <a:r>
              <a:rPr lang="en-US" altLang="zh-CN" sz="1600" b="1" spc="-150" dirty="0">
                <a:solidFill>
                  <a:srgbClr val="3E3A39"/>
                </a:solidFill>
                <a:cs typeface="+mn-ea"/>
                <a:sym typeface="+mn-lt"/>
              </a:rPr>
              <a:t>1</a:t>
            </a:r>
            <a:r>
              <a:rPr lang="en-US" altLang="zh-CN" sz="1600" b="1" spc="-150" dirty="0">
                <a:solidFill>
                  <a:srgbClr val="3E3A39"/>
                </a:solidFill>
                <a:latin typeface="+mn-ea"/>
                <a:cs typeface="+mn-ea"/>
                <a:sym typeface="+mn-lt"/>
              </a:rPr>
              <a:t>.	</a:t>
            </a:r>
            <a:r>
              <a:rPr lang="en-GB" sz="1600" b="1" dirty="0">
                <a:solidFill>
                  <a:srgbClr val="3E3A39"/>
                </a:solidFill>
                <a:latin typeface="Times New Roman" panose="02020603050405020304" pitchFamily="18" charset="0"/>
                <a:cs typeface="Times New Roman" panose="02020603050405020304" pitchFamily="18" charset="0"/>
              </a:rPr>
              <a:t>After estimating the height of a building, </a:t>
            </a:r>
            <a:br>
              <a:rPr lang="en-GB" sz="1600" b="1" dirty="0">
                <a:solidFill>
                  <a:srgbClr val="3E3A39"/>
                </a:solidFill>
                <a:latin typeface="Times New Roman" panose="02020603050405020304" pitchFamily="18" charset="0"/>
                <a:cs typeface="Times New Roman" panose="02020603050405020304" pitchFamily="18" charset="0"/>
              </a:rPr>
            </a:br>
            <a:r>
              <a:rPr lang="en-GB" sz="1600" b="1" dirty="0">
                <a:solidFill>
                  <a:srgbClr val="3E3A39"/>
                </a:solidFill>
                <a:latin typeface="Times New Roman" panose="02020603050405020304" pitchFamily="18" charset="0"/>
                <a:cs typeface="Times New Roman" panose="02020603050405020304" pitchFamily="18" charset="0"/>
              </a:rPr>
              <a:t>	we can use a map to find its lateral dimension.</a:t>
            </a:r>
            <a:endParaRPr lang="en-US" altLang="zh-CN" sz="1600" b="1" dirty="0">
              <a:solidFill>
                <a:srgbClr val="3E3A39"/>
              </a:solidFill>
              <a:latin typeface="+mn-ea"/>
            </a:endParaRPr>
          </a:p>
          <a:p>
            <a:r>
              <a:rPr lang="en-US" altLang="zh-CN" sz="1600" b="1" dirty="0">
                <a:solidFill>
                  <a:srgbClr val="3E3A39"/>
                </a:solidFill>
                <a:latin typeface="+mn-ea"/>
              </a:rPr>
              <a:t>	</a:t>
            </a:r>
            <a:r>
              <a:rPr lang="en-GB" sz="1600" b="1" dirty="0">
                <a:solidFill>
                  <a:srgbClr val="3E3A39"/>
                </a:solidFill>
                <a:latin typeface="Times New Roman" panose="02020603050405020304" pitchFamily="18" charset="0"/>
                <a:cs typeface="Times New Roman" panose="02020603050405020304" pitchFamily="18" charset="0"/>
              </a:rPr>
              <a:t>There are some online maps in Hong Kong. </a:t>
            </a:r>
            <a:br>
              <a:rPr lang="en-GB" sz="1600" b="1" dirty="0">
                <a:solidFill>
                  <a:srgbClr val="3E3A39"/>
                </a:solidFill>
                <a:latin typeface="Times New Roman" panose="02020603050405020304" pitchFamily="18" charset="0"/>
                <a:cs typeface="Times New Roman" panose="02020603050405020304" pitchFamily="18" charset="0"/>
              </a:rPr>
            </a:br>
            <a:r>
              <a:rPr lang="en-GB" sz="1600" b="1" dirty="0">
                <a:solidFill>
                  <a:srgbClr val="3E3A39"/>
                </a:solidFill>
                <a:latin typeface="Times New Roman" panose="02020603050405020304" pitchFamily="18" charset="0"/>
                <a:cs typeface="Times New Roman" panose="02020603050405020304" pitchFamily="18" charset="0"/>
              </a:rPr>
              <a:t>	For example:</a:t>
            </a:r>
            <a:endParaRPr lang="en-US" sz="1600" b="1" dirty="0">
              <a:solidFill>
                <a:srgbClr val="3E3A39"/>
              </a:solidFill>
              <a:latin typeface="Times New Roman" panose="02020603050405020304" pitchFamily="18" charset="0"/>
              <a:cs typeface="Times New Roman" panose="02020603050405020304" pitchFamily="18" charset="0"/>
            </a:endParaRPr>
          </a:p>
          <a:p>
            <a:r>
              <a:rPr lang="en-GB" sz="1600" b="1" dirty="0">
                <a:solidFill>
                  <a:srgbClr val="3E3A39"/>
                </a:solidFill>
                <a:latin typeface="Times New Roman" panose="02020603050405020304" pitchFamily="18" charset="0"/>
                <a:cs typeface="Times New Roman" panose="02020603050405020304" pitchFamily="18" charset="0"/>
              </a:rPr>
              <a:t>	Centamap.com: </a:t>
            </a:r>
            <a:r>
              <a:rPr lang="en-GB" sz="1600" u="sng" dirty="0">
                <a:latin typeface="Times New Roman" panose="02020603050405020304" pitchFamily="18" charset="0"/>
                <a:cs typeface="Times New Roman" panose="02020603050405020304" pitchFamily="18" charset="0"/>
                <a:hlinkClick r:id="rId6"/>
              </a:rPr>
              <a:t>http://hk.centamap.com/gc/home.aspx</a:t>
            </a:r>
            <a:endParaRPr lang="en-US" sz="16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39</a:t>
            </a:fld>
            <a:endParaRPr lang="zh-CN" altLang="en-US" dirty="0"/>
          </a:p>
        </p:txBody>
      </p:sp>
      <p:grpSp>
        <p:nvGrpSpPr>
          <p:cNvPr id="26" name="Canvas 15">
            <a:extLst>
              <a:ext uri="{FF2B5EF4-FFF2-40B4-BE49-F238E27FC236}">
                <a16:creationId xmlns:a16="http://schemas.microsoft.com/office/drawing/2014/main" id="{061C6B10-67B3-4ED5-86AD-A88C96BA7973}"/>
              </a:ext>
            </a:extLst>
          </p:cNvPr>
          <p:cNvGrpSpPr/>
          <p:nvPr/>
        </p:nvGrpSpPr>
        <p:grpSpPr>
          <a:xfrm>
            <a:off x="1978975" y="1814711"/>
            <a:ext cx="5186045" cy="2197735"/>
            <a:chOff x="0" y="0"/>
            <a:chExt cx="5186045" cy="2197735"/>
          </a:xfrm>
        </p:grpSpPr>
        <p:sp>
          <p:nvSpPr>
            <p:cNvPr id="27" name="Rectangle 26">
              <a:extLst>
                <a:ext uri="{FF2B5EF4-FFF2-40B4-BE49-F238E27FC236}">
                  <a16:creationId xmlns:a16="http://schemas.microsoft.com/office/drawing/2014/main" id="{E180654A-67D7-4F60-8E08-373098B07CB4}"/>
                </a:ext>
              </a:extLst>
            </p:cNvPr>
            <p:cNvSpPr/>
            <p:nvPr/>
          </p:nvSpPr>
          <p:spPr>
            <a:xfrm>
              <a:off x="0" y="0"/>
              <a:ext cx="5186045" cy="2197735"/>
            </a:xfrm>
            <a:prstGeom prst="rect">
              <a:avLst/>
            </a:prstGeom>
            <a:solidFill>
              <a:prstClr val="white"/>
            </a:solidFill>
          </p:spPr>
          <p:txBody>
            <a:bodyPr/>
            <a:lstStyle/>
            <a:p>
              <a:endParaRPr lang="zh-HK" altLang="en-US"/>
            </a:p>
          </p:txBody>
        </p:sp>
        <p:pic>
          <p:nvPicPr>
            <p:cNvPr id="28" name="Picture 27" descr="A map of a building&#10;&#10;Description automatically generated">
              <a:extLst>
                <a:ext uri="{FF2B5EF4-FFF2-40B4-BE49-F238E27FC236}">
                  <a16:creationId xmlns:a16="http://schemas.microsoft.com/office/drawing/2014/main" id="{C5AF8FED-D426-4917-8F1F-B0449B504D8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7304" y="16017"/>
              <a:ext cx="2190717" cy="2161962"/>
            </a:xfrm>
            <a:prstGeom prst="rect">
              <a:avLst/>
            </a:prstGeom>
            <a:noFill/>
            <a:ln>
              <a:noFill/>
            </a:ln>
          </p:spPr>
        </p:pic>
        <p:sp>
          <p:nvSpPr>
            <p:cNvPr id="29" name="Text Box 1184568859">
              <a:extLst>
                <a:ext uri="{FF2B5EF4-FFF2-40B4-BE49-F238E27FC236}">
                  <a16:creationId xmlns:a16="http://schemas.microsoft.com/office/drawing/2014/main" id="{5F295B42-3F9E-4B49-9449-41965D048334}"/>
                </a:ext>
              </a:extLst>
            </p:cNvPr>
            <p:cNvSpPr txBox="1"/>
            <p:nvPr/>
          </p:nvSpPr>
          <p:spPr>
            <a:xfrm>
              <a:off x="505779" y="764611"/>
              <a:ext cx="2171065" cy="1013969"/>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GB" sz="1200" kern="100" dirty="0">
                  <a:effectLst/>
                  <a:latin typeface="Times New Roman" panose="02020603050405020304" pitchFamily="18" charset="0"/>
                  <a:ea typeface="新細明體" panose="02020500000000000000" pitchFamily="18" charset="-120"/>
                  <a:cs typeface="Times New Roman" panose="02020603050405020304" pitchFamily="18" charset="0"/>
                </a:rPr>
                <a:t>Screen-capturing or downloading</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GB" sz="1200" kern="100" dirty="0">
                  <a:effectLst/>
                  <a:latin typeface="Times New Roman" panose="02020603050405020304" pitchFamily="18" charset="0"/>
                  <a:ea typeface="新細明體" panose="02020500000000000000" pitchFamily="18" charset="-120"/>
                  <a:cs typeface="Times New Roman" panose="02020603050405020304" pitchFamily="18" charset="0"/>
                </a:rPr>
                <a:t>the map of the target building </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GB" sz="1200" kern="100" dirty="0">
                  <a:effectLst/>
                  <a:latin typeface="Times New Roman" panose="02020603050405020304" pitchFamily="18" charset="0"/>
                  <a:ea typeface="新細明體" panose="02020500000000000000" pitchFamily="18" charset="-120"/>
                  <a:cs typeface="Times New Roman" panose="02020603050405020304" pitchFamily="18" charset="0"/>
                </a:rPr>
                <a:t>alongside the scale will enable us </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GB" sz="1200" kern="100" dirty="0">
                  <a:effectLst/>
                  <a:latin typeface="Times New Roman" panose="02020603050405020304" pitchFamily="18" charset="0"/>
                  <a:ea typeface="新細明體" panose="02020500000000000000" pitchFamily="18" charset="-120"/>
                  <a:cs typeface="Times New Roman" panose="02020603050405020304" pitchFamily="18" charset="0"/>
                </a:rPr>
                <a:t>to create its 3D-model </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GB" sz="1200" kern="100" dirty="0">
                  <a:effectLst/>
                  <a:latin typeface="Times New Roman" panose="02020603050405020304" pitchFamily="18" charset="0"/>
                  <a:ea typeface="新細明體" panose="02020500000000000000" pitchFamily="18" charset="-120"/>
                  <a:cs typeface="Times New Roman" panose="02020603050405020304" pitchFamily="18" charset="0"/>
                </a:rPr>
                <a:t>based on the scale.</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0" name="Freeform: Shape 29">
              <a:extLst>
                <a:ext uri="{FF2B5EF4-FFF2-40B4-BE49-F238E27FC236}">
                  <a16:creationId xmlns:a16="http://schemas.microsoft.com/office/drawing/2014/main" id="{F40812CA-904B-46E0-879A-95B5C2DD988D}"/>
                </a:ext>
              </a:extLst>
            </p:cNvPr>
            <p:cNvSpPr/>
            <p:nvPr/>
          </p:nvSpPr>
          <p:spPr>
            <a:xfrm>
              <a:off x="907085" y="1749320"/>
              <a:ext cx="2004108" cy="319489"/>
            </a:xfrm>
            <a:custGeom>
              <a:avLst/>
              <a:gdLst>
                <a:gd name="connsiteX0" fmla="*/ 0 w 1615440"/>
                <a:gd name="connsiteY0" fmla="*/ 0 h 225552"/>
                <a:gd name="connsiteX1" fmla="*/ 0 w 1615440"/>
                <a:gd name="connsiteY1" fmla="*/ 225552 h 225552"/>
                <a:gd name="connsiteX2" fmla="*/ 1615440 w 1615440"/>
                <a:gd name="connsiteY2" fmla="*/ 225552 h 225552"/>
              </a:gdLst>
              <a:ahLst/>
              <a:cxnLst>
                <a:cxn ang="0">
                  <a:pos x="connsiteX0" y="connsiteY0"/>
                </a:cxn>
                <a:cxn ang="0">
                  <a:pos x="connsiteX1" y="connsiteY1"/>
                </a:cxn>
                <a:cxn ang="0">
                  <a:pos x="connsiteX2" y="connsiteY2"/>
                </a:cxn>
              </a:cxnLst>
              <a:rect l="l" t="t" r="r" b="b"/>
              <a:pathLst>
                <a:path w="1615440" h="225552">
                  <a:moveTo>
                    <a:pt x="0" y="0"/>
                  </a:moveTo>
                  <a:lnTo>
                    <a:pt x="0" y="225552"/>
                  </a:lnTo>
                  <a:lnTo>
                    <a:pt x="1615440" y="225552"/>
                  </a:lnTo>
                </a:path>
              </a:pathLst>
            </a:custGeom>
            <a:noFill/>
            <a:ln w="38100">
              <a:solidFill>
                <a:srgbClr val="FF0000"/>
              </a:solidFill>
              <a:headEnd type="none" w="med" len="med"/>
              <a:tailEnd type="arrow" w="med" len="med"/>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TextBox 32">
            <a:extLst>
              <a:ext uri="{FF2B5EF4-FFF2-40B4-BE49-F238E27FC236}">
                <a16:creationId xmlns:a16="http://schemas.microsoft.com/office/drawing/2014/main" id="{EC8C62D3-7D21-4AA6-A7D2-A4BD7727E895}"/>
              </a:ext>
            </a:extLst>
          </p:cNvPr>
          <p:cNvSpPr txBox="1"/>
          <p:nvPr/>
        </p:nvSpPr>
        <p:spPr>
          <a:xfrm>
            <a:off x="1786025" y="4058785"/>
            <a:ext cx="5739587" cy="584775"/>
          </a:xfrm>
          <a:prstGeom prst="rect">
            <a:avLst/>
          </a:prstGeom>
          <a:noFill/>
        </p:spPr>
        <p:txBody>
          <a:bodyPr wrap="square">
            <a:spAutoFit/>
          </a:bodyPr>
          <a:lstStyle/>
          <a:p>
            <a:r>
              <a:rPr lang="en-GB" sz="1600" b="1" dirty="0">
                <a:latin typeface="Times New Roman" panose="02020603050405020304" pitchFamily="18" charset="0"/>
                <a:cs typeface="Times New Roman" panose="02020603050405020304" pitchFamily="18" charset="0"/>
              </a:rPr>
              <a:t>With the height and lateral dimension of the building, we can create a virtual 3D-model using GeoGebra.</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978561"/>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600"/>
                                        <p:tgtEl>
                                          <p:spTgt spid="32"/>
                                        </p:tgtEl>
                                      </p:cBhvr>
                                    </p:animEffect>
                                    <p:anim calcmode="lin" valueType="num">
                                      <p:cBhvr>
                                        <p:cTn id="8" dur="600" fill="hold"/>
                                        <p:tgtEl>
                                          <p:spTgt spid="32"/>
                                        </p:tgtEl>
                                        <p:attrNameLst>
                                          <p:attrName>ppt_x</p:attrName>
                                        </p:attrNameLst>
                                      </p:cBhvr>
                                      <p:tavLst>
                                        <p:tav tm="0">
                                          <p:val>
                                            <p:strVal val="#ppt_x"/>
                                          </p:val>
                                        </p:tav>
                                        <p:tav tm="100000">
                                          <p:val>
                                            <p:strVal val="#ppt_x"/>
                                          </p:val>
                                        </p:tav>
                                      </p:tavLst>
                                    </p:anim>
                                    <p:anim calcmode="lin" valueType="num">
                                      <p:cBhvr>
                                        <p:cTn id="9" dur="6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887792" y="832291"/>
            <a:ext cx="5368413" cy="769441"/>
          </a:xfrm>
          <a:prstGeom prst="rect">
            <a:avLst/>
          </a:prstGeom>
          <a:noFill/>
        </p:spPr>
        <p:txBody>
          <a:bodyPr wrap="square" rtlCol="0">
            <a:spAutoFit/>
          </a:bodyPr>
          <a:lstStyle/>
          <a:p>
            <a:pPr algn="ctr"/>
            <a:r>
              <a:rPr lang="en-US" altLang="zh-CN" sz="2200" b="1" spc="-150" dirty="0">
                <a:solidFill>
                  <a:srgbClr val="3E3A39"/>
                </a:solidFill>
                <a:cs typeface="+mn-ea"/>
                <a:sym typeface="+mn-lt"/>
              </a:rPr>
              <a:t>1.  </a:t>
            </a:r>
            <a:r>
              <a:rPr lang="en-GB" sz="2200" b="1" dirty="0">
                <a:solidFill>
                  <a:srgbClr val="3E3A39"/>
                </a:solidFill>
                <a:latin typeface="Times New Roman" panose="02020603050405020304" pitchFamily="18" charset="0"/>
                <a:cs typeface="Times New Roman" panose="02020603050405020304" pitchFamily="18" charset="0"/>
              </a:rPr>
              <a:t>The following figure shows a podium </a:t>
            </a:r>
            <a:r>
              <a:rPr lang="zh-CN" altLang="en-US" sz="2200" b="1" spc="-150" dirty="0">
                <a:solidFill>
                  <a:srgbClr val="3E3A39"/>
                </a:solidFill>
                <a:latin typeface="Times New Roman" panose="02020603050405020304" pitchFamily="18" charset="0"/>
                <a:cs typeface="Times New Roman" panose="02020603050405020304" pitchFamily="18" charset="0"/>
                <a:sym typeface="+mn-lt"/>
              </a:rPr>
              <a:t> </a:t>
            </a: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ABCDEFGH.</a:t>
            </a:r>
            <a:endParaRPr lang="zh-CN" altLang="en-US" sz="2200" b="1" i="1" spc="-150" dirty="0">
              <a:solidFill>
                <a:srgbClr val="3E3A39"/>
              </a:solidFill>
              <a:latin typeface="Times New Roman" panose="02020603050405020304" pitchFamily="18" charset="0"/>
              <a:cs typeface="Times New Roman" panose="02020603050405020304" pitchFamily="18" charset="0"/>
              <a:sym typeface="+mn-lt"/>
            </a:endParaRPr>
          </a:p>
        </p:txBody>
      </p:sp>
      <p:grpSp>
        <p:nvGrpSpPr>
          <p:cNvPr id="103" name="Canvas 1">
            <a:extLst>
              <a:ext uri="{FF2B5EF4-FFF2-40B4-BE49-F238E27FC236}">
                <a16:creationId xmlns:a16="http://schemas.microsoft.com/office/drawing/2014/main" id="{3FCF528E-B0F2-46DA-8E40-E6B363D27E20}"/>
              </a:ext>
            </a:extLst>
          </p:cNvPr>
          <p:cNvGrpSpPr/>
          <p:nvPr/>
        </p:nvGrpSpPr>
        <p:grpSpPr>
          <a:xfrm>
            <a:off x="3083242" y="1691909"/>
            <a:ext cx="2977607" cy="1915795"/>
            <a:chOff x="0" y="0"/>
            <a:chExt cx="2977607" cy="1915795"/>
          </a:xfrm>
        </p:grpSpPr>
        <p:sp>
          <p:nvSpPr>
            <p:cNvPr id="104" name="Rectangle 103">
              <a:extLst>
                <a:ext uri="{FF2B5EF4-FFF2-40B4-BE49-F238E27FC236}">
                  <a16:creationId xmlns:a16="http://schemas.microsoft.com/office/drawing/2014/main" id="{B8902DFD-7D08-4242-B0B3-44FBCD482585}"/>
                </a:ext>
              </a:extLst>
            </p:cNvPr>
            <p:cNvSpPr/>
            <p:nvPr/>
          </p:nvSpPr>
          <p:spPr>
            <a:xfrm>
              <a:off x="0" y="0"/>
              <a:ext cx="2977515" cy="1915795"/>
            </a:xfrm>
            <a:prstGeom prst="rect">
              <a:avLst/>
            </a:prstGeom>
            <a:solidFill>
              <a:prstClr val="white"/>
            </a:solidFill>
          </p:spPr>
          <p:txBody>
            <a:bodyPr/>
            <a:lstStyle/>
            <a:p>
              <a:endParaRPr lang="zh-HK" altLang="en-US"/>
            </a:p>
          </p:txBody>
        </p:sp>
        <p:grpSp>
          <p:nvGrpSpPr>
            <p:cNvPr id="105" name="Group 104">
              <a:extLst>
                <a:ext uri="{FF2B5EF4-FFF2-40B4-BE49-F238E27FC236}">
                  <a16:creationId xmlns:a16="http://schemas.microsoft.com/office/drawing/2014/main" id="{F2A293E4-1303-426D-BE0E-C50C931CA594}"/>
                </a:ext>
              </a:extLst>
            </p:cNvPr>
            <p:cNvGrpSpPr/>
            <p:nvPr/>
          </p:nvGrpSpPr>
          <p:grpSpPr>
            <a:xfrm>
              <a:off x="36000" y="41"/>
              <a:ext cx="2941607" cy="1880692"/>
              <a:chOff x="36000" y="41"/>
              <a:chExt cx="2941607" cy="1880692"/>
            </a:xfrm>
          </p:grpSpPr>
          <p:grpSp>
            <p:nvGrpSpPr>
              <p:cNvPr id="106" name="Group 105">
                <a:extLst>
                  <a:ext uri="{FF2B5EF4-FFF2-40B4-BE49-F238E27FC236}">
                    <a16:creationId xmlns:a16="http://schemas.microsoft.com/office/drawing/2014/main" id="{4BCA68C8-626C-4ECE-97CB-5AE8509E765A}"/>
                  </a:ext>
                </a:extLst>
              </p:cNvPr>
              <p:cNvGrpSpPr/>
              <p:nvPr/>
            </p:nvGrpSpPr>
            <p:grpSpPr>
              <a:xfrm>
                <a:off x="36000" y="41"/>
                <a:ext cx="2941607" cy="1880692"/>
                <a:chOff x="36000" y="41"/>
                <a:chExt cx="2941607" cy="1880692"/>
              </a:xfrm>
            </p:grpSpPr>
            <p:sp>
              <p:nvSpPr>
                <p:cNvPr id="109" name="Text Box 338505201">
                  <a:extLst>
                    <a:ext uri="{FF2B5EF4-FFF2-40B4-BE49-F238E27FC236}">
                      <a16:creationId xmlns:a16="http://schemas.microsoft.com/office/drawing/2014/main" id="{E1A6C68D-23B9-4BB1-9FBD-CA6DC39D2579}"/>
                    </a:ext>
                  </a:extLst>
                </p:cNvPr>
                <p:cNvSpPr txBox="1"/>
                <p:nvPr/>
              </p:nvSpPr>
              <p:spPr>
                <a:xfrm>
                  <a:off x="2673442" y="1544819"/>
                  <a:ext cx="30416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G</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0" name="Text Box 423521946">
                  <a:extLst>
                    <a:ext uri="{FF2B5EF4-FFF2-40B4-BE49-F238E27FC236}">
                      <a16:creationId xmlns:a16="http://schemas.microsoft.com/office/drawing/2014/main" id="{52558757-727D-4729-B2FE-A7EF0EA60576}"/>
                    </a:ext>
                  </a:extLst>
                </p:cNvPr>
                <p:cNvSpPr txBox="1"/>
                <p:nvPr/>
              </p:nvSpPr>
              <p:spPr>
                <a:xfrm>
                  <a:off x="1048006" y="41"/>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B</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1" name="Text Box 2137778703">
                  <a:extLst>
                    <a:ext uri="{FF2B5EF4-FFF2-40B4-BE49-F238E27FC236}">
                      <a16:creationId xmlns:a16="http://schemas.microsoft.com/office/drawing/2014/main" id="{D6E23045-E965-480A-B17D-62C0EBC7EA46}"/>
                    </a:ext>
                  </a:extLst>
                </p:cNvPr>
                <p:cNvSpPr txBox="1"/>
                <p:nvPr/>
              </p:nvSpPr>
              <p:spPr>
                <a:xfrm>
                  <a:off x="2670772" y="1029052"/>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F</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2" name="Text Box 108794103">
                  <a:extLst>
                    <a:ext uri="{FF2B5EF4-FFF2-40B4-BE49-F238E27FC236}">
                      <a16:creationId xmlns:a16="http://schemas.microsoft.com/office/drawing/2014/main" id="{A72E0252-52EF-4442-B544-A54070CFB175}"/>
                    </a:ext>
                  </a:extLst>
                </p:cNvPr>
                <p:cNvSpPr txBox="1"/>
                <p:nvPr/>
              </p:nvSpPr>
              <p:spPr>
                <a:xfrm>
                  <a:off x="1677820" y="1059288"/>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E</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3" name="Text Box 1740837186">
                  <a:extLst>
                    <a:ext uri="{FF2B5EF4-FFF2-40B4-BE49-F238E27FC236}">
                      <a16:creationId xmlns:a16="http://schemas.microsoft.com/office/drawing/2014/main" id="{6375894D-E2A0-4AE1-A0C1-EA51C8B40724}"/>
                    </a:ext>
                  </a:extLst>
                </p:cNvPr>
                <p:cNvSpPr txBox="1"/>
                <p:nvPr/>
              </p:nvSpPr>
              <p:spPr>
                <a:xfrm>
                  <a:off x="53586" y="659"/>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A</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4" name="Text Box 1036854740">
                  <a:extLst>
                    <a:ext uri="{FF2B5EF4-FFF2-40B4-BE49-F238E27FC236}">
                      <a16:creationId xmlns:a16="http://schemas.microsoft.com/office/drawing/2014/main" id="{94A2B32F-23AA-4FEC-BE73-F5DAD50D26E6}"/>
                    </a:ext>
                  </a:extLst>
                </p:cNvPr>
                <p:cNvSpPr txBox="1"/>
                <p:nvPr/>
              </p:nvSpPr>
              <p:spPr>
                <a:xfrm>
                  <a:off x="856658" y="547248"/>
                  <a:ext cx="29146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C</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5" name="Freeform: Shape 114">
                  <a:extLst>
                    <a:ext uri="{FF2B5EF4-FFF2-40B4-BE49-F238E27FC236}">
                      <a16:creationId xmlns:a16="http://schemas.microsoft.com/office/drawing/2014/main" id="{EDD0E0C0-A839-4E52-8683-40A8FEBFC1A8}"/>
                    </a:ext>
                  </a:extLst>
                </p:cNvPr>
                <p:cNvSpPr/>
                <p:nvPr/>
              </p:nvSpPr>
              <p:spPr>
                <a:xfrm rot="10800000">
                  <a:off x="295002" y="167989"/>
                  <a:ext cx="2425720" cy="1542507"/>
                </a:xfrm>
                <a:custGeom>
                  <a:avLst/>
                  <a:gdLst>
                    <a:gd name="connsiteX0" fmla="*/ 0 w 348846"/>
                    <a:gd name="connsiteY0" fmla="*/ 0 h 301276"/>
                    <a:gd name="connsiteX1" fmla="*/ 348846 w 348846"/>
                    <a:gd name="connsiteY1" fmla="*/ 0 h 301276"/>
                    <a:gd name="connsiteX2" fmla="*/ 348846 w 348846"/>
                    <a:gd name="connsiteY2" fmla="*/ 301276 h 301276"/>
                  </a:gdLst>
                  <a:ahLst/>
                  <a:cxnLst>
                    <a:cxn ang="0">
                      <a:pos x="connsiteX0" y="connsiteY0"/>
                    </a:cxn>
                    <a:cxn ang="0">
                      <a:pos x="connsiteX1" y="connsiteY1"/>
                    </a:cxn>
                    <a:cxn ang="0">
                      <a:pos x="connsiteX2" y="connsiteY2"/>
                    </a:cxn>
                  </a:cxnLst>
                  <a:rect l="l" t="t" r="r" b="b"/>
                  <a:pathLst>
                    <a:path w="348846" h="301276">
                      <a:moveTo>
                        <a:pt x="0" y="0"/>
                      </a:moveTo>
                      <a:lnTo>
                        <a:pt x="348846" y="0"/>
                      </a:lnTo>
                      <a:lnTo>
                        <a:pt x="348846" y="301276"/>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16" name="Group 115">
                  <a:extLst>
                    <a:ext uri="{FF2B5EF4-FFF2-40B4-BE49-F238E27FC236}">
                      <a16:creationId xmlns:a16="http://schemas.microsoft.com/office/drawing/2014/main" id="{CCC02726-82F4-43BC-9CAA-AA6B4BEA5112}"/>
                    </a:ext>
                  </a:extLst>
                </p:cNvPr>
                <p:cNvGrpSpPr/>
                <p:nvPr/>
              </p:nvGrpSpPr>
              <p:grpSpPr>
                <a:xfrm rot="5400000">
                  <a:off x="638980" y="152885"/>
                  <a:ext cx="86837" cy="29537"/>
                  <a:chOff x="842916" y="917710"/>
                  <a:chExt cx="72000" cy="29537"/>
                </a:xfrm>
              </p:grpSpPr>
              <p:cxnSp>
                <p:nvCxnSpPr>
                  <p:cNvPr id="135" name="Straight Connector 134">
                    <a:extLst>
                      <a:ext uri="{FF2B5EF4-FFF2-40B4-BE49-F238E27FC236}">
                        <a16:creationId xmlns:a16="http://schemas.microsoft.com/office/drawing/2014/main" id="{3EA4A810-5086-44DF-9A38-DD5AA711E28D}"/>
                      </a:ext>
                    </a:extLst>
                  </p:cNvPr>
                  <p:cNvCxnSpPr/>
                  <p:nvPr/>
                </p:nvCxnSpPr>
                <p:spPr>
                  <a:xfrm>
                    <a:off x="842916" y="917710"/>
                    <a:ext cx="72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FC42C32-39E8-46C1-BB78-E1C8694723B6}"/>
                      </a:ext>
                    </a:extLst>
                  </p:cNvPr>
                  <p:cNvCxnSpPr/>
                  <p:nvPr/>
                </p:nvCxnSpPr>
                <p:spPr>
                  <a:xfrm>
                    <a:off x="842916" y="947247"/>
                    <a:ext cx="72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17" name="Freeform: Shape 116">
                  <a:extLst>
                    <a:ext uri="{FF2B5EF4-FFF2-40B4-BE49-F238E27FC236}">
                      <a16:creationId xmlns:a16="http://schemas.microsoft.com/office/drawing/2014/main" id="{F3A1FFBC-013C-4C5E-B210-91E9ABA0D449}"/>
                    </a:ext>
                  </a:extLst>
                </p:cNvPr>
                <p:cNvSpPr/>
                <p:nvPr/>
              </p:nvSpPr>
              <p:spPr>
                <a:xfrm>
                  <a:off x="983712" y="170112"/>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Freeform: Shape 117">
                  <a:extLst>
                    <a:ext uri="{FF2B5EF4-FFF2-40B4-BE49-F238E27FC236}">
                      <a16:creationId xmlns:a16="http://schemas.microsoft.com/office/drawing/2014/main" id="{A97B78EC-5C33-4A19-A5E7-A915935BC6F0}"/>
                    </a:ext>
                  </a:extLst>
                </p:cNvPr>
                <p:cNvSpPr/>
                <p:nvPr/>
              </p:nvSpPr>
              <p:spPr>
                <a:xfrm>
                  <a:off x="1796613" y="686180"/>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Freeform: Shape 118">
                  <a:extLst>
                    <a:ext uri="{FF2B5EF4-FFF2-40B4-BE49-F238E27FC236}">
                      <a16:creationId xmlns:a16="http://schemas.microsoft.com/office/drawing/2014/main" id="{2642B442-B793-41B3-8860-5108F371F9FB}"/>
                    </a:ext>
                  </a:extLst>
                </p:cNvPr>
                <p:cNvSpPr/>
                <p:nvPr/>
              </p:nvSpPr>
              <p:spPr>
                <a:xfrm>
                  <a:off x="2606246" y="1197854"/>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Shape 119">
                  <a:extLst>
                    <a:ext uri="{FF2B5EF4-FFF2-40B4-BE49-F238E27FC236}">
                      <a16:creationId xmlns:a16="http://schemas.microsoft.com/office/drawing/2014/main" id="{684D90CA-B1C1-4611-803E-DF4FB5B0EFC8}"/>
                    </a:ext>
                  </a:extLst>
                </p:cNvPr>
                <p:cNvSpPr/>
                <p:nvPr/>
              </p:nvSpPr>
              <p:spPr>
                <a:xfrm rot="10800000">
                  <a:off x="1102912" y="569701"/>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1" name="Freeform: Shape 120">
                  <a:extLst>
                    <a:ext uri="{FF2B5EF4-FFF2-40B4-BE49-F238E27FC236}">
                      <a16:creationId xmlns:a16="http://schemas.microsoft.com/office/drawing/2014/main" id="{A9B7874D-6512-49CB-9980-2661260E9078}"/>
                    </a:ext>
                  </a:extLst>
                </p:cNvPr>
                <p:cNvSpPr/>
                <p:nvPr/>
              </p:nvSpPr>
              <p:spPr>
                <a:xfrm rot="10800000">
                  <a:off x="1916027" y="1083528"/>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Freeform: Shape 121">
                  <a:extLst>
                    <a:ext uri="{FF2B5EF4-FFF2-40B4-BE49-F238E27FC236}">
                      <a16:creationId xmlns:a16="http://schemas.microsoft.com/office/drawing/2014/main" id="{4C042C20-EFEA-4087-B3B6-F94597157F0E}"/>
                    </a:ext>
                  </a:extLst>
                </p:cNvPr>
                <p:cNvSpPr/>
                <p:nvPr/>
              </p:nvSpPr>
              <p:spPr>
                <a:xfrm rot="5400000">
                  <a:off x="2605247" y="1597631"/>
                  <a:ext cx="108759" cy="108546"/>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3" name="Text Box 1626638327">
                  <a:extLst>
                    <a:ext uri="{FF2B5EF4-FFF2-40B4-BE49-F238E27FC236}">
                      <a16:creationId xmlns:a16="http://schemas.microsoft.com/office/drawing/2014/main" id="{4A5DC646-995F-44A6-87C3-AC7B98DBE79F}"/>
                    </a:ext>
                  </a:extLst>
                </p:cNvPr>
                <p:cNvSpPr txBox="1"/>
                <p:nvPr/>
              </p:nvSpPr>
              <p:spPr>
                <a:xfrm>
                  <a:off x="469973" y="81697"/>
                  <a:ext cx="421005" cy="71790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3600" b="1" kern="100" dirty="0">
                      <a:ln w="11113" cap="flat" cmpd="sng" algn="ctr">
                        <a:solidFill>
                          <a:srgbClr val="ED7D31"/>
                        </a:solidFill>
                        <a:prstDash val="solid"/>
                        <a:round/>
                      </a:ln>
                      <a:solidFill>
                        <a:srgbClr val="F7CAAC"/>
                      </a:solidFill>
                      <a:effectLst/>
                      <a:latin typeface="Calibri" panose="020F0502020204030204" pitchFamily="34" charset="0"/>
                      <a:ea typeface="新細明體" panose="02020500000000000000" pitchFamily="18" charset="-120"/>
                      <a:cs typeface="Times New Roman" panose="02020603050405020304" pitchFamily="18" charset="0"/>
                    </a:rPr>
                    <a:t>1</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24" name="Text Box 613448182">
                  <a:extLst>
                    <a:ext uri="{FF2B5EF4-FFF2-40B4-BE49-F238E27FC236}">
                      <a16:creationId xmlns:a16="http://schemas.microsoft.com/office/drawing/2014/main" id="{F1B4672F-7FC1-41D7-89B4-32A55DF2BB5A}"/>
                    </a:ext>
                  </a:extLst>
                </p:cNvPr>
                <p:cNvSpPr txBox="1"/>
                <p:nvPr/>
              </p:nvSpPr>
              <p:spPr>
                <a:xfrm>
                  <a:off x="1297359" y="583996"/>
                  <a:ext cx="421005" cy="7175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3600" b="1" kern="100" dirty="0">
                      <a:ln w="11113" cap="flat" cmpd="sng" algn="ctr">
                        <a:solidFill>
                          <a:srgbClr val="ED7D31"/>
                        </a:solidFill>
                        <a:prstDash val="solid"/>
                        <a:round/>
                      </a:ln>
                      <a:solidFill>
                        <a:srgbClr val="F7CAAC"/>
                      </a:solidFill>
                      <a:effectLst/>
                      <a:latin typeface="Calibri" panose="020F0502020204030204" pitchFamily="34" charset="0"/>
                      <a:ea typeface="新細明體" panose="02020500000000000000" pitchFamily="18" charset="-120"/>
                      <a:cs typeface="Times New Roman" panose="02020603050405020304" pitchFamily="18" charset="0"/>
                    </a:rPr>
                    <a:t>2</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25" name="Text Box 696873245">
                  <a:extLst>
                    <a:ext uri="{FF2B5EF4-FFF2-40B4-BE49-F238E27FC236}">
                      <a16:creationId xmlns:a16="http://schemas.microsoft.com/office/drawing/2014/main" id="{6E29B9F5-AE14-4B38-919E-D2A0CAEC45F0}"/>
                    </a:ext>
                  </a:extLst>
                </p:cNvPr>
                <p:cNvSpPr txBox="1"/>
                <p:nvPr/>
              </p:nvSpPr>
              <p:spPr>
                <a:xfrm>
                  <a:off x="2098698" y="1106561"/>
                  <a:ext cx="421005" cy="7175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3600" b="1" kern="100" dirty="0">
                      <a:ln w="11113" cap="flat" cmpd="sng" algn="ctr">
                        <a:solidFill>
                          <a:srgbClr val="ED7D31"/>
                        </a:solidFill>
                        <a:prstDash val="solid"/>
                        <a:round/>
                      </a:ln>
                      <a:solidFill>
                        <a:srgbClr val="F7CAAC"/>
                      </a:solidFill>
                      <a:effectLst/>
                      <a:latin typeface="Calibri" panose="020F0502020204030204" pitchFamily="34" charset="0"/>
                      <a:ea typeface="新細明體" panose="02020500000000000000" pitchFamily="18" charset="-120"/>
                      <a:cs typeface="Times New Roman" panose="02020603050405020304" pitchFamily="18" charset="0"/>
                    </a:rPr>
                    <a:t>3</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26" name="Text Box 681246546">
                  <a:extLst>
                    <a:ext uri="{FF2B5EF4-FFF2-40B4-BE49-F238E27FC236}">
                      <a16:creationId xmlns:a16="http://schemas.microsoft.com/office/drawing/2014/main" id="{CF3A7700-DAA6-4714-9C37-40AD13FDBCF8}"/>
                    </a:ext>
                  </a:extLst>
                </p:cNvPr>
                <p:cNvSpPr txBox="1"/>
                <p:nvPr/>
              </p:nvSpPr>
              <p:spPr>
                <a:xfrm>
                  <a:off x="1862672" y="513400"/>
                  <a:ext cx="299720"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D</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nvGrpSpPr>
                <p:cNvPr id="127" name="Group 126">
                  <a:extLst>
                    <a:ext uri="{FF2B5EF4-FFF2-40B4-BE49-F238E27FC236}">
                      <a16:creationId xmlns:a16="http://schemas.microsoft.com/office/drawing/2014/main" id="{E0D2773F-D0D8-4C2C-A94D-AED15A6F1950}"/>
                    </a:ext>
                  </a:extLst>
                </p:cNvPr>
                <p:cNvGrpSpPr/>
                <p:nvPr/>
              </p:nvGrpSpPr>
              <p:grpSpPr>
                <a:xfrm rot="5400000">
                  <a:off x="1462082" y="666690"/>
                  <a:ext cx="86360" cy="29541"/>
                  <a:chOff x="-25400" y="25400"/>
                  <a:chExt cx="72000" cy="29541"/>
                </a:xfrm>
              </p:grpSpPr>
              <p:cxnSp>
                <p:nvCxnSpPr>
                  <p:cNvPr id="133" name="Straight Connector 132">
                    <a:extLst>
                      <a:ext uri="{FF2B5EF4-FFF2-40B4-BE49-F238E27FC236}">
                        <a16:creationId xmlns:a16="http://schemas.microsoft.com/office/drawing/2014/main" id="{8C78E1FE-B2AE-4C57-A3F3-48BDCA924C8A}"/>
                      </a:ext>
                    </a:extLst>
                  </p:cNvPr>
                  <p:cNvCxnSpPr/>
                  <p:nvPr/>
                </p:nvCxnSpPr>
                <p:spPr>
                  <a:xfrm>
                    <a:off x="-25400" y="25400"/>
                    <a:ext cx="72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45FFE69-139B-4395-8AB1-6ADCCEC1EF19}"/>
                      </a:ext>
                    </a:extLst>
                  </p:cNvPr>
                  <p:cNvCxnSpPr/>
                  <p:nvPr/>
                </p:nvCxnSpPr>
                <p:spPr>
                  <a:xfrm>
                    <a:off x="-25400" y="54941"/>
                    <a:ext cx="72000" cy="0"/>
                  </a:xfrm>
                  <a:prstGeom prst="line">
                    <a:avLst/>
                  </a:prstGeom>
                  <a:ln w="9525"/>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C98349AE-B08C-4453-84AF-4B6688DA2C36}"/>
                    </a:ext>
                  </a:extLst>
                </p:cNvPr>
                <p:cNvGrpSpPr/>
                <p:nvPr/>
              </p:nvGrpSpPr>
              <p:grpSpPr>
                <a:xfrm rot="5400000">
                  <a:off x="2274302" y="1179136"/>
                  <a:ext cx="86360" cy="29541"/>
                  <a:chOff x="-25400" y="25400"/>
                  <a:chExt cx="72000" cy="29541"/>
                </a:xfrm>
              </p:grpSpPr>
              <p:cxnSp>
                <p:nvCxnSpPr>
                  <p:cNvPr id="131" name="Straight Connector 130">
                    <a:extLst>
                      <a:ext uri="{FF2B5EF4-FFF2-40B4-BE49-F238E27FC236}">
                        <a16:creationId xmlns:a16="http://schemas.microsoft.com/office/drawing/2014/main" id="{E1A92C56-D620-41A7-BEF2-848CC7F76C44}"/>
                      </a:ext>
                    </a:extLst>
                  </p:cNvPr>
                  <p:cNvCxnSpPr/>
                  <p:nvPr/>
                </p:nvCxnSpPr>
                <p:spPr>
                  <a:xfrm>
                    <a:off x="-25400" y="25400"/>
                    <a:ext cx="72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36F77A4-CF74-4955-A980-5E1FF069619D}"/>
                      </a:ext>
                    </a:extLst>
                  </p:cNvPr>
                  <p:cNvCxnSpPr/>
                  <p:nvPr/>
                </p:nvCxnSpPr>
                <p:spPr>
                  <a:xfrm>
                    <a:off x="-25400" y="54941"/>
                    <a:ext cx="72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9" name="Text Box 708758890">
                  <a:extLst>
                    <a:ext uri="{FF2B5EF4-FFF2-40B4-BE49-F238E27FC236}">
                      <a16:creationId xmlns:a16="http://schemas.microsoft.com/office/drawing/2014/main" id="{04472EDD-55E8-4E68-A397-F4CD85987337}"/>
                    </a:ext>
                  </a:extLst>
                </p:cNvPr>
                <p:cNvSpPr txBox="1"/>
                <p:nvPr/>
              </p:nvSpPr>
              <p:spPr>
                <a:xfrm>
                  <a:off x="36000" y="1546723"/>
                  <a:ext cx="299720"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H</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30" name="Freeform: Shape 129">
                  <a:extLst>
                    <a:ext uri="{FF2B5EF4-FFF2-40B4-BE49-F238E27FC236}">
                      <a16:creationId xmlns:a16="http://schemas.microsoft.com/office/drawing/2014/main" id="{1B533A4C-404A-4B27-9BD6-3CDD9F4BF5BA}"/>
                    </a:ext>
                  </a:extLst>
                </p:cNvPr>
                <p:cNvSpPr/>
                <p:nvPr/>
              </p:nvSpPr>
              <p:spPr>
                <a:xfrm>
                  <a:off x="288266" y="166237"/>
                  <a:ext cx="2428920" cy="1549514"/>
                </a:xfrm>
                <a:custGeom>
                  <a:avLst/>
                  <a:gdLst>
                    <a:gd name="connsiteX0" fmla="*/ 0 w 1934307"/>
                    <a:gd name="connsiteY0" fmla="*/ 0 h 1549514"/>
                    <a:gd name="connsiteX1" fmla="*/ 643390 w 1934307"/>
                    <a:gd name="connsiteY1" fmla="*/ 0 h 1549514"/>
                    <a:gd name="connsiteX2" fmla="*/ 643390 w 1934307"/>
                    <a:gd name="connsiteY2" fmla="*/ 515125 h 1549514"/>
                    <a:gd name="connsiteX3" fmla="*/ 1290917 w 1934307"/>
                    <a:gd name="connsiteY3" fmla="*/ 515125 h 1549514"/>
                    <a:gd name="connsiteX4" fmla="*/ 1290917 w 1934307"/>
                    <a:gd name="connsiteY4" fmla="*/ 1028182 h 1549514"/>
                    <a:gd name="connsiteX5" fmla="*/ 1934307 w 1934307"/>
                    <a:gd name="connsiteY5" fmla="*/ 1028182 h 1549514"/>
                    <a:gd name="connsiteX6" fmla="*/ 1934307 w 1934307"/>
                    <a:gd name="connsiteY6" fmla="*/ 1549514 h 154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07" h="1549514">
                      <a:moveTo>
                        <a:pt x="0" y="0"/>
                      </a:moveTo>
                      <a:lnTo>
                        <a:pt x="643390" y="0"/>
                      </a:lnTo>
                      <a:lnTo>
                        <a:pt x="643390" y="515125"/>
                      </a:lnTo>
                      <a:lnTo>
                        <a:pt x="1290917" y="515125"/>
                      </a:lnTo>
                      <a:lnTo>
                        <a:pt x="1290917" y="1028182"/>
                      </a:lnTo>
                      <a:lnTo>
                        <a:pt x="1934307" y="1028182"/>
                      </a:lnTo>
                      <a:lnTo>
                        <a:pt x="1934307" y="1549514"/>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7" name="Freeform: Shape 106">
                <a:extLst>
                  <a:ext uri="{FF2B5EF4-FFF2-40B4-BE49-F238E27FC236}">
                    <a16:creationId xmlns:a16="http://schemas.microsoft.com/office/drawing/2014/main" id="{E9A49FD0-CC22-4CB3-9250-2E5952B3BC2E}"/>
                  </a:ext>
                </a:extLst>
              </p:cNvPr>
              <p:cNvSpPr/>
              <p:nvPr/>
            </p:nvSpPr>
            <p:spPr>
              <a:xfrm rot="16200000">
                <a:off x="297858" y="167645"/>
                <a:ext cx="108585" cy="107950"/>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8" name="Freeform: Shape 107">
                <a:extLst>
                  <a:ext uri="{FF2B5EF4-FFF2-40B4-BE49-F238E27FC236}">
                    <a16:creationId xmlns:a16="http://schemas.microsoft.com/office/drawing/2014/main" id="{28054193-7A52-4B8B-A4E1-C931858D0A55}"/>
                  </a:ext>
                </a:extLst>
              </p:cNvPr>
              <p:cNvSpPr/>
              <p:nvPr/>
            </p:nvSpPr>
            <p:spPr>
              <a:xfrm rot="10800000">
                <a:off x="297797" y="1598276"/>
                <a:ext cx="108585" cy="107950"/>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5" name="Slide Number Placeholder 4">
            <a:extLst>
              <a:ext uri="{FF2B5EF4-FFF2-40B4-BE49-F238E27FC236}">
                <a16:creationId xmlns:a16="http://schemas.microsoft.com/office/drawing/2014/main" id="{EAAA2BEB-852E-4065-8207-AD96519F2B5C}"/>
              </a:ext>
            </a:extLst>
          </p:cNvPr>
          <p:cNvSpPr>
            <a:spLocks noGrp="1"/>
          </p:cNvSpPr>
          <p:nvPr>
            <p:ph type="sldNum" sz="quarter" idx="12"/>
          </p:nvPr>
        </p:nvSpPr>
        <p:spPr/>
        <p:txBody>
          <a:bodyPr/>
          <a:lstStyle/>
          <a:p>
            <a:fld id="{84FB7F4A-EDAA-4811-8ACD-C1EBE3764D9A}" type="slidenum">
              <a:rPr lang="zh-CN" altLang="en-US" smtClean="0"/>
              <a:t>4</a:t>
            </a:fld>
            <a:endParaRPr lang="zh-CN" altLang="en-US"/>
          </a:p>
        </p:txBody>
      </p:sp>
    </p:spTree>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600"/>
                                        <p:tgtEl>
                                          <p:spTgt spid="32"/>
                                        </p:tgtEl>
                                      </p:cBhvr>
                                    </p:animEffect>
                                    <p:anim calcmode="lin" valueType="num">
                                      <p:cBhvr>
                                        <p:cTn id="8" dur="600" fill="hold"/>
                                        <p:tgtEl>
                                          <p:spTgt spid="32"/>
                                        </p:tgtEl>
                                        <p:attrNameLst>
                                          <p:attrName>ppt_x</p:attrName>
                                        </p:attrNameLst>
                                      </p:cBhvr>
                                      <p:tavLst>
                                        <p:tav tm="0">
                                          <p:val>
                                            <p:strVal val="#ppt_x"/>
                                          </p:val>
                                        </p:tav>
                                        <p:tav tm="100000">
                                          <p:val>
                                            <p:strVal val="#ppt_x"/>
                                          </p:val>
                                        </p:tav>
                                      </p:tavLst>
                                    </p:anim>
                                    <p:anim calcmode="lin" valueType="num">
                                      <p:cBhvr>
                                        <p:cTn id="9" dur="6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fade">
                                      <p:cBhvr>
                                        <p:cTn id="14" dur="700"/>
                                        <p:tgtEl>
                                          <p:spTgt spid="103"/>
                                        </p:tgtEl>
                                      </p:cBhvr>
                                    </p:animEffect>
                                    <p:anim calcmode="lin" valueType="num">
                                      <p:cBhvr>
                                        <p:cTn id="15" dur="700" fill="hold"/>
                                        <p:tgtEl>
                                          <p:spTgt spid="103"/>
                                        </p:tgtEl>
                                        <p:attrNameLst>
                                          <p:attrName>ppt_x</p:attrName>
                                        </p:attrNameLst>
                                      </p:cBhvr>
                                      <p:tavLst>
                                        <p:tav tm="0">
                                          <p:val>
                                            <p:strVal val="#ppt_x"/>
                                          </p:val>
                                        </p:tav>
                                        <p:tav tm="100000">
                                          <p:val>
                                            <p:strVal val="#ppt_x"/>
                                          </p:val>
                                        </p:tav>
                                      </p:tavLst>
                                    </p:anim>
                                    <p:anim calcmode="lin" valueType="num">
                                      <p:cBhvr>
                                        <p:cTn id="16" dur="7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2227201" y="1041606"/>
            <a:ext cx="4689595" cy="923330"/>
          </a:xfrm>
          <a:prstGeom prst="rect">
            <a:avLst/>
          </a:prstGeom>
          <a:noFill/>
        </p:spPr>
        <p:txBody>
          <a:bodyPr wrap="square" rtlCol="0">
            <a:spAutoFit/>
          </a:bodyPr>
          <a:lstStyle/>
          <a:p>
            <a:r>
              <a:rPr lang="en-US" altLang="zh-CN" b="1" spc="-150" dirty="0">
                <a:solidFill>
                  <a:srgbClr val="3E3A39"/>
                </a:solidFill>
                <a:cs typeface="+mn-ea"/>
                <a:sym typeface="+mn-lt"/>
              </a:rPr>
              <a:t>2</a:t>
            </a:r>
            <a:r>
              <a:rPr lang="en-US" altLang="zh-CN" b="1" spc="-150" dirty="0">
                <a:solidFill>
                  <a:srgbClr val="3E3A39"/>
                </a:solidFill>
                <a:latin typeface="+mn-ea"/>
                <a:cs typeface="+mn-ea"/>
                <a:sym typeface="+mn-lt"/>
              </a:rPr>
              <a:t>.	</a:t>
            </a:r>
            <a:r>
              <a:rPr lang="en-GB" b="1" dirty="0">
                <a:solidFill>
                  <a:srgbClr val="3E3A39"/>
                </a:solidFill>
                <a:latin typeface="Times New Roman" panose="02020603050405020304" pitchFamily="18" charset="0"/>
                <a:cs typeface="Times New Roman" panose="02020603050405020304" pitchFamily="18" charset="0"/>
              </a:rPr>
              <a:t>Go to GeoGebra official website: </a:t>
            </a:r>
            <a:r>
              <a:rPr lang="en-GB" dirty="0">
                <a:latin typeface="Times New Roman" panose="02020603050405020304" pitchFamily="18" charset="0"/>
                <a:cs typeface="Times New Roman" panose="02020603050405020304" pitchFamily="18" charset="0"/>
              </a:rPr>
              <a:t>	</a:t>
            </a:r>
            <a:r>
              <a:rPr lang="en-GB" u="sng" dirty="0">
                <a:latin typeface="Times New Roman" panose="02020603050405020304" pitchFamily="18" charset="0"/>
                <a:cs typeface="Times New Roman" panose="02020603050405020304" pitchFamily="18" charset="0"/>
                <a:hlinkClick r:id="rId6"/>
              </a:rPr>
              <a:t>https://www.geogebra.org/classic</a:t>
            </a:r>
            <a:endParaRPr lang="en-GB" u="sng"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a:t>
            </a:r>
            <a:r>
              <a:rPr lang="en-GB" b="1" dirty="0">
                <a:solidFill>
                  <a:srgbClr val="3E3A39"/>
                </a:solidFill>
                <a:latin typeface="Times New Roman" panose="02020603050405020304" pitchFamily="18" charset="0"/>
                <a:cs typeface="Times New Roman" panose="02020603050405020304" pitchFamily="18" charset="0"/>
              </a:rPr>
              <a:t>We can set the language of GeoGebra:</a:t>
            </a:r>
            <a:endParaRPr lang="en-US" b="1" dirty="0">
              <a:solidFill>
                <a:srgbClr val="3E3A39"/>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40</a:t>
            </a:fld>
            <a:endParaRPr lang="zh-CN" altLang="en-US" dirty="0"/>
          </a:p>
        </p:txBody>
      </p:sp>
      <p:grpSp>
        <p:nvGrpSpPr>
          <p:cNvPr id="27" name="Canvas 1655050576">
            <a:extLst>
              <a:ext uri="{FF2B5EF4-FFF2-40B4-BE49-F238E27FC236}">
                <a16:creationId xmlns:a16="http://schemas.microsoft.com/office/drawing/2014/main" id="{2D56928E-9ADD-4923-B9E9-8536D92960CD}"/>
              </a:ext>
            </a:extLst>
          </p:cNvPr>
          <p:cNvGrpSpPr/>
          <p:nvPr/>
        </p:nvGrpSpPr>
        <p:grpSpPr>
          <a:xfrm>
            <a:off x="1944368" y="2482522"/>
            <a:ext cx="5255260" cy="1281157"/>
            <a:chOff x="0" y="0"/>
            <a:chExt cx="5255260" cy="1281157"/>
          </a:xfrm>
        </p:grpSpPr>
        <p:sp>
          <p:nvSpPr>
            <p:cNvPr id="28" name="Rectangle 27">
              <a:extLst>
                <a:ext uri="{FF2B5EF4-FFF2-40B4-BE49-F238E27FC236}">
                  <a16:creationId xmlns:a16="http://schemas.microsoft.com/office/drawing/2014/main" id="{597F8311-698E-4BA2-8244-0D969E1BDCF4}"/>
                </a:ext>
              </a:extLst>
            </p:cNvPr>
            <p:cNvSpPr/>
            <p:nvPr/>
          </p:nvSpPr>
          <p:spPr>
            <a:xfrm>
              <a:off x="0" y="0"/>
              <a:ext cx="5255260" cy="1280795"/>
            </a:xfrm>
            <a:prstGeom prst="rect">
              <a:avLst/>
            </a:prstGeom>
            <a:solidFill>
              <a:prstClr val="white"/>
            </a:solidFill>
          </p:spPr>
          <p:txBody>
            <a:bodyPr/>
            <a:lstStyle/>
            <a:p>
              <a:endParaRPr lang="zh-HK" altLang="en-US"/>
            </a:p>
          </p:txBody>
        </p:sp>
        <p:sp>
          <p:nvSpPr>
            <p:cNvPr id="29" name="Text Box 961364603">
              <a:extLst>
                <a:ext uri="{FF2B5EF4-FFF2-40B4-BE49-F238E27FC236}">
                  <a16:creationId xmlns:a16="http://schemas.microsoft.com/office/drawing/2014/main" id="{F06A7E2B-5BA7-4705-BCF5-1F140AABAFAF}"/>
                </a:ext>
              </a:extLst>
            </p:cNvPr>
            <p:cNvSpPr txBox="1"/>
            <p:nvPr/>
          </p:nvSpPr>
          <p:spPr>
            <a:xfrm>
              <a:off x="2427296" y="35999"/>
              <a:ext cx="2432685" cy="347233"/>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GB" sz="1200" kern="100">
                  <a:effectLst/>
                  <a:latin typeface="Times New Roman" panose="02020603050405020304" pitchFamily="18" charset="0"/>
                  <a:ea typeface="新細明體" panose="02020500000000000000" pitchFamily="18" charset="-120"/>
                  <a:cs typeface="Times New Roman" panose="02020603050405020304" pitchFamily="18" charset="0"/>
                </a:rPr>
                <a:t>Main manual (top right-hand corner)</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id="{5A5A51CE-3629-47FF-8B3D-9CA284488280}"/>
                </a:ext>
              </a:extLst>
            </p:cNvPr>
            <p:cNvCxnSpPr/>
            <p:nvPr/>
          </p:nvCxnSpPr>
          <p:spPr>
            <a:xfrm flipH="1">
              <a:off x="1886465" y="190011"/>
              <a:ext cx="527222" cy="0"/>
            </a:xfrm>
            <a:prstGeom prst="straightConnector1">
              <a:avLst/>
            </a:prstGeom>
            <a:ln w="38100">
              <a:solidFill>
                <a:srgbClr val="FF0000"/>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3" name="Picture 32" descr="A screenshot of a computer menu&#10;&#10;Description automatically generated">
              <a:extLst>
                <a:ext uri="{FF2B5EF4-FFF2-40B4-BE49-F238E27FC236}">
                  <a16:creationId xmlns:a16="http://schemas.microsoft.com/office/drawing/2014/main" id="{AC80AF36-5D0B-4E18-AE25-80076C5FAE47}"/>
                </a:ext>
              </a:extLst>
            </p:cNvPr>
            <p:cNvPicPr>
              <a:picLocks noChangeAspect="1"/>
            </p:cNvPicPr>
            <p:nvPr/>
          </p:nvPicPr>
          <p:blipFill rotWithShape="1">
            <a:blip r:embed="rId7">
              <a:extLst>
                <a:ext uri="{28A0092B-C50C-407E-A947-70E740481C1C}">
                  <a14:useLocalDpi xmlns:a14="http://schemas.microsoft.com/office/drawing/2010/main" val="0"/>
                </a:ext>
              </a:extLst>
            </a:blip>
            <a:srcRect b="87705"/>
            <a:stretch/>
          </p:blipFill>
          <p:spPr bwMode="auto">
            <a:xfrm>
              <a:off x="328231" y="36010"/>
              <a:ext cx="1522730" cy="384810"/>
            </a:xfrm>
            <a:prstGeom prst="rect">
              <a:avLst/>
            </a:prstGeom>
            <a:noFill/>
            <a:ln>
              <a:noFill/>
            </a:ln>
            <a:extLst>
              <a:ext uri="{53640926-AAD7-44D8-BBD7-CCE9431645EC}">
                <a14:shadowObscured xmlns:a14="http://schemas.microsoft.com/office/drawing/2010/main"/>
              </a:ext>
            </a:extLst>
          </p:spPr>
        </p:pic>
        <p:pic>
          <p:nvPicPr>
            <p:cNvPr id="34" name="Picture 33" descr="A screenshot of a computer menu&#10;&#10;Description automatically generated">
              <a:extLst>
                <a:ext uri="{FF2B5EF4-FFF2-40B4-BE49-F238E27FC236}">
                  <a16:creationId xmlns:a16="http://schemas.microsoft.com/office/drawing/2014/main" id="{2940937B-0ECF-4787-97C8-EA08474647BD}"/>
                </a:ext>
              </a:extLst>
            </p:cNvPr>
            <p:cNvPicPr>
              <a:picLocks noChangeAspect="1"/>
            </p:cNvPicPr>
            <p:nvPr/>
          </p:nvPicPr>
          <p:blipFill rotWithShape="1">
            <a:blip r:embed="rId7">
              <a:extLst>
                <a:ext uri="{28A0092B-C50C-407E-A947-70E740481C1C}">
                  <a14:useLocalDpi xmlns:a14="http://schemas.microsoft.com/office/drawing/2010/main" val="0"/>
                </a:ext>
              </a:extLst>
            </a:blip>
            <a:srcRect t="78260" b="9913"/>
            <a:stretch/>
          </p:blipFill>
          <p:spPr bwMode="auto">
            <a:xfrm>
              <a:off x="328283" y="670320"/>
              <a:ext cx="1525905" cy="370205"/>
            </a:xfrm>
            <a:prstGeom prst="rect">
              <a:avLst/>
            </a:prstGeom>
            <a:noFill/>
            <a:ln>
              <a:noFill/>
            </a:ln>
            <a:extLst>
              <a:ext uri="{53640926-AAD7-44D8-BBD7-CCE9431645EC}">
                <a14:shadowObscured xmlns:a14="http://schemas.microsoft.com/office/drawing/2010/main"/>
              </a:ext>
            </a:extLst>
          </p:spPr>
        </p:pic>
        <p:sp>
          <p:nvSpPr>
            <p:cNvPr id="35" name="Text Box 1271886777">
              <a:extLst>
                <a:ext uri="{FF2B5EF4-FFF2-40B4-BE49-F238E27FC236}">
                  <a16:creationId xmlns:a16="http://schemas.microsoft.com/office/drawing/2014/main" id="{090962E5-1F9A-43A6-A23D-B86653D22A44}"/>
                </a:ext>
              </a:extLst>
            </p:cNvPr>
            <p:cNvSpPr txBox="1"/>
            <p:nvPr/>
          </p:nvSpPr>
          <p:spPr>
            <a:xfrm>
              <a:off x="985600" y="359862"/>
              <a:ext cx="231140" cy="38583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GB" sz="1200" kern="100">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6" name="Text Box 1529574327">
              <a:extLst>
                <a:ext uri="{FF2B5EF4-FFF2-40B4-BE49-F238E27FC236}">
                  <a16:creationId xmlns:a16="http://schemas.microsoft.com/office/drawing/2014/main" id="{13F9AF2A-F453-43B9-9604-963AEAB17F6C}"/>
                </a:ext>
              </a:extLst>
            </p:cNvPr>
            <p:cNvSpPr txBox="1"/>
            <p:nvPr/>
          </p:nvSpPr>
          <p:spPr>
            <a:xfrm>
              <a:off x="2423677" y="696332"/>
              <a:ext cx="2251075" cy="58482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GB" sz="1200" kern="100">
                  <a:effectLst/>
                  <a:latin typeface="Times New Roman" panose="02020603050405020304" pitchFamily="18" charset="0"/>
                  <a:ea typeface="新細明體" panose="02020500000000000000" pitchFamily="18" charset="-120"/>
                  <a:cs typeface="Times New Roman" panose="02020603050405020304" pitchFamily="18" charset="0"/>
                </a:rPr>
                <a:t>Settings / </a:t>
              </a: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設定</a:t>
              </a:r>
              <a:r>
                <a:rPr lang="zh-TW" sz="1200" kern="10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kern="100">
                  <a:effectLst/>
                  <a:latin typeface="Times New Roman" panose="02020603050405020304" pitchFamily="18" charset="0"/>
                  <a:ea typeface="新細明體" panose="02020500000000000000" pitchFamily="18" charset="-120"/>
                  <a:cs typeface="Times New Roman" panose="02020603050405020304" pitchFamily="18" charset="0"/>
                </a:rPr>
                <a:t>/ </a:t>
              </a: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设置</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a:p>
              <a:r>
                <a:rPr lang="en-GB" sz="1200" kern="100">
                  <a:effectLst/>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rPr>
                <a:t></a:t>
              </a:r>
              <a:r>
                <a:rPr lang="en-GB" sz="1200" kern="100">
                  <a:effectLst/>
                  <a:latin typeface="Times New Roman" panose="02020603050405020304" pitchFamily="18" charset="0"/>
                  <a:ea typeface="新細明體" panose="02020500000000000000" pitchFamily="18" charset="-120"/>
                  <a:cs typeface="Times New Roman" panose="02020603050405020304" pitchFamily="18" charset="0"/>
                </a:rPr>
                <a:t> Select your preferred language</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cxnSp>
          <p:nvCxnSpPr>
            <p:cNvPr id="37" name="Straight Arrow Connector 36">
              <a:extLst>
                <a:ext uri="{FF2B5EF4-FFF2-40B4-BE49-F238E27FC236}">
                  <a16:creationId xmlns:a16="http://schemas.microsoft.com/office/drawing/2014/main" id="{BB3FFB58-77C7-4E76-B201-CB4A6F7333FA}"/>
                </a:ext>
              </a:extLst>
            </p:cNvPr>
            <p:cNvCxnSpPr/>
            <p:nvPr/>
          </p:nvCxnSpPr>
          <p:spPr>
            <a:xfrm flipH="1">
              <a:off x="1886465" y="857275"/>
              <a:ext cx="527222" cy="0"/>
            </a:xfrm>
            <a:prstGeom prst="straightConnector1">
              <a:avLst/>
            </a:prstGeom>
            <a:ln w="38100">
              <a:solidFill>
                <a:srgbClr val="FF0000"/>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576679"/>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600"/>
                                        <p:tgtEl>
                                          <p:spTgt spid="32"/>
                                        </p:tgtEl>
                                      </p:cBhvr>
                                    </p:animEffect>
                                    <p:anim calcmode="lin" valueType="num">
                                      <p:cBhvr>
                                        <p:cTn id="8" dur="600" fill="hold"/>
                                        <p:tgtEl>
                                          <p:spTgt spid="32"/>
                                        </p:tgtEl>
                                        <p:attrNameLst>
                                          <p:attrName>ppt_x</p:attrName>
                                        </p:attrNameLst>
                                      </p:cBhvr>
                                      <p:tavLst>
                                        <p:tav tm="0">
                                          <p:val>
                                            <p:strVal val="#ppt_x"/>
                                          </p:val>
                                        </p:tav>
                                        <p:tav tm="100000">
                                          <p:val>
                                            <p:strVal val="#ppt_x"/>
                                          </p:val>
                                        </p:tav>
                                      </p:tavLst>
                                    </p:anim>
                                    <p:anim calcmode="lin" valueType="num">
                                      <p:cBhvr>
                                        <p:cTn id="9" dur="6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41</a:t>
            </a:fld>
            <a:endParaRPr lang="zh-CN" altLang="en-US" dirty="0"/>
          </a:p>
        </p:txBody>
      </p:sp>
      <p:graphicFrame>
        <p:nvGraphicFramePr>
          <p:cNvPr id="2" name="Table 2">
            <a:extLst>
              <a:ext uri="{FF2B5EF4-FFF2-40B4-BE49-F238E27FC236}">
                <a16:creationId xmlns:a16="http://schemas.microsoft.com/office/drawing/2014/main" id="{D0D39475-D9DB-455C-A186-E5F7DFF00341}"/>
              </a:ext>
            </a:extLst>
          </p:cNvPr>
          <p:cNvGraphicFramePr>
            <a:graphicFrameLocks noGrp="1"/>
          </p:cNvGraphicFramePr>
          <p:nvPr>
            <p:extLst>
              <p:ext uri="{D42A27DB-BD31-4B8C-83A1-F6EECF244321}">
                <p14:modId xmlns:p14="http://schemas.microsoft.com/office/powerpoint/2010/main" val="1764914182"/>
              </p:ext>
            </p:extLst>
          </p:nvPr>
        </p:nvGraphicFramePr>
        <p:xfrm>
          <a:off x="2258800" y="1665428"/>
          <a:ext cx="4785995" cy="822960"/>
        </p:xfrm>
        <a:graphic>
          <a:graphicData uri="http://schemas.openxmlformats.org/drawingml/2006/table">
            <a:tbl>
              <a:tblPr firstRow="1" bandRow="1">
                <a:tableStyleId>{2D5ABB26-0587-4C30-8999-92F81FD0307C}</a:tableStyleId>
              </a:tblPr>
              <a:tblGrid>
                <a:gridCol w="4785995">
                  <a:extLst>
                    <a:ext uri="{9D8B030D-6E8A-4147-A177-3AD203B41FA5}">
                      <a16:colId xmlns:a16="http://schemas.microsoft.com/office/drawing/2014/main" val="3642107523"/>
                    </a:ext>
                  </a:extLst>
                </a:gridCol>
              </a:tblGrid>
              <a:tr h="588722">
                <a:tc>
                  <a:txBody>
                    <a:bodyPr/>
                    <a:lstStyle/>
                    <a:p>
                      <a:r>
                        <a:rPr lang="en-GB" sz="1800" b="0" kern="1200" dirty="0">
                          <a:solidFill>
                            <a:schemeClr val="tx1"/>
                          </a:solidFill>
                          <a:effectLst/>
                          <a:latin typeface="Times New Roman" panose="02020603050405020304" pitchFamily="18" charset="0"/>
                          <a:ea typeface="+mn-ea"/>
                          <a:cs typeface="Times New Roman" panose="02020603050405020304" pitchFamily="18" charset="0"/>
                        </a:rPr>
                        <a:t>In GeoGebra, after using a tool, </a:t>
                      </a:r>
                    </a:p>
                    <a:p>
                      <a:r>
                        <a:rPr lang="en-GB" sz="1800" b="0" kern="1200" dirty="0">
                          <a:solidFill>
                            <a:schemeClr val="tx1"/>
                          </a:solidFill>
                          <a:effectLst/>
                          <a:latin typeface="Times New Roman" panose="02020603050405020304" pitchFamily="18" charset="0"/>
                          <a:ea typeface="+mn-ea"/>
                          <a:cs typeface="Times New Roman" panose="02020603050405020304" pitchFamily="18" charset="0"/>
                        </a:rPr>
                        <a:t>it is a good practice to select “Move” tool.</a:t>
                      </a:r>
                      <a:endParaRPr lang="en-US" sz="1800" b="0" kern="1200" dirty="0">
                        <a:solidFill>
                          <a:schemeClr val="tx1"/>
                        </a:solidFill>
                        <a:effectLst/>
                        <a:latin typeface="Times New Roman" panose="02020603050405020304" pitchFamily="18" charset="0"/>
                        <a:ea typeface="+mn-ea"/>
                        <a:cs typeface="Times New Roman" panose="02020603050405020304" pitchFamily="18" charset="0"/>
                      </a:endParaRPr>
                    </a:p>
                    <a:p>
                      <a:r>
                        <a:rPr lang="en-GB" sz="1800" b="0" kern="1200" dirty="0">
                          <a:solidFill>
                            <a:schemeClr val="tx1"/>
                          </a:solidFill>
                          <a:effectLst/>
                          <a:latin typeface="Times New Roman" panose="02020603050405020304" pitchFamily="18" charset="0"/>
                          <a:ea typeface="+mn-ea"/>
                          <a:cs typeface="Times New Roman" panose="02020603050405020304" pitchFamily="18" charset="0"/>
                        </a:rPr>
                        <a:t>You can understand this practice as:</a:t>
                      </a:r>
                      <a:endParaRPr lang="en-US" sz="18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64980404"/>
                  </a:ext>
                </a:extLst>
              </a:tr>
            </a:tbl>
          </a:graphicData>
        </a:graphic>
      </p:graphicFrame>
      <p:grpSp>
        <p:nvGrpSpPr>
          <p:cNvPr id="51" name="组合 2">
            <a:extLst>
              <a:ext uri="{FF2B5EF4-FFF2-40B4-BE49-F238E27FC236}">
                <a16:creationId xmlns:a16="http://schemas.microsoft.com/office/drawing/2014/main" id="{6B666F7C-F433-48E5-A4FF-76D725091D13}"/>
              </a:ext>
            </a:extLst>
          </p:cNvPr>
          <p:cNvGrpSpPr/>
          <p:nvPr/>
        </p:nvGrpSpPr>
        <p:grpSpPr>
          <a:xfrm>
            <a:off x="1458893" y="678104"/>
            <a:ext cx="1369542" cy="824550"/>
            <a:chOff x="2664964" y="1922466"/>
            <a:chExt cx="1369542" cy="824550"/>
          </a:xfrm>
        </p:grpSpPr>
        <p:pic>
          <p:nvPicPr>
            <p:cNvPr id="52" name="图片 28" descr="图片包含 文字&#10;&#10;已生成高可信度的说明">
              <a:extLst>
                <a:ext uri="{FF2B5EF4-FFF2-40B4-BE49-F238E27FC236}">
                  <a16:creationId xmlns:a16="http://schemas.microsoft.com/office/drawing/2014/main" id="{CF468E87-D5B0-4460-89CC-F3DD42BA87F0}"/>
                </a:ext>
              </a:extLst>
            </p:cNvPr>
            <p:cNvPicPr>
              <a:picLocks noChangeAspect="1"/>
            </p:cNvPicPr>
            <p:nvPr/>
          </p:nvPicPr>
          <p:blipFill rotWithShape="1">
            <a:blip r:embed="rId6" cstate="print">
              <a:grayscl/>
              <a:extLst>
                <a:ext uri="{BEBA8EAE-BF5A-486C-A8C5-ECC9F3942E4B}">
                  <a14:imgProps xmlns:a14="http://schemas.microsoft.com/office/drawing/2010/main">
                    <a14:imgLayer r:embed="rId7">
                      <a14:imgEffect>
                        <a14:backgroundRemoval t="4538" b="56894" l="2036" r="42494">
                          <a14:foregroundMark x1="2036" y1="24084" x2="2672" y2="31763"/>
                          <a14:foregroundMark x1="23791" y1="5585" x2="25318" y2="4538"/>
                          <a14:foregroundMark x1="42494" y1="23037" x2="42494" y2="21117"/>
                          <a14:foregroundMark x1="27481" y1="48691" x2="29644" y2="48517"/>
                          <a14:backgroundMark x1="30280" y1="40663" x2="30280" y2="40663"/>
                          <a14:backgroundMark x1="29262" y1="41012" x2="29262" y2="41012"/>
                          <a14:backgroundMark x1="27735" y1="41885" x2="36132" y2="41361"/>
                          <a14:backgroundMark x1="25191" y1="44154" x2="28117" y2="41536"/>
                          <a14:backgroundMark x1="37277" y1="44154" x2="22901" y2="45375"/>
                        </a14:backgroundRemoval>
                      </a14:imgEffect>
                    </a14:imgLayer>
                  </a14:imgProps>
                </a:ext>
                <a:ext uri="{28A0092B-C50C-407E-A947-70E740481C1C}">
                  <a14:useLocalDpi xmlns:a14="http://schemas.microsoft.com/office/drawing/2010/main" val="0"/>
                </a:ext>
              </a:extLst>
            </a:blip>
            <a:srcRect l="-4664" t="2563" r="55267" b="56640"/>
            <a:stretch>
              <a:fillRect/>
            </a:stretch>
          </p:blipFill>
          <p:spPr>
            <a:xfrm>
              <a:off x="2664964" y="1922466"/>
              <a:ext cx="1369542" cy="824550"/>
            </a:xfrm>
            <a:prstGeom prst="rect">
              <a:avLst/>
            </a:prstGeom>
          </p:spPr>
        </p:pic>
        <p:sp>
          <p:nvSpPr>
            <p:cNvPr id="54" name="TextBox 12">
              <a:extLst>
                <a:ext uri="{FF2B5EF4-FFF2-40B4-BE49-F238E27FC236}">
                  <a16:creationId xmlns:a16="http://schemas.microsoft.com/office/drawing/2014/main" id="{0EFDA8D9-CF6C-4B36-998C-4EC80F6466E7}"/>
                </a:ext>
              </a:extLst>
            </p:cNvPr>
            <p:cNvSpPr txBox="1"/>
            <p:nvPr/>
          </p:nvSpPr>
          <p:spPr>
            <a:xfrm>
              <a:off x="2960430" y="2132343"/>
              <a:ext cx="1008882" cy="400110"/>
            </a:xfrm>
            <a:prstGeom prst="rect">
              <a:avLst/>
            </a:prstGeom>
            <a:noFill/>
          </p:spPr>
          <p:txBody>
            <a:bodyPr wrap="square" rtlCol="0">
              <a:spAutoFit/>
            </a:bodyPr>
            <a:lstStyle/>
            <a:p>
              <a:pPr algn="ctr"/>
              <a:r>
                <a:rPr lang="en-US" altLang="zh-CN" sz="2000" b="1" dirty="0">
                  <a:solidFill>
                    <a:schemeClr val="tx1">
                      <a:lumMod val="65000"/>
                      <a:lumOff val="35000"/>
                    </a:schemeClr>
                  </a:solidFill>
                  <a:cs typeface="+mn-ea"/>
                  <a:sym typeface="+mn-lt"/>
                </a:rPr>
                <a:t>Tips</a:t>
              </a:r>
              <a:endParaRPr lang="zh-CN" altLang="en-US" sz="2000" b="1" dirty="0">
                <a:solidFill>
                  <a:schemeClr val="tx1">
                    <a:lumMod val="65000"/>
                    <a:lumOff val="35000"/>
                  </a:schemeClr>
                </a:solidFill>
                <a:cs typeface="+mn-ea"/>
                <a:sym typeface="+mn-lt"/>
              </a:endParaRPr>
            </a:p>
          </p:txBody>
        </p:sp>
      </p:grpSp>
      <p:grpSp>
        <p:nvGrpSpPr>
          <p:cNvPr id="22" name="Canvas 2">
            <a:extLst>
              <a:ext uri="{FF2B5EF4-FFF2-40B4-BE49-F238E27FC236}">
                <a16:creationId xmlns:a16="http://schemas.microsoft.com/office/drawing/2014/main" id="{BAA91D75-F4C3-40DE-ADF1-D64D19A8432B}"/>
              </a:ext>
            </a:extLst>
          </p:cNvPr>
          <p:cNvGrpSpPr/>
          <p:nvPr/>
        </p:nvGrpSpPr>
        <p:grpSpPr>
          <a:xfrm>
            <a:off x="2143664" y="2846352"/>
            <a:ext cx="4786184" cy="1057910"/>
            <a:chOff x="0" y="0"/>
            <a:chExt cx="4786184" cy="1057910"/>
          </a:xfrm>
        </p:grpSpPr>
        <p:sp>
          <p:nvSpPr>
            <p:cNvPr id="23" name="Rectangle 22">
              <a:extLst>
                <a:ext uri="{FF2B5EF4-FFF2-40B4-BE49-F238E27FC236}">
                  <a16:creationId xmlns:a16="http://schemas.microsoft.com/office/drawing/2014/main" id="{086D0AA2-08FE-46F7-8824-19E8C50279E0}"/>
                </a:ext>
              </a:extLst>
            </p:cNvPr>
            <p:cNvSpPr/>
            <p:nvPr/>
          </p:nvSpPr>
          <p:spPr>
            <a:xfrm>
              <a:off x="0" y="0"/>
              <a:ext cx="4785995" cy="1057910"/>
            </a:xfrm>
            <a:prstGeom prst="rect">
              <a:avLst/>
            </a:prstGeom>
            <a:solidFill>
              <a:prstClr val="white"/>
            </a:solidFill>
          </p:spPr>
          <p:txBody>
            <a:bodyPr/>
            <a:lstStyle/>
            <a:p>
              <a:endParaRPr lang="zh-HK" altLang="en-US"/>
            </a:p>
          </p:txBody>
        </p:sp>
        <p:pic>
          <p:nvPicPr>
            <p:cNvPr id="24" name="Picture 23" descr="A screenshot of a cell phone&#10;&#10;Description automatically generated">
              <a:extLst>
                <a:ext uri="{FF2B5EF4-FFF2-40B4-BE49-F238E27FC236}">
                  <a16:creationId xmlns:a16="http://schemas.microsoft.com/office/drawing/2014/main" id="{3D2D5BD1-ECE5-4DFC-B5AC-E4A87F82C307}"/>
                </a:ext>
              </a:extLst>
            </p:cNvPr>
            <p:cNvPicPr/>
            <p:nvPr/>
          </p:nvPicPr>
          <p:blipFill rotWithShape="1">
            <a:blip r:embed="rId8" cstate="print">
              <a:extLst>
                <a:ext uri="{28A0092B-C50C-407E-A947-70E740481C1C}">
                  <a14:useLocalDpi xmlns:a14="http://schemas.microsoft.com/office/drawing/2010/main" val="0"/>
                </a:ext>
              </a:extLst>
            </a:blip>
            <a:srcRect b="74755"/>
            <a:stretch/>
          </p:blipFill>
          <p:spPr bwMode="auto">
            <a:xfrm>
              <a:off x="39854" y="311445"/>
              <a:ext cx="1266190" cy="622300"/>
            </a:xfrm>
            <a:prstGeom prst="rect">
              <a:avLst/>
            </a:prstGeom>
            <a:noFill/>
            <a:ln>
              <a:noFill/>
            </a:ln>
            <a:extLst>
              <a:ext uri="{53640926-AAD7-44D8-BBD7-CCE9431645EC}">
                <a14:shadowObscured xmlns:a14="http://schemas.microsoft.com/office/drawing/2010/main"/>
              </a:ext>
            </a:extLst>
          </p:spPr>
        </p:pic>
        <p:pic>
          <p:nvPicPr>
            <p:cNvPr id="25" name="Picture 24" descr="A graph with blue dots and numbers&#10;&#10;Description automatically generated">
              <a:extLst>
                <a:ext uri="{FF2B5EF4-FFF2-40B4-BE49-F238E27FC236}">
                  <a16:creationId xmlns:a16="http://schemas.microsoft.com/office/drawing/2014/main" id="{787B62E3-EAFE-4632-B8F0-9B5A4DCEFDC1}"/>
                </a:ext>
              </a:extLst>
            </p:cNvPr>
            <p:cNvPicPr>
              <a:picLocks noChangeAspect="1"/>
            </p:cNvPicPr>
            <p:nvPr/>
          </p:nvPicPr>
          <p:blipFill rotWithShape="1">
            <a:blip r:embed="rId9">
              <a:extLst>
                <a:ext uri="{28A0092B-C50C-407E-A947-70E740481C1C}">
                  <a14:useLocalDpi xmlns:a14="http://schemas.microsoft.com/office/drawing/2010/main" val="0"/>
                </a:ext>
              </a:extLst>
            </a:blip>
            <a:srcRect l="11248" t="10826" r="64406" b="60059"/>
            <a:stretch/>
          </p:blipFill>
          <p:spPr bwMode="auto">
            <a:xfrm>
              <a:off x="1915644" y="311150"/>
              <a:ext cx="1003300" cy="711200"/>
            </a:xfrm>
            <a:prstGeom prst="rect">
              <a:avLst/>
            </a:prstGeom>
            <a:noFill/>
            <a:ln>
              <a:noFill/>
            </a:ln>
            <a:extLst>
              <a:ext uri="{53640926-AAD7-44D8-BBD7-CCE9431645EC}">
                <a14:shadowObscured xmlns:a14="http://schemas.microsoft.com/office/drawing/2010/main"/>
              </a:ext>
            </a:extLst>
          </p:spPr>
        </p:pic>
        <p:pic>
          <p:nvPicPr>
            <p:cNvPr id="26" name="Picture 25" descr="A screenshot of a computer&#10;&#10;Description automatically generated">
              <a:extLst>
                <a:ext uri="{FF2B5EF4-FFF2-40B4-BE49-F238E27FC236}">
                  <a16:creationId xmlns:a16="http://schemas.microsoft.com/office/drawing/2014/main" id="{E05996A6-FDF0-492B-BAC8-E73299929A59}"/>
                </a:ext>
              </a:extLst>
            </p:cNvPr>
            <p:cNvPicPr/>
            <p:nvPr/>
          </p:nvPicPr>
          <p:blipFill rotWithShape="1">
            <a:blip r:embed="rId10" cstate="print">
              <a:extLst>
                <a:ext uri="{28A0092B-C50C-407E-A947-70E740481C1C}">
                  <a14:useLocalDpi xmlns:a14="http://schemas.microsoft.com/office/drawing/2010/main" val="0"/>
                </a:ext>
              </a:extLst>
            </a:blip>
            <a:srcRect b="48634"/>
            <a:stretch/>
          </p:blipFill>
          <p:spPr bwMode="auto">
            <a:xfrm>
              <a:off x="3614269" y="311150"/>
              <a:ext cx="1075690" cy="596900"/>
            </a:xfrm>
            <a:prstGeom prst="rect">
              <a:avLst/>
            </a:prstGeom>
            <a:noFill/>
            <a:ln>
              <a:noFill/>
            </a:ln>
            <a:extLst>
              <a:ext uri="{53640926-AAD7-44D8-BBD7-CCE9431645EC}">
                <a14:shadowObscured xmlns:a14="http://schemas.microsoft.com/office/drawing/2010/main"/>
              </a:ext>
            </a:extLst>
          </p:spPr>
        </p:pic>
        <p:sp>
          <p:nvSpPr>
            <p:cNvPr id="27" name="Text Box 779674153">
              <a:extLst>
                <a:ext uri="{FF2B5EF4-FFF2-40B4-BE49-F238E27FC236}">
                  <a16:creationId xmlns:a16="http://schemas.microsoft.com/office/drawing/2014/main" id="{DBABB913-84ED-4B36-B640-A9F43CBC34E5}"/>
                </a:ext>
              </a:extLst>
            </p:cNvPr>
            <p:cNvSpPr txBox="1"/>
            <p:nvPr/>
          </p:nvSpPr>
          <p:spPr>
            <a:xfrm>
              <a:off x="157034" y="0"/>
              <a:ext cx="1031875" cy="3238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Pick up a tool</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8" name="Text Box 1052865306">
              <a:extLst>
                <a:ext uri="{FF2B5EF4-FFF2-40B4-BE49-F238E27FC236}">
                  <a16:creationId xmlns:a16="http://schemas.microsoft.com/office/drawing/2014/main" id="{8DF1151B-6BB3-47F9-B256-D1A0A319752A}"/>
                </a:ext>
              </a:extLst>
            </p:cNvPr>
            <p:cNvSpPr txBox="1"/>
            <p:nvPr/>
          </p:nvSpPr>
          <p:spPr>
            <a:xfrm>
              <a:off x="1972745" y="0"/>
              <a:ext cx="925830" cy="3238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Use the tool</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9" name="Text Box 1835725439">
              <a:extLst>
                <a:ext uri="{FF2B5EF4-FFF2-40B4-BE49-F238E27FC236}">
                  <a16:creationId xmlns:a16="http://schemas.microsoft.com/office/drawing/2014/main" id="{C8FA98B5-AB14-4692-A0C6-56C3F1530512}"/>
                </a:ext>
              </a:extLst>
            </p:cNvPr>
            <p:cNvSpPr txBox="1"/>
            <p:nvPr/>
          </p:nvSpPr>
          <p:spPr>
            <a:xfrm>
              <a:off x="3516819" y="0"/>
              <a:ext cx="1269365" cy="3238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Put down the tool</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40" name="Text Box 465719082">
              <a:extLst>
                <a:ext uri="{FF2B5EF4-FFF2-40B4-BE49-F238E27FC236}">
                  <a16:creationId xmlns:a16="http://schemas.microsoft.com/office/drawing/2014/main" id="{3CA1252F-8F12-41E8-AF04-927141A42500}"/>
                </a:ext>
              </a:extLst>
            </p:cNvPr>
            <p:cNvSpPr txBox="1"/>
            <p:nvPr/>
          </p:nvSpPr>
          <p:spPr>
            <a:xfrm>
              <a:off x="1446084" y="0"/>
              <a:ext cx="339090" cy="3238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GB" sz="1200" kern="100">
                  <a:effectLst/>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rPr>
                <a:t></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41" name="Text Box 1654580873">
              <a:extLst>
                <a:ext uri="{FF2B5EF4-FFF2-40B4-BE49-F238E27FC236}">
                  <a16:creationId xmlns:a16="http://schemas.microsoft.com/office/drawing/2014/main" id="{64E0BAB1-9FAA-4C9A-8631-EBE562F5A825}"/>
                </a:ext>
              </a:extLst>
            </p:cNvPr>
            <p:cNvSpPr txBox="1"/>
            <p:nvPr/>
          </p:nvSpPr>
          <p:spPr>
            <a:xfrm>
              <a:off x="3046284" y="0"/>
              <a:ext cx="339090" cy="3238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GB" sz="1200" kern="100">
                  <a:effectLst/>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rPr>
                <a:t></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spTree>
    <p:extLst>
      <p:ext uri="{BB962C8B-B14F-4D97-AF65-F5344CB8AC3E}">
        <p14:creationId xmlns:p14="http://schemas.microsoft.com/office/powerpoint/2010/main" val="4195379458"/>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512489" y="858223"/>
            <a:ext cx="5735563" cy="646331"/>
          </a:xfrm>
          <a:prstGeom prst="rect">
            <a:avLst/>
          </a:prstGeom>
          <a:noFill/>
        </p:spPr>
        <p:txBody>
          <a:bodyPr wrap="square" rtlCol="0">
            <a:spAutoFit/>
          </a:bodyPr>
          <a:lstStyle/>
          <a:p>
            <a:r>
              <a:rPr lang="en-US" altLang="zh-CN" b="1" spc="-150" dirty="0">
                <a:solidFill>
                  <a:srgbClr val="3E3A39"/>
                </a:solidFill>
                <a:cs typeface="+mn-ea"/>
                <a:sym typeface="+mn-lt"/>
              </a:rPr>
              <a:t>3</a:t>
            </a:r>
            <a:r>
              <a:rPr lang="en-US" altLang="zh-CN" b="1" spc="-150" dirty="0">
                <a:solidFill>
                  <a:srgbClr val="3E3A39"/>
                </a:solidFill>
                <a:latin typeface="+mn-ea"/>
                <a:cs typeface="+mn-ea"/>
                <a:sym typeface="+mn-lt"/>
              </a:rPr>
              <a:t>.	</a:t>
            </a:r>
            <a:r>
              <a:rPr lang="en-GB" b="1" dirty="0">
                <a:solidFill>
                  <a:srgbClr val="3E3A39"/>
                </a:solidFill>
                <a:latin typeface="Times New Roman" panose="02020603050405020304" pitchFamily="18" charset="0"/>
                <a:cs typeface="Times New Roman" panose="02020603050405020304" pitchFamily="18" charset="0"/>
              </a:rPr>
              <a:t>The following steps will guide us through creating </a:t>
            </a:r>
            <a:br>
              <a:rPr lang="en-GB" b="1" dirty="0">
                <a:solidFill>
                  <a:srgbClr val="3E3A39"/>
                </a:solidFill>
                <a:latin typeface="Times New Roman" panose="02020603050405020304" pitchFamily="18" charset="0"/>
                <a:cs typeface="Times New Roman" panose="02020603050405020304" pitchFamily="18" charset="0"/>
              </a:rPr>
            </a:br>
            <a:r>
              <a:rPr lang="en-GB" b="1" dirty="0">
                <a:solidFill>
                  <a:srgbClr val="3E3A39"/>
                </a:solidFill>
                <a:latin typeface="Times New Roman" panose="02020603050405020304" pitchFamily="18" charset="0"/>
                <a:cs typeface="Times New Roman" panose="02020603050405020304" pitchFamily="18" charset="0"/>
              </a:rPr>
              <a:t>	a 3D-model of a building.</a:t>
            </a:r>
            <a:endParaRPr lang="en-US" b="1" dirty="0">
              <a:solidFill>
                <a:srgbClr val="3E3A39"/>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42</a:t>
            </a:fld>
            <a:endParaRPr lang="zh-CN" altLang="en-US" dirty="0"/>
          </a:p>
        </p:txBody>
      </p:sp>
      <p:grpSp>
        <p:nvGrpSpPr>
          <p:cNvPr id="70" name="Group 4">
            <a:extLst>
              <a:ext uri="{FF2B5EF4-FFF2-40B4-BE49-F238E27FC236}">
                <a16:creationId xmlns:a16="http://schemas.microsoft.com/office/drawing/2014/main" id="{553410CF-182D-4AFA-8636-084A5C086FF9}"/>
              </a:ext>
            </a:extLst>
          </p:cNvPr>
          <p:cNvGrpSpPr>
            <a:grpSpLocks noChangeAspect="1"/>
          </p:cNvGrpSpPr>
          <p:nvPr/>
        </p:nvGrpSpPr>
        <p:grpSpPr bwMode="auto">
          <a:xfrm flipH="1">
            <a:off x="1860444" y="1573949"/>
            <a:ext cx="1133478" cy="621619"/>
            <a:chOff x="3326" y="771"/>
            <a:chExt cx="2348" cy="954"/>
          </a:xfrm>
          <a:solidFill>
            <a:schemeClr val="tx1">
              <a:lumMod val="75000"/>
              <a:lumOff val="25000"/>
            </a:schemeClr>
          </a:solidFill>
        </p:grpSpPr>
        <p:sp>
          <p:nvSpPr>
            <p:cNvPr id="71" name="Freeform 5">
              <a:extLst>
                <a:ext uri="{FF2B5EF4-FFF2-40B4-BE49-F238E27FC236}">
                  <a16:creationId xmlns:a16="http://schemas.microsoft.com/office/drawing/2014/main" id="{9997A38E-3E88-44C2-9F16-3772F434CCAA}"/>
                </a:ext>
              </a:extLst>
            </p:cNvPr>
            <p:cNvSpPr>
              <a:spLocks noEditPoints="1"/>
            </p:cNvSpPr>
            <p:nvPr/>
          </p:nvSpPr>
          <p:spPr bwMode="auto">
            <a:xfrm>
              <a:off x="3326" y="771"/>
              <a:ext cx="2348" cy="954"/>
            </a:xfrm>
            <a:custGeom>
              <a:avLst/>
              <a:gdLst>
                <a:gd name="T0" fmla="*/ 969 w 991"/>
                <a:gd name="T1" fmla="*/ 166 h 401"/>
                <a:gd name="T2" fmla="*/ 911 w 991"/>
                <a:gd name="T3" fmla="*/ 115 h 401"/>
                <a:gd name="T4" fmla="*/ 851 w 991"/>
                <a:gd name="T5" fmla="*/ 67 h 401"/>
                <a:gd name="T6" fmla="*/ 780 w 991"/>
                <a:gd name="T7" fmla="*/ 16 h 401"/>
                <a:gd name="T8" fmla="*/ 774 w 991"/>
                <a:gd name="T9" fmla="*/ 17 h 401"/>
                <a:gd name="T10" fmla="*/ 770 w 991"/>
                <a:gd name="T11" fmla="*/ 16 h 401"/>
                <a:gd name="T12" fmla="*/ 354 w 991"/>
                <a:gd name="T13" fmla="*/ 3 h 401"/>
                <a:gd name="T14" fmla="*/ 149 w 991"/>
                <a:gd name="T15" fmla="*/ 2 h 401"/>
                <a:gd name="T16" fmla="*/ 44 w 991"/>
                <a:gd name="T17" fmla="*/ 3 h 401"/>
                <a:gd name="T18" fmla="*/ 9 w 991"/>
                <a:gd name="T19" fmla="*/ 34 h 401"/>
                <a:gd name="T20" fmla="*/ 6 w 991"/>
                <a:gd name="T21" fmla="*/ 38 h 401"/>
                <a:gd name="T22" fmla="*/ 3 w 991"/>
                <a:gd name="T23" fmla="*/ 263 h 401"/>
                <a:gd name="T24" fmla="*/ 2 w 991"/>
                <a:gd name="T25" fmla="*/ 319 h 401"/>
                <a:gd name="T26" fmla="*/ 4 w 991"/>
                <a:gd name="T27" fmla="*/ 363 h 401"/>
                <a:gd name="T28" fmla="*/ 63 w 991"/>
                <a:gd name="T29" fmla="*/ 388 h 401"/>
                <a:gd name="T30" fmla="*/ 514 w 991"/>
                <a:gd name="T31" fmla="*/ 399 h 401"/>
                <a:gd name="T32" fmla="*/ 768 w 991"/>
                <a:gd name="T33" fmla="*/ 392 h 401"/>
                <a:gd name="T34" fmla="*/ 772 w 991"/>
                <a:gd name="T35" fmla="*/ 391 h 401"/>
                <a:gd name="T36" fmla="*/ 778 w 991"/>
                <a:gd name="T37" fmla="*/ 391 h 401"/>
                <a:gd name="T38" fmla="*/ 901 w 991"/>
                <a:gd name="T39" fmla="*/ 317 h 401"/>
                <a:gd name="T40" fmla="*/ 952 w 991"/>
                <a:gd name="T41" fmla="*/ 270 h 401"/>
                <a:gd name="T42" fmla="*/ 987 w 991"/>
                <a:gd name="T43" fmla="*/ 214 h 401"/>
                <a:gd name="T44" fmla="*/ 969 w 991"/>
                <a:gd name="T45" fmla="*/ 166 h 401"/>
                <a:gd name="T46" fmla="*/ 970 w 991"/>
                <a:gd name="T47" fmla="*/ 222 h 401"/>
                <a:gd name="T48" fmla="*/ 879 w 991"/>
                <a:gd name="T49" fmla="*/ 316 h 401"/>
                <a:gd name="T50" fmla="*/ 772 w 991"/>
                <a:gd name="T51" fmla="*/ 380 h 401"/>
                <a:gd name="T52" fmla="*/ 771 w 991"/>
                <a:gd name="T53" fmla="*/ 380 h 401"/>
                <a:gd name="T54" fmla="*/ 768 w 991"/>
                <a:gd name="T55" fmla="*/ 379 h 401"/>
                <a:gd name="T56" fmla="*/ 349 w 991"/>
                <a:gd name="T57" fmla="*/ 386 h 401"/>
                <a:gd name="T58" fmla="*/ 142 w 991"/>
                <a:gd name="T59" fmla="*/ 380 h 401"/>
                <a:gd name="T60" fmla="*/ 38 w 991"/>
                <a:gd name="T61" fmla="*/ 374 h 401"/>
                <a:gd name="T62" fmla="*/ 14 w 991"/>
                <a:gd name="T63" fmla="*/ 329 h 401"/>
                <a:gd name="T64" fmla="*/ 15 w 991"/>
                <a:gd name="T65" fmla="*/ 276 h 401"/>
                <a:gd name="T66" fmla="*/ 14 w 991"/>
                <a:gd name="T67" fmla="*/ 38 h 401"/>
                <a:gd name="T68" fmla="*/ 14 w 991"/>
                <a:gd name="T69" fmla="*/ 37 h 401"/>
                <a:gd name="T70" fmla="*/ 66 w 991"/>
                <a:gd name="T71" fmla="*/ 15 h 401"/>
                <a:gd name="T72" fmla="*/ 112 w 991"/>
                <a:gd name="T73" fmla="*/ 15 h 401"/>
                <a:gd name="T74" fmla="*/ 208 w 991"/>
                <a:gd name="T75" fmla="*/ 15 h 401"/>
                <a:gd name="T76" fmla="*/ 393 w 991"/>
                <a:gd name="T77" fmla="*/ 17 h 401"/>
                <a:gd name="T78" fmla="*/ 770 w 991"/>
                <a:gd name="T79" fmla="*/ 29 h 401"/>
                <a:gd name="T80" fmla="*/ 776 w 991"/>
                <a:gd name="T81" fmla="*/ 25 h 401"/>
                <a:gd name="T82" fmla="*/ 830 w 991"/>
                <a:gd name="T83" fmla="*/ 68 h 401"/>
                <a:gd name="T84" fmla="*/ 886 w 991"/>
                <a:gd name="T85" fmla="*/ 114 h 401"/>
                <a:gd name="T86" fmla="*/ 941 w 991"/>
                <a:gd name="T87" fmla="*/ 160 h 401"/>
                <a:gd name="T88" fmla="*/ 970 w 991"/>
                <a:gd name="T89" fmla="*/ 22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1" h="401">
                  <a:moveTo>
                    <a:pt x="969" y="166"/>
                  </a:moveTo>
                  <a:cubicBezTo>
                    <a:pt x="951" y="148"/>
                    <a:pt x="930" y="132"/>
                    <a:pt x="911" y="115"/>
                  </a:cubicBezTo>
                  <a:cubicBezTo>
                    <a:pt x="891" y="99"/>
                    <a:pt x="871" y="83"/>
                    <a:pt x="851" y="67"/>
                  </a:cubicBezTo>
                  <a:cubicBezTo>
                    <a:pt x="828" y="49"/>
                    <a:pt x="805" y="29"/>
                    <a:pt x="780" y="16"/>
                  </a:cubicBezTo>
                  <a:cubicBezTo>
                    <a:pt x="777" y="15"/>
                    <a:pt x="775" y="15"/>
                    <a:pt x="774" y="17"/>
                  </a:cubicBezTo>
                  <a:cubicBezTo>
                    <a:pt x="773" y="16"/>
                    <a:pt x="772" y="16"/>
                    <a:pt x="770" y="16"/>
                  </a:cubicBezTo>
                  <a:cubicBezTo>
                    <a:pt x="631" y="10"/>
                    <a:pt x="493" y="5"/>
                    <a:pt x="354" y="3"/>
                  </a:cubicBezTo>
                  <a:cubicBezTo>
                    <a:pt x="285" y="2"/>
                    <a:pt x="217" y="2"/>
                    <a:pt x="149" y="2"/>
                  </a:cubicBezTo>
                  <a:cubicBezTo>
                    <a:pt x="114" y="2"/>
                    <a:pt x="78" y="0"/>
                    <a:pt x="44" y="3"/>
                  </a:cubicBezTo>
                  <a:cubicBezTo>
                    <a:pt x="26" y="5"/>
                    <a:pt x="6" y="14"/>
                    <a:pt x="9" y="34"/>
                  </a:cubicBezTo>
                  <a:cubicBezTo>
                    <a:pt x="8" y="34"/>
                    <a:pt x="6" y="35"/>
                    <a:pt x="6" y="38"/>
                  </a:cubicBezTo>
                  <a:cubicBezTo>
                    <a:pt x="2" y="113"/>
                    <a:pt x="3" y="188"/>
                    <a:pt x="3" y="263"/>
                  </a:cubicBezTo>
                  <a:cubicBezTo>
                    <a:pt x="2" y="282"/>
                    <a:pt x="2" y="301"/>
                    <a:pt x="2" y="319"/>
                  </a:cubicBezTo>
                  <a:cubicBezTo>
                    <a:pt x="2" y="333"/>
                    <a:pt x="0" y="349"/>
                    <a:pt x="4" y="363"/>
                  </a:cubicBezTo>
                  <a:cubicBezTo>
                    <a:pt x="11" y="389"/>
                    <a:pt x="41" y="387"/>
                    <a:pt x="63" y="388"/>
                  </a:cubicBezTo>
                  <a:cubicBezTo>
                    <a:pt x="213" y="397"/>
                    <a:pt x="364" y="401"/>
                    <a:pt x="514" y="399"/>
                  </a:cubicBezTo>
                  <a:cubicBezTo>
                    <a:pt x="599" y="398"/>
                    <a:pt x="683" y="396"/>
                    <a:pt x="768" y="392"/>
                  </a:cubicBezTo>
                  <a:cubicBezTo>
                    <a:pt x="770" y="392"/>
                    <a:pt x="771" y="392"/>
                    <a:pt x="772" y="391"/>
                  </a:cubicBezTo>
                  <a:cubicBezTo>
                    <a:pt x="774" y="392"/>
                    <a:pt x="776" y="392"/>
                    <a:pt x="778" y="391"/>
                  </a:cubicBezTo>
                  <a:cubicBezTo>
                    <a:pt x="821" y="369"/>
                    <a:pt x="863" y="346"/>
                    <a:pt x="901" y="317"/>
                  </a:cubicBezTo>
                  <a:cubicBezTo>
                    <a:pt x="919" y="303"/>
                    <a:pt x="937" y="287"/>
                    <a:pt x="952" y="270"/>
                  </a:cubicBezTo>
                  <a:cubicBezTo>
                    <a:pt x="966" y="254"/>
                    <a:pt x="983" y="235"/>
                    <a:pt x="987" y="214"/>
                  </a:cubicBezTo>
                  <a:cubicBezTo>
                    <a:pt x="991" y="195"/>
                    <a:pt x="982" y="179"/>
                    <a:pt x="969" y="166"/>
                  </a:cubicBezTo>
                  <a:close/>
                  <a:moveTo>
                    <a:pt x="970" y="222"/>
                  </a:moveTo>
                  <a:cubicBezTo>
                    <a:pt x="952" y="260"/>
                    <a:pt x="912" y="292"/>
                    <a:pt x="879" y="316"/>
                  </a:cubicBezTo>
                  <a:cubicBezTo>
                    <a:pt x="845" y="340"/>
                    <a:pt x="808" y="360"/>
                    <a:pt x="772" y="380"/>
                  </a:cubicBezTo>
                  <a:cubicBezTo>
                    <a:pt x="772" y="380"/>
                    <a:pt x="772" y="380"/>
                    <a:pt x="771" y="380"/>
                  </a:cubicBezTo>
                  <a:cubicBezTo>
                    <a:pt x="770" y="379"/>
                    <a:pt x="769" y="379"/>
                    <a:pt x="768" y="379"/>
                  </a:cubicBezTo>
                  <a:cubicBezTo>
                    <a:pt x="629" y="386"/>
                    <a:pt x="489" y="388"/>
                    <a:pt x="349" y="386"/>
                  </a:cubicBezTo>
                  <a:cubicBezTo>
                    <a:pt x="280" y="385"/>
                    <a:pt x="211" y="383"/>
                    <a:pt x="142" y="380"/>
                  </a:cubicBezTo>
                  <a:cubicBezTo>
                    <a:pt x="107" y="378"/>
                    <a:pt x="72" y="378"/>
                    <a:pt x="38" y="374"/>
                  </a:cubicBezTo>
                  <a:cubicBezTo>
                    <a:pt x="12" y="371"/>
                    <a:pt x="14" y="350"/>
                    <a:pt x="14" y="329"/>
                  </a:cubicBezTo>
                  <a:cubicBezTo>
                    <a:pt x="15" y="312"/>
                    <a:pt x="15" y="294"/>
                    <a:pt x="15" y="276"/>
                  </a:cubicBezTo>
                  <a:cubicBezTo>
                    <a:pt x="15" y="197"/>
                    <a:pt x="18" y="117"/>
                    <a:pt x="14" y="38"/>
                  </a:cubicBezTo>
                  <a:cubicBezTo>
                    <a:pt x="14" y="37"/>
                    <a:pt x="14" y="37"/>
                    <a:pt x="14" y="37"/>
                  </a:cubicBezTo>
                  <a:cubicBezTo>
                    <a:pt x="20" y="14"/>
                    <a:pt x="47" y="15"/>
                    <a:pt x="66" y="15"/>
                  </a:cubicBezTo>
                  <a:cubicBezTo>
                    <a:pt x="81" y="15"/>
                    <a:pt x="97" y="15"/>
                    <a:pt x="112" y="15"/>
                  </a:cubicBezTo>
                  <a:cubicBezTo>
                    <a:pt x="144" y="15"/>
                    <a:pt x="176" y="15"/>
                    <a:pt x="208" y="15"/>
                  </a:cubicBezTo>
                  <a:cubicBezTo>
                    <a:pt x="270" y="16"/>
                    <a:pt x="332" y="16"/>
                    <a:pt x="393" y="17"/>
                  </a:cubicBezTo>
                  <a:cubicBezTo>
                    <a:pt x="519" y="19"/>
                    <a:pt x="645" y="23"/>
                    <a:pt x="770" y="29"/>
                  </a:cubicBezTo>
                  <a:cubicBezTo>
                    <a:pt x="773" y="29"/>
                    <a:pt x="775" y="27"/>
                    <a:pt x="776" y="25"/>
                  </a:cubicBezTo>
                  <a:cubicBezTo>
                    <a:pt x="792" y="41"/>
                    <a:pt x="812" y="54"/>
                    <a:pt x="830" y="68"/>
                  </a:cubicBezTo>
                  <a:cubicBezTo>
                    <a:pt x="849" y="83"/>
                    <a:pt x="867" y="98"/>
                    <a:pt x="886" y="114"/>
                  </a:cubicBezTo>
                  <a:cubicBezTo>
                    <a:pt x="905" y="129"/>
                    <a:pt x="923" y="145"/>
                    <a:pt x="941" y="160"/>
                  </a:cubicBezTo>
                  <a:cubicBezTo>
                    <a:pt x="959" y="176"/>
                    <a:pt x="982" y="195"/>
                    <a:pt x="970"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2" name="Freeform 6">
              <a:extLst>
                <a:ext uri="{FF2B5EF4-FFF2-40B4-BE49-F238E27FC236}">
                  <a16:creationId xmlns:a16="http://schemas.microsoft.com/office/drawing/2014/main" id="{41603308-F7E7-448D-A2CB-696A9743B90E}"/>
                </a:ext>
              </a:extLst>
            </p:cNvPr>
            <p:cNvSpPr>
              <a:spLocks noEditPoints="1"/>
            </p:cNvSpPr>
            <p:nvPr/>
          </p:nvSpPr>
          <p:spPr bwMode="auto">
            <a:xfrm>
              <a:off x="5302" y="1201"/>
              <a:ext cx="123" cy="129"/>
            </a:xfrm>
            <a:custGeom>
              <a:avLst/>
              <a:gdLst>
                <a:gd name="T0" fmla="*/ 51 w 52"/>
                <a:gd name="T1" fmla="*/ 28 h 54"/>
                <a:gd name="T2" fmla="*/ 44 w 52"/>
                <a:gd name="T3" fmla="*/ 13 h 54"/>
                <a:gd name="T4" fmla="*/ 32 w 52"/>
                <a:gd name="T5" fmla="*/ 1 h 54"/>
                <a:gd name="T6" fmla="*/ 19 w 52"/>
                <a:gd name="T7" fmla="*/ 3 h 54"/>
                <a:gd name="T8" fmla="*/ 0 w 52"/>
                <a:gd name="T9" fmla="*/ 29 h 54"/>
                <a:gd name="T10" fmla="*/ 26 w 52"/>
                <a:gd name="T11" fmla="*/ 53 h 54"/>
                <a:gd name="T12" fmla="*/ 51 w 52"/>
                <a:gd name="T13" fmla="*/ 28 h 54"/>
                <a:gd name="T14" fmla="*/ 26 w 52"/>
                <a:gd name="T15" fmla="*/ 42 h 54"/>
                <a:gd name="T16" fmla="*/ 11 w 52"/>
                <a:gd name="T17" fmla="*/ 29 h 54"/>
                <a:gd name="T18" fmla="*/ 16 w 52"/>
                <a:gd name="T19" fmla="*/ 18 h 54"/>
                <a:gd name="T20" fmla="*/ 25 w 52"/>
                <a:gd name="T21" fmla="*/ 12 h 54"/>
                <a:gd name="T22" fmla="*/ 27 w 52"/>
                <a:gd name="T23" fmla="*/ 10 h 54"/>
                <a:gd name="T24" fmla="*/ 26 w 52"/>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51" y="28"/>
                  </a:moveTo>
                  <a:cubicBezTo>
                    <a:pt x="50" y="23"/>
                    <a:pt x="48" y="17"/>
                    <a:pt x="44" y="13"/>
                  </a:cubicBezTo>
                  <a:cubicBezTo>
                    <a:pt x="46" y="7"/>
                    <a:pt x="37" y="2"/>
                    <a:pt x="32" y="1"/>
                  </a:cubicBezTo>
                  <a:cubicBezTo>
                    <a:pt x="28" y="0"/>
                    <a:pt x="23" y="1"/>
                    <a:pt x="19" y="3"/>
                  </a:cubicBezTo>
                  <a:cubicBezTo>
                    <a:pt x="8" y="4"/>
                    <a:pt x="0" y="20"/>
                    <a:pt x="0" y="29"/>
                  </a:cubicBezTo>
                  <a:cubicBezTo>
                    <a:pt x="0" y="44"/>
                    <a:pt x="12" y="54"/>
                    <a:pt x="26" y="53"/>
                  </a:cubicBezTo>
                  <a:cubicBezTo>
                    <a:pt x="40" y="53"/>
                    <a:pt x="52" y="43"/>
                    <a:pt x="51" y="28"/>
                  </a:cubicBezTo>
                  <a:close/>
                  <a:moveTo>
                    <a:pt x="26" y="42"/>
                  </a:moveTo>
                  <a:cubicBezTo>
                    <a:pt x="18" y="42"/>
                    <a:pt x="11" y="37"/>
                    <a:pt x="11" y="29"/>
                  </a:cubicBezTo>
                  <a:cubicBezTo>
                    <a:pt x="11" y="25"/>
                    <a:pt x="13" y="21"/>
                    <a:pt x="16" y="18"/>
                  </a:cubicBezTo>
                  <a:cubicBezTo>
                    <a:pt x="18" y="15"/>
                    <a:pt x="22" y="14"/>
                    <a:pt x="25" y="12"/>
                  </a:cubicBezTo>
                  <a:cubicBezTo>
                    <a:pt x="26" y="11"/>
                    <a:pt x="26" y="11"/>
                    <a:pt x="27" y="10"/>
                  </a:cubicBezTo>
                  <a:cubicBezTo>
                    <a:pt x="40" y="17"/>
                    <a:pt x="45" y="40"/>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3" name="Freeform 7">
              <a:extLst>
                <a:ext uri="{FF2B5EF4-FFF2-40B4-BE49-F238E27FC236}">
                  <a16:creationId xmlns:a16="http://schemas.microsoft.com/office/drawing/2014/main" id="{A8C6DD86-1D47-45A1-B0F0-40DBC03DE2C2}"/>
                </a:ext>
              </a:extLst>
            </p:cNvPr>
            <p:cNvSpPr/>
            <p:nvPr/>
          </p:nvSpPr>
          <p:spPr bwMode="auto">
            <a:xfrm>
              <a:off x="3375" y="1549"/>
              <a:ext cx="76" cy="100"/>
            </a:xfrm>
            <a:custGeom>
              <a:avLst/>
              <a:gdLst>
                <a:gd name="T0" fmla="*/ 28 w 32"/>
                <a:gd name="T1" fmla="*/ 31 h 42"/>
                <a:gd name="T2" fmla="*/ 14 w 32"/>
                <a:gd name="T3" fmla="*/ 22 h 42"/>
                <a:gd name="T4" fmla="*/ 15 w 32"/>
                <a:gd name="T5" fmla="*/ 5 h 42"/>
                <a:gd name="T6" fmla="*/ 11 w 32"/>
                <a:gd name="T7" fmla="*/ 2 h 42"/>
                <a:gd name="T8" fmla="*/ 4 w 32"/>
                <a:gd name="T9" fmla="*/ 26 h 42"/>
                <a:gd name="T10" fmla="*/ 28 w 32"/>
                <a:gd name="T11" fmla="*/ 40 h 42"/>
                <a:gd name="T12" fmla="*/ 28 w 32"/>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2" h="42">
                  <a:moveTo>
                    <a:pt x="28" y="31"/>
                  </a:moveTo>
                  <a:cubicBezTo>
                    <a:pt x="22" y="29"/>
                    <a:pt x="17" y="28"/>
                    <a:pt x="14" y="22"/>
                  </a:cubicBezTo>
                  <a:cubicBezTo>
                    <a:pt x="12" y="17"/>
                    <a:pt x="12" y="10"/>
                    <a:pt x="15" y="5"/>
                  </a:cubicBezTo>
                  <a:cubicBezTo>
                    <a:pt x="16" y="3"/>
                    <a:pt x="14" y="0"/>
                    <a:pt x="11" y="2"/>
                  </a:cubicBezTo>
                  <a:cubicBezTo>
                    <a:pt x="4" y="8"/>
                    <a:pt x="0" y="17"/>
                    <a:pt x="4" y="26"/>
                  </a:cubicBezTo>
                  <a:cubicBezTo>
                    <a:pt x="8" y="35"/>
                    <a:pt x="18" y="42"/>
                    <a:pt x="28" y="40"/>
                  </a:cubicBezTo>
                  <a:cubicBezTo>
                    <a:pt x="32" y="39"/>
                    <a:pt x="32" y="33"/>
                    <a:pt x="2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4" name="Freeform 8">
              <a:extLst>
                <a:ext uri="{FF2B5EF4-FFF2-40B4-BE49-F238E27FC236}">
                  <a16:creationId xmlns:a16="http://schemas.microsoft.com/office/drawing/2014/main" id="{F7FD735D-FD34-4CF9-B806-FE86F6FF7DCB}"/>
                </a:ext>
              </a:extLst>
            </p:cNvPr>
            <p:cNvSpPr/>
            <p:nvPr/>
          </p:nvSpPr>
          <p:spPr bwMode="auto">
            <a:xfrm>
              <a:off x="3382" y="1437"/>
              <a:ext cx="27" cy="79"/>
            </a:xfrm>
            <a:custGeom>
              <a:avLst/>
              <a:gdLst>
                <a:gd name="T0" fmla="*/ 9 w 11"/>
                <a:gd name="T1" fmla="*/ 3 h 33"/>
                <a:gd name="T2" fmla="*/ 2 w 11"/>
                <a:gd name="T3" fmla="*/ 3 h 33"/>
                <a:gd name="T4" fmla="*/ 1 w 11"/>
                <a:gd name="T5" fmla="*/ 15 h 33"/>
                <a:gd name="T6" fmla="*/ 3 w 11"/>
                <a:gd name="T7" fmla="*/ 29 h 33"/>
                <a:gd name="T8" fmla="*/ 9 w 11"/>
                <a:gd name="T9" fmla="*/ 29 h 33"/>
                <a:gd name="T10" fmla="*/ 10 w 11"/>
                <a:gd name="T11" fmla="*/ 15 h 33"/>
                <a:gd name="T12" fmla="*/ 9 w 11"/>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9" y="3"/>
                  </a:moveTo>
                  <a:cubicBezTo>
                    <a:pt x="8" y="0"/>
                    <a:pt x="3" y="0"/>
                    <a:pt x="2" y="3"/>
                  </a:cubicBezTo>
                  <a:cubicBezTo>
                    <a:pt x="0" y="7"/>
                    <a:pt x="1" y="11"/>
                    <a:pt x="1" y="15"/>
                  </a:cubicBezTo>
                  <a:cubicBezTo>
                    <a:pt x="2" y="20"/>
                    <a:pt x="2" y="24"/>
                    <a:pt x="3" y="29"/>
                  </a:cubicBezTo>
                  <a:cubicBezTo>
                    <a:pt x="3" y="33"/>
                    <a:pt x="8" y="33"/>
                    <a:pt x="9" y="29"/>
                  </a:cubicBezTo>
                  <a:cubicBezTo>
                    <a:pt x="9" y="24"/>
                    <a:pt x="10" y="20"/>
                    <a:pt x="10" y="15"/>
                  </a:cubicBezTo>
                  <a:cubicBezTo>
                    <a:pt x="10" y="11"/>
                    <a:pt x="11" y="7"/>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5" name="Freeform 9">
              <a:extLst>
                <a:ext uri="{FF2B5EF4-FFF2-40B4-BE49-F238E27FC236}">
                  <a16:creationId xmlns:a16="http://schemas.microsoft.com/office/drawing/2014/main" id="{775E19F0-D4E0-4132-BD6B-0F31A2AD326E}"/>
                </a:ext>
              </a:extLst>
            </p:cNvPr>
            <p:cNvSpPr/>
            <p:nvPr/>
          </p:nvSpPr>
          <p:spPr bwMode="auto">
            <a:xfrm>
              <a:off x="3380" y="1285"/>
              <a:ext cx="31" cy="86"/>
            </a:xfrm>
            <a:custGeom>
              <a:avLst/>
              <a:gdLst>
                <a:gd name="T0" fmla="*/ 9 w 13"/>
                <a:gd name="T1" fmla="*/ 1 h 36"/>
                <a:gd name="T2" fmla="*/ 4 w 13"/>
                <a:gd name="T3" fmla="*/ 1 h 36"/>
                <a:gd name="T4" fmla="*/ 2 w 13"/>
                <a:gd name="T5" fmla="*/ 16 h 36"/>
                <a:gd name="T6" fmla="*/ 4 w 13"/>
                <a:gd name="T7" fmla="*/ 34 h 36"/>
                <a:gd name="T8" fmla="*/ 9 w 13"/>
                <a:gd name="T9" fmla="*/ 34 h 36"/>
                <a:gd name="T10" fmla="*/ 11 w 13"/>
                <a:gd name="T11" fmla="*/ 16 h 36"/>
                <a:gd name="T12" fmla="*/ 9 w 13"/>
                <a:gd name="T13" fmla="*/ 1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9" y="1"/>
                  </a:moveTo>
                  <a:cubicBezTo>
                    <a:pt x="8" y="0"/>
                    <a:pt x="5" y="0"/>
                    <a:pt x="4" y="1"/>
                  </a:cubicBezTo>
                  <a:cubicBezTo>
                    <a:pt x="0" y="6"/>
                    <a:pt x="2" y="11"/>
                    <a:pt x="2" y="16"/>
                  </a:cubicBezTo>
                  <a:cubicBezTo>
                    <a:pt x="2" y="22"/>
                    <a:pt x="3" y="28"/>
                    <a:pt x="4" y="34"/>
                  </a:cubicBezTo>
                  <a:cubicBezTo>
                    <a:pt x="5" y="36"/>
                    <a:pt x="9" y="36"/>
                    <a:pt x="9" y="34"/>
                  </a:cubicBezTo>
                  <a:cubicBezTo>
                    <a:pt x="10" y="28"/>
                    <a:pt x="11" y="22"/>
                    <a:pt x="11" y="16"/>
                  </a:cubicBezTo>
                  <a:cubicBezTo>
                    <a:pt x="12" y="11"/>
                    <a:pt x="13" y="6"/>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6" name="Freeform 10">
              <a:extLst>
                <a:ext uri="{FF2B5EF4-FFF2-40B4-BE49-F238E27FC236}">
                  <a16:creationId xmlns:a16="http://schemas.microsoft.com/office/drawing/2014/main" id="{29785D45-44E2-448F-AAA0-D49BBC71D3EA}"/>
                </a:ext>
              </a:extLst>
            </p:cNvPr>
            <p:cNvSpPr/>
            <p:nvPr/>
          </p:nvSpPr>
          <p:spPr bwMode="auto">
            <a:xfrm>
              <a:off x="3380" y="1132"/>
              <a:ext cx="31" cy="89"/>
            </a:xfrm>
            <a:custGeom>
              <a:avLst/>
              <a:gdLst>
                <a:gd name="T0" fmla="*/ 8 w 13"/>
                <a:gd name="T1" fmla="*/ 4 h 37"/>
                <a:gd name="T2" fmla="*/ 0 w 13"/>
                <a:gd name="T3" fmla="*/ 6 h 37"/>
                <a:gd name="T4" fmla="*/ 2 w 13"/>
                <a:gd name="T5" fmla="*/ 18 h 37"/>
                <a:gd name="T6" fmla="*/ 3 w 13"/>
                <a:gd name="T7" fmla="*/ 32 h 37"/>
                <a:gd name="T8" fmla="*/ 10 w 13"/>
                <a:gd name="T9" fmla="*/ 33 h 37"/>
                <a:gd name="T10" fmla="*/ 8 w 13"/>
                <a:gd name="T11" fmla="*/ 4 h 37"/>
              </a:gdLst>
              <a:ahLst/>
              <a:cxnLst>
                <a:cxn ang="0">
                  <a:pos x="T0" y="T1"/>
                </a:cxn>
                <a:cxn ang="0">
                  <a:pos x="T2" y="T3"/>
                </a:cxn>
                <a:cxn ang="0">
                  <a:pos x="T4" y="T5"/>
                </a:cxn>
                <a:cxn ang="0">
                  <a:pos x="T6" y="T7"/>
                </a:cxn>
                <a:cxn ang="0">
                  <a:pos x="T8" y="T9"/>
                </a:cxn>
                <a:cxn ang="0">
                  <a:pos x="T10" y="T11"/>
                </a:cxn>
              </a:cxnLst>
              <a:rect l="0" t="0" r="r" b="b"/>
              <a:pathLst>
                <a:path w="13" h="37">
                  <a:moveTo>
                    <a:pt x="8" y="4"/>
                  </a:moveTo>
                  <a:cubicBezTo>
                    <a:pt x="6" y="0"/>
                    <a:pt x="1" y="2"/>
                    <a:pt x="0" y="6"/>
                  </a:cubicBezTo>
                  <a:cubicBezTo>
                    <a:pt x="0" y="10"/>
                    <a:pt x="2" y="14"/>
                    <a:pt x="2" y="18"/>
                  </a:cubicBezTo>
                  <a:cubicBezTo>
                    <a:pt x="3" y="23"/>
                    <a:pt x="3" y="28"/>
                    <a:pt x="3" y="32"/>
                  </a:cubicBezTo>
                  <a:cubicBezTo>
                    <a:pt x="3" y="36"/>
                    <a:pt x="9" y="37"/>
                    <a:pt x="10" y="33"/>
                  </a:cubicBezTo>
                  <a:cubicBezTo>
                    <a:pt x="12" y="25"/>
                    <a:pt x="13" y="12"/>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7" name="Freeform 11">
              <a:extLst>
                <a:ext uri="{FF2B5EF4-FFF2-40B4-BE49-F238E27FC236}">
                  <a16:creationId xmlns:a16="http://schemas.microsoft.com/office/drawing/2014/main" id="{904095EE-7588-4706-A267-3A8D99D673EA}"/>
                </a:ext>
              </a:extLst>
            </p:cNvPr>
            <p:cNvSpPr/>
            <p:nvPr/>
          </p:nvSpPr>
          <p:spPr bwMode="auto">
            <a:xfrm>
              <a:off x="3390" y="985"/>
              <a:ext cx="33" cy="88"/>
            </a:xfrm>
            <a:custGeom>
              <a:avLst/>
              <a:gdLst>
                <a:gd name="T0" fmla="*/ 7 w 14"/>
                <a:gd name="T1" fmla="*/ 3 h 37"/>
                <a:gd name="T2" fmla="*/ 0 w 14"/>
                <a:gd name="T3" fmla="*/ 6 h 37"/>
                <a:gd name="T4" fmla="*/ 2 w 14"/>
                <a:gd name="T5" fmla="*/ 17 h 37"/>
                <a:gd name="T6" fmla="*/ 2 w 14"/>
                <a:gd name="T7" fmla="*/ 31 h 37"/>
                <a:gd name="T8" fmla="*/ 8 w 14"/>
                <a:gd name="T9" fmla="*/ 33 h 37"/>
                <a:gd name="T10" fmla="*/ 7 w 14"/>
                <a:gd name="T11" fmla="*/ 3 h 37"/>
              </a:gdLst>
              <a:ahLst/>
              <a:cxnLst>
                <a:cxn ang="0">
                  <a:pos x="T0" y="T1"/>
                </a:cxn>
                <a:cxn ang="0">
                  <a:pos x="T2" y="T3"/>
                </a:cxn>
                <a:cxn ang="0">
                  <a:pos x="T4" y="T5"/>
                </a:cxn>
                <a:cxn ang="0">
                  <a:pos x="T6" y="T7"/>
                </a:cxn>
                <a:cxn ang="0">
                  <a:pos x="T8" y="T9"/>
                </a:cxn>
                <a:cxn ang="0">
                  <a:pos x="T10" y="T11"/>
                </a:cxn>
              </a:cxnLst>
              <a:rect l="0" t="0" r="r" b="b"/>
              <a:pathLst>
                <a:path w="14" h="37">
                  <a:moveTo>
                    <a:pt x="7" y="3"/>
                  </a:moveTo>
                  <a:cubicBezTo>
                    <a:pt x="4" y="0"/>
                    <a:pt x="0" y="2"/>
                    <a:pt x="0" y="6"/>
                  </a:cubicBezTo>
                  <a:cubicBezTo>
                    <a:pt x="0" y="10"/>
                    <a:pt x="2" y="13"/>
                    <a:pt x="2" y="17"/>
                  </a:cubicBezTo>
                  <a:cubicBezTo>
                    <a:pt x="3" y="22"/>
                    <a:pt x="3" y="27"/>
                    <a:pt x="2" y="31"/>
                  </a:cubicBezTo>
                  <a:cubicBezTo>
                    <a:pt x="1" y="36"/>
                    <a:pt x="7" y="37"/>
                    <a:pt x="8" y="33"/>
                  </a:cubicBezTo>
                  <a:cubicBezTo>
                    <a:pt x="11" y="25"/>
                    <a:pt x="14" y="1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8" name="Freeform 12">
              <a:extLst>
                <a:ext uri="{FF2B5EF4-FFF2-40B4-BE49-F238E27FC236}">
                  <a16:creationId xmlns:a16="http://schemas.microsoft.com/office/drawing/2014/main" id="{9CB82380-7DE4-464A-AF5B-3CFF612790ED}"/>
                </a:ext>
              </a:extLst>
            </p:cNvPr>
            <p:cNvSpPr/>
            <p:nvPr/>
          </p:nvSpPr>
          <p:spPr bwMode="auto">
            <a:xfrm>
              <a:off x="3390" y="823"/>
              <a:ext cx="59" cy="88"/>
            </a:xfrm>
            <a:custGeom>
              <a:avLst/>
              <a:gdLst>
                <a:gd name="T0" fmla="*/ 23 w 25"/>
                <a:gd name="T1" fmla="*/ 6 h 37"/>
                <a:gd name="T2" fmla="*/ 4 w 25"/>
                <a:gd name="T3" fmla="*/ 15 h 37"/>
                <a:gd name="T4" fmla="*/ 7 w 25"/>
                <a:gd name="T5" fmla="*/ 36 h 37"/>
                <a:gd name="T6" fmla="*/ 11 w 25"/>
                <a:gd name="T7" fmla="*/ 34 h 37"/>
                <a:gd name="T8" fmla="*/ 13 w 25"/>
                <a:gd name="T9" fmla="*/ 20 h 37"/>
                <a:gd name="T10" fmla="*/ 24 w 25"/>
                <a:gd name="T11" fmla="*/ 11 h 37"/>
                <a:gd name="T12" fmla="*/ 23 w 25"/>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25" h="37">
                  <a:moveTo>
                    <a:pt x="23" y="6"/>
                  </a:moveTo>
                  <a:cubicBezTo>
                    <a:pt x="17" y="0"/>
                    <a:pt x="7" y="9"/>
                    <a:pt x="4" y="15"/>
                  </a:cubicBezTo>
                  <a:cubicBezTo>
                    <a:pt x="0" y="22"/>
                    <a:pt x="1" y="31"/>
                    <a:pt x="7" y="36"/>
                  </a:cubicBezTo>
                  <a:cubicBezTo>
                    <a:pt x="8" y="37"/>
                    <a:pt x="11" y="36"/>
                    <a:pt x="11" y="34"/>
                  </a:cubicBezTo>
                  <a:cubicBezTo>
                    <a:pt x="9" y="29"/>
                    <a:pt x="10" y="24"/>
                    <a:pt x="13" y="20"/>
                  </a:cubicBezTo>
                  <a:cubicBezTo>
                    <a:pt x="16" y="15"/>
                    <a:pt x="21" y="15"/>
                    <a:pt x="24" y="11"/>
                  </a:cubicBezTo>
                  <a:cubicBezTo>
                    <a:pt x="25" y="10"/>
                    <a:pt x="25"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9" name="Freeform 13">
              <a:extLst>
                <a:ext uri="{FF2B5EF4-FFF2-40B4-BE49-F238E27FC236}">
                  <a16:creationId xmlns:a16="http://schemas.microsoft.com/office/drawing/2014/main" id="{990E081C-3A01-4D77-9F67-B1DDEA60C301}"/>
                </a:ext>
              </a:extLst>
            </p:cNvPr>
            <p:cNvSpPr/>
            <p:nvPr/>
          </p:nvSpPr>
          <p:spPr bwMode="auto">
            <a:xfrm>
              <a:off x="3494" y="825"/>
              <a:ext cx="73" cy="26"/>
            </a:xfrm>
            <a:custGeom>
              <a:avLst/>
              <a:gdLst>
                <a:gd name="T0" fmla="*/ 26 w 31"/>
                <a:gd name="T1" fmla="*/ 2 h 11"/>
                <a:gd name="T2" fmla="*/ 16 w 31"/>
                <a:gd name="T3" fmla="*/ 1 h 11"/>
                <a:gd name="T4" fmla="*/ 5 w 31"/>
                <a:gd name="T5" fmla="*/ 2 h 11"/>
                <a:gd name="T6" fmla="*/ 5 w 31"/>
                <a:gd name="T7" fmla="*/ 10 h 11"/>
                <a:gd name="T8" fmla="*/ 16 w 31"/>
                <a:gd name="T9" fmla="*/ 10 h 11"/>
                <a:gd name="T10" fmla="*/ 26 w 31"/>
                <a:gd name="T11" fmla="*/ 10 h 11"/>
                <a:gd name="T12" fmla="*/ 26 w 3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26" y="2"/>
                  </a:moveTo>
                  <a:cubicBezTo>
                    <a:pt x="23" y="0"/>
                    <a:pt x="20" y="1"/>
                    <a:pt x="16" y="1"/>
                  </a:cubicBezTo>
                  <a:cubicBezTo>
                    <a:pt x="12" y="1"/>
                    <a:pt x="9" y="2"/>
                    <a:pt x="5" y="2"/>
                  </a:cubicBezTo>
                  <a:cubicBezTo>
                    <a:pt x="0" y="2"/>
                    <a:pt x="0" y="9"/>
                    <a:pt x="5" y="10"/>
                  </a:cubicBezTo>
                  <a:cubicBezTo>
                    <a:pt x="9" y="10"/>
                    <a:pt x="12" y="10"/>
                    <a:pt x="16" y="10"/>
                  </a:cubicBezTo>
                  <a:cubicBezTo>
                    <a:pt x="20" y="11"/>
                    <a:pt x="23" y="11"/>
                    <a:pt x="26" y="10"/>
                  </a:cubicBezTo>
                  <a:cubicBezTo>
                    <a:pt x="31" y="8"/>
                    <a:pt x="31" y="3"/>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0" name="Freeform 14">
              <a:extLst>
                <a:ext uri="{FF2B5EF4-FFF2-40B4-BE49-F238E27FC236}">
                  <a16:creationId xmlns:a16="http://schemas.microsoft.com/office/drawing/2014/main" id="{57A90899-AC78-44EA-9A47-D1E35E6C369A}"/>
                </a:ext>
              </a:extLst>
            </p:cNvPr>
            <p:cNvSpPr/>
            <p:nvPr/>
          </p:nvSpPr>
          <p:spPr bwMode="auto">
            <a:xfrm>
              <a:off x="3629" y="825"/>
              <a:ext cx="83" cy="31"/>
            </a:xfrm>
            <a:custGeom>
              <a:avLst/>
              <a:gdLst>
                <a:gd name="T0" fmla="*/ 33 w 35"/>
                <a:gd name="T1" fmla="*/ 4 h 13"/>
                <a:gd name="T2" fmla="*/ 20 w 35"/>
                <a:gd name="T3" fmla="*/ 2 h 13"/>
                <a:gd name="T4" fmla="*/ 6 w 35"/>
                <a:gd name="T5" fmla="*/ 0 h 13"/>
                <a:gd name="T6" fmla="*/ 5 w 35"/>
                <a:gd name="T7" fmla="*/ 8 h 13"/>
                <a:gd name="T8" fmla="*/ 19 w 35"/>
                <a:gd name="T9" fmla="*/ 11 h 13"/>
                <a:gd name="T10" fmla="*/ 32 w 35"/>
                <a:gd name="T11" fmla="*/ 11 h 13"/>
                <a:gd name="T12" fmla="*/ 33 w 3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33" y="4"/>
                  </a:moveTo>
                  <a:cubicBezTo>
                    <a:pt x="29" y="2"/>
                    <a:pt x="24" y="2"/>
                    <a:pt x="20" y="2"/>
                  </a:cubicBezTo>
                  <a:cubicBezTo>
                    <a:pt x="16" y="1"/>
                    <a:pt x="11" y="1"/>
                    <a:pt x="6" y="0"/>
                  </a:cubicBezTo>
                  <a:cubicBezTo>
                    <a:pt x="1" y="0"/>
                    <a:pt x="0" y="7"/>
                    <a:pt x="5" y="8"/>
                  </a:cubicBezTo>
                  <a:cubicBezTo>
                    <a:pt x="10" y="9"/>
                    <a:pt x="14" y="10"/>
                    <a:pt x="19" y="11"/>
                  </a:cubicBezTo>
                  <a:cubicBezTo>
                    <a:pt x="23" y="12"/>
                    <a:pt x="28" y="13"/>
                    <a:pt x="32" y="11"/>
                  </a:cubicBezTo>
                  <a:cubicBezTo>
                    <a:pt x="35" y="10"/>
                    <a:pt x="35" y="6"/>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1" name="Freeform 15">
              <a:extLst>
                <a:ext uri="{FF2B5EF4-FFF2-40B4-BE49-F238E27FC236}">
                  <a16:creationId xmlns:a16="http://schemas.microsoft.com/office/drawing/2014/main" id="{A9A72A36-FBCF-4592-A197-668CD490FC08}"/>
                </a:ext>
              </a:extLst>
            </p:cNvPr>
            <p:cNvSpPr/>
            <p:nvPr/>
          </p:nvSpPr>
          <p:spPr bwMode="auto">
            <a:xfrm>
              <a:off x="3764" y="823"/>
              <a:ext cx="74" cy="26"/>
            </a:xfrm>
            <a:custGeom>
              <a:avLst/>
              <a:gdLst>
                <a:gd name="T0" fmla="*/ 30 w 31"/>
                <a:gd name="T1" fmla="*/ 5 h 11"/>
                <a:gd name="T2" fmla="*/ 18 w 31"/>
                <a:gd name="T3" fmla="*/ 1 h 11"/>
                <a:gd name="T4" fmla="*/ 4 w 31"/>
                <a:gd name="T5" fmla="*/ 2 h 11"/>
                <a:gd name="T6" fmla="*/ 5 w 31"/>
                <a:gd name="T7" fmla="*/ 8 h 11"/>
                <a:gd name="T8" fmla="*/ 17 w 31"/>
                <a:gd name="T9" fmla="*/ 9 h 11"/>
                <a:gd name="T10" fmla="*/ 28 w 31"/>
                <a:gd name="T11" fmla="*/ 10 h 11"/>
                <a:gd name="T12" fmla="*/ 30 w 3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30" y="5"/>
                  </a:moveTo>
                  <a:cubicBezTo>
                    <a:pt x="27" y="1"/>
                    <a:pt x="23" y="1"/>
                    <a:pt x="18" y="1"/>
                  </a:cubicBezTo>
                  <a:cubicBezTo>
                    <a:pt x="14" y="0"/>
                    <a:pt x="9" y="0"/>
                    <a:pt x="4" y="2"/>
                  </a:cubicBezTo>
                  <a:cubicBezTo>
                    <a:pt x="0" y="3"/>
                    <a:pt x="1" y="8"/>
                    <a:pt x="5" y="8"/>
                  </a:cubicBezTo>
                  <a:cubicBezTo>
                    <a:pt x="9" y="8"/>
                    <a:pt x="13" y="8"/>
                    <a:pt x="17" y="9"/>
                  </a:cubicBezTo>
                  <a:cubicBezTo>
                    <a:pt x="21" y="9"/>
                    <a:pt x="24" y="11"/>
                    <a:pt x="28" y="10"/>
                  </a:cubicBezTo>
                  <a:cubicBezTo>
                    <a:pt x="30" y="9"/>
                    <a:pt x="31" y="7"/>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2" name="Freeform 16">
              <a:extLst>
                <a:ext uri="{FF2B5EF4-FFF2-40B4-BE49-F238E27FC236}">
                  <a16:creationId xmlns:a16="http://schemas.microsoft.com/office/drawing/2014/main" id="{1DA592A0-2A9D-4E6C-B1AE-21AC85513EEC}"/>
                </a:ext>
              </a:extLst>
            </p:cNvPr>
            <p:cNvSpPr/>
            <p:nvPr/>
          </p:nvSpPr>
          <p:spPr bwMode="auto">
            <a:xfrm>
              <a:off x="3892" y="828"/>
              <a:ext cx="71" cy="23"/>
            </a:xfrm>
            <a:custGeom>
              <a:avLst/>
              <a:gdLst>
                <a:gd name="T0" fmla="*/ 28 w 30"/>
                <a:gd name="T1" fmla="*/ 2 h 10"/>
                <a:gd name="T2" fmla="*/ 17 w 30"/>
                <a:gd name="T3" fmla="*/ 1 h 10"/>
                <a:gd name="T4" fmla="*/ 4 w 30"/>
                <a:gd name="T5" fmla="*/ 1 h 10"/>
                <a:gd name="T6" fmla="*/ 4 w 30"/>
                <a:gd name="T7" fmla="*/ 8 h 10"/>
                <a:gd name="T8" fmla="*/ 17 w 30"/>
                <a:gd name="T9" fmla="*/ 9 h 10"/>
                <a:gd name="T10" fmla="*/ 28 w 30"/>
                <a:gd name="T11" fmla="*/ 8 h 10"/>
                <a:gd name="T12" fmla="*/ 28 w 30"/>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8" y="2"/>
                  </a:moveTo>
                  <a:cubicBezTo>
                    <a:pt x="25" y="0"/>
                    <a:pt x="21" y="1"/>
                    <a:pt x="17" y="1"/>
                  </a:cubicBezTo>
                  <a:cubicBezTo>
                    <a:pt x="13" y="1"/>
                    <a:pt x="8" y="1"/>
                    <a:pt x="4" y="1"/>
                  </a:cubicBezTo>
                  <a:cubicBezTo>
                    <a:pt x="0" y="2"/>
                    <a:pt x="0" y="8"/>
                    <a:pt x="4" y="8"/>
                  </a:cubicBezTo>
                  <a:cubicBezTo>
                    <a:pt x="8" y="8"/>
                    <a:pt x="13" y="9"/>
                    <a:pt x="17" y="9"/>
                  </a:cubicBezTo>
                  <a:cubicBezTo>
                    <a:pt x="21" y="9"/>
                    <a:pt x="25" y="10"/>
                    <a:pt x="28" y="8"/>
                  </a:cubicBezTo>
                  <a:cubicBezTo>
                    <a:pt x="30" y="6"/>
                    <a:pt x="30" y="3"/>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3" name="Freeform 17">
              <a:extLst>
                <a:ext uri="{FF2B5EF4-FFF2-40B4-BE49-F238E27FC236}">
                  <a16:creationId xmlns:a16="http://schemas.microsoft.com/office/drawing/2014/main" id="{D5C1F552-41A0-4C5E-99EF-B362F47AF3D9}"/>
                </a:ext>
              </a:extLst>
            </p:cNvPr>
            <p:cNvSpPr/>
            <p:nvPr/>
          </p:nvSpPr>
          <p:spPr bwMode="auto">
            <a:xfrm>
              <a:off x="4013" y="832"/>
              <a:ext cx="90" cy="24"/>
            </a:xfrm>
            <a:custGeom>
              <a:avLst/>
              <a:gdLst>
                <a:gd name="T0" fmla="*/ 34 w 38"/>
                <a:gd name="T1" fmla="*/ 1 h 10"/>
                <a:gd name="T2" fmla="*/ 20 w 38"/>
                <a:gd name="T3" fmla="*/ 0 h 10"/>
                <a:gd name="T4" fmla="*/ 4 w 38"/>
                <a:gd name="T5" fmla="*/ 1 h 10"/>
                <a:gd name="T6" fmla="*/ 4 w 38"/>
                <a:gd name="T7" fmla="*/ 8 h 10"/>
                <a:gd name="T8" fmla="*/ 20 w 38"/>
                <a:gd name="T9" fmla="*/ 9 h 10"/>
                <a:gd name="T10" fmla="*/ 34 w 38"/>
                <a:gd name="T11" fmla="*/ 9 h 10"/>
                <a:gd name="T12" fmla="*/ 34 w 3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
                  </a:moveTo>
                  <a:cubicBezTo>
                    <a:pt x="30" y="0"/>
                    <a:pt x="25" y="0"/>
                    <a:pt x="20" y="0"/>
                  </a:cubicBezTo>
                  <a:cubicBezTo>
                    <a:pt x="4" y="1"/>
                    <a:pt x="4" y="1"/>
                    <a:pt x="4" y="1"/>
                  </a:cubicBezTo>
                  <a:cubicBezTo>
                    <a:pt x="0" y="1"/>
                    <a:pt x="0" y="8"/>
                    <a:pt x="4" y="8"/>
                  </a:cubicBezTo>
                  <a:cubicBezTo>
                    <a:pt x="10" y="8"/>
                    <a:pt x="15" y="9"/>
                    <a:pt x="20" y="9"/>
                  </a:cubicBezTo>
                  <a:cubicBezTo>
                    <a:pt x="25" y="9"/>
                    <a:pt x="30" y="10"/>
                    <a:pt x="34" y="9"/>
                  </a:cubicBezTo>
                  <a:cubicBezTo>
                    <a:pt x="38" y="7"/>
                    <a:pt x="38" y="3"/>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4" name="Freeform 18">
              <a:extLst>
                <a:ext uri="{FF2B5EF4-FFF2-40B4-BE49-F238E27FC236}">
                  <a16:creationId xmlns:a16="http://schemas.microsoft.com/office/drawing/2014/main" id="{68520377-3624-4B31-B0F4-57FFA943C7F8}"/>
                </a:ext>
              </a:extLst>
            </p:cNvPr>
            <p:cNvSpPr/>
            <p:nvPr/>
          </p:nvSpPr>
          <p:spPr bwMode="auto">
            <a:xfrm>
              <a:off x="4167" y="825"/>
              <a:ext cx="66" cy="26"/>
            </a:xfrm>
            <a:custGeom>
              <a:avLst/>
              <a:gdLst>
                <a:gd name="T0" fmla="*/ 25 w 28"/>
                <a:gd name="T1" fmla="*/ 1 h 11"/>
                <a:gd name="T2" fmla="*/ 3 w 28"/>
                <a:gd name="T3" fmla="*/ 5 h 11"/>
                <a:gd name="T4" fmla="*/ 4 w 28"/>
                <a:gd name="T5" fmla="*/ 11 h 11"/>
                <a:gd name="T6" fmla="*/ 25 w 28"/>
                <a:gd name="T7" fmla="*/ 7 h 11"/>
                <a:gd name="T8" fmla="*/ 25 w 28"/>
                <a:gd name="T9" fmla="*/ 1 h 11"/>
              </a:gdLst>
              <a:ahLst/>
              <a:cxnLst>
                <a:cxn ang="0">
                  <a:pos x="T0" y="T1"/>
                </a:cxn>
                <a:cxn ang="0">
                  <a:pos x="T2" y="T3"/>
                </a:cxn>
                <a:cxn ang="0">
                  <a:pos x="T4" y="T5"/>
                </a:cxn>
                <a:cxn ang="0">
                  <a:pos x="T6" y="T7"/>
                </a:cxn>
                <a:cxn ang="0">
                  <a:pos x="T8" y="T9"/>
                </a:cxn>
              </a:cxnLst>
              <a:rect l="0" t="0" r="r" b="b"/>
              <a:pathLst>
                <a:path w="28" h="11">
                  <a:moveTo>
                    <a:pt x="25" y="1"/>
                  </a:moveTo>
                  <a:cubicBezTo>
                    <a:pt x="18" y="0"/>
                    <a:pt x="10" y="3"/>
                    <a:pt x="3" y="5"/>
                  </a:cubicBezTo>
                  <a:cubicBezTo>
                    <a:pt x="0" y="5"/>
                    <a:pt x="0" y="11"/>
                    <a:pt x="4" y="11"/>
                  </a:cubicBezTo>
                  <a:cubicBezTo>
                    <a:pt x="11" y="10"/>
                    <a:pt x="19" y="10"/>
                    <a:pt x="25" y="7"/>
                  </a:cubicBezTo>
                  <a:cubicBezTo>
                    <a:pt x="28" y="6"/>
                    <a:pt x="27" y="2"/>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5" name="Freeform 19">
              <a:extLst>
                <a:ext uri="{FF2B5EF4-FFF2-40B4-BE49-F238E27FC236}">
                  <a16:creationId xmlns:a16="http://schemas.microsoft.com/office/drawing/2014/main" id="{A78CFD07-1350-4B3E-BE47-43FCDCB5DA5A}"/>
                </a:ext>
              </a:extLst>
            </p:cNvPr>
            <p:cNvSpPr/>
            <p:nvPr/>
          </p:nvSpPr>
          <p:spPr bwMode="auto">
            <a:xfrm>
              <a:off x="4302" y="835"/>
              <a:ext cx="64" cy="24"/>
            </a:xfrm>
            <a:custGeom>
              <a:avLst/>
              <a:gdLst>
                <a:gd name="T0" fmla="*/ 23 w 27"/>
                <a:gd name="T1" fmla="*/ 3 h 10"/>
                <a:gd name="T2" fmla="*/ 12 w 27"/>
                <a:gd name="T3" fmla="*/ 1 h 10"/>
                <a:gd name="T4" fmla="*/ 2 w 27"/>
                <a:gd name="T5" fmla="*/ 2 h 10"/>
                <a:gd name="T6" fmla="*/ 1 w 27"/>
                <a:gd name="T7" fmla="*/ 5 h 10"/>
                <a:gd name="T8" fmla="*/ 11 w 27"/>
                <a:gd name="T9" fmla="*/ 9 h 10"/>
                <a:gd name="T10" fmla="*/ 22 w 27"/>
                <a:gd name="T11" fmla="*/ 10 h 10"/>
                <a:gd name="T12" fmla="*/ 23 w 27"/>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23" y="3"/>
                  </a:moveTo>
                  <a:cubicBezTo>
                    <a:pt x="20" y="2"/>
                    <a:pt x="16" y="2"/>
                    <a:pt x="12" y="1"/>
                  </a:cubicBezTo>
                  <a:cubicBezTo>
                    <a:pt x="9" y="1"/>
                    <a:pt x="5" y="0"/>
                    <a:pt x="2" y="2"/>
                  </a:cubicBezTo>
                  <a:cubicBezTo>
                    <a:pt x="1" y="2"/>
                    <a:pt x="0" y="4"/>
                    <a:pt x="1" y="5"/>
                  </a:cubicBezTo>
                  <a:cubicBezTo>
                    <a:pt x="4" y="7"/>
                    <a:pt x="7" y="8"/>
                    <a:pt x="11" y="9"/>
                  </a:cubicBezTo>
                  <a:cubicBezTo>
                    <a:pt x="15" y="9"/>
                    <a:pt x="19" y="10"/>
                    <a:pt x="22" y="10"/>
                  </a:cubicBezTo>
                  <a:cubicBezTo>
                    <a:pt x="26" y="10"/>
                    <a:pt x="27"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6" name="Freeform 20">
              <a:extLst>
                <a:ext uri="{FF2B5EF4-FFF2-40B4-BE49-F238E27FC236}">
                  <a16:creationId xmlns:a16="http://schemas.microsoft.com/office/drawing/2014/main" id="{D75A3FE3-2166-452C-A18F-FB5BCD846EA0}"/>
                </a:ext>
              </a:extLst>
            </p:cNvPr>
            <p:cNvSpPr/>
            <p:nvPr/>
          </p:nvSpPr>
          <p:spPr bwMode="auto">
            <a:xfrm>
              <a:off x="4416" y="840"/>
              <a:ext cx="80" cy="19"/>
            </a:xfrm>
            <a:custGeom>
              <a:avLst/>
              <a:gdLst>
                <a:gd name="T0" fmla="*/ 31 w 34"/>
                <a:gd name="T1" fmla="*/ 2 h 8"/>
                <a:gd name="T2" fmla="*/ 19 w 34"/>
                <a:gd name="T3" fmla="*/ 0 h 8"/>
                <a:gd name="T4" fmla="*/ 3 w 34"/>
                <a:gd name="T5" fmla="*/ 1 h 8"/>
                <a:gd name="T6" fmla="*/ 3 w 34"/>
                <a:gd name="T7" fmla="*/ 6 h 8"/>
                <a:gd name="T8" fmla="*/ 18 w 34"/>
                <a:gd name="T9" fmla="*/ 7 h 8"/>
                <a:gd name="T10" fmla="*/ 31 w 34"/>
                <a:gd name="T11" fmla="*/ 7 h 8"/>
                <a:gd name="T12" fmla="*/ 31 w 34"/>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2"/>
                  </a:moveTo>
                  <a:cubicBezTo>
                    <a:pt x="28" y="0"/>
                    <a:pt x="23" y="0"/>
                    <a:pt x="19" y="0"/>
                  </a:cubicBezTo>
                  <a:cubicBezTo>
                    <a:pt x="14" y="0"/>
                    <a:pt x="9" y="1"/>
                    <a:pt x="3" y="1"/>
                  </a:cubicBezTo>
                  <a:cubicBezTo>
                    <a:pt x="0" y="1"/>
                    <a:pt x="0" y="5"/>
                    <a:pt x="3" y="6"/>
                  </a:cubicBezTo>
                  <a:cubicBezTo>
                    <a:pt x="8" y="6"/>
                    <a:pt x="13" y="7"/>
                    <a:pt x="18" y="7"/>
                  </a:cubicBezTo>
                  <a:cubicBezTo>
                    <a:pt x="22" y="7"/>
                    <a:pt x="27" y="8"/>
                    <a:pt x="31" y="7"/>
                  </a:cubicBezTo>
                  <a:cubicBezTo>
                    <a:pt x="33" y="6"/>
                    <a:pt x="34"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7" name="Freeform 21">
              <a:extLst>
                <a:ext uri="{FF2B5EF4-FFF2-40B4-BE49-F238E27FC236}">
                  <a16:creationId xmlns:a16="http://schemas.microsoft.com/office/drawing/2014/main" id="{58BD2C97-66AC-4859-8EC8-5F637DA0CDC8}"/>
                </a:ext>
              </a:extLst>
            </p:cNvPr>
            <p:cNvSpPr/>
            <p:nvPr/>
          </p:nvSpPr>
          <p:spPr bwMode="auto">
            <a:xfrm>
              <a:off x="4551" y="837"/>
              <a:ext cx="71" cy="26"/>
            </a:xfrm>
            <a:custGeom>
              <a:avLst/>
              <a:gdLst>
                <a:gd name="T0" fmla="*/ 28 w 30"/>
                <a:gd name="T1" fmla="*/ 3 h 11"/>
                <a:gd name="T2" fmla="*/ 4 w 30"/>
                <a:gd name="T3" fmla="*/ 2 h 11"/>
                <a:gd name="T4" fmla="*/ 4 w 30"/>
                <a:gd name="T5" fmla="*/ 9 h 11"/>
                <a:gd name="T6" fmla="*/ 28 w 30"/>
                <a:gd name="T7" fmla="*/ 8 h 11"/>
                <a:gd name="T8" fmla="*/ 28 w 30"/>
                <a:gd name="T9" fmla="*/ 3 h 11"/>
              </a:gdLst>
              <a:ahLst/>
              <a:cxnLst>
                <a:cxn ang="0">
                  <a:pos x="T0" y="T1"/>
                </a:cxn>
                <a:cxn ang="0">
                  <a:pos x="T2" y="T3"/>
                </a:cxn>
                <a:cxn ang="0">
                  <a:pos x="T4" y="T5"/>
                </a:cxn>
                <a:cxn ang="0">
                  <a:pos x="T6" y="T7"/>
                </a:cxn>
                <a:cxn ang="0">
                  <a:pos x="T8" y="T9"/>
                </a:cxn>
              </a:cxnLst>
              <a:rect l="0" t="0" r="r" b="b"/>
              <a:pathLst>
                <a:path w="30" h="11">
                  <a:moveTo>
                    <a:pt x="28" y="3"/>
                  </a:moveTo>
                  <a:cubicBezTo>
                    <a:pt x="21" y="0"/>
                    <a:pt x="11" y="2"/>
                    <a:pt x="4" y="2"/>
                  </a:cubicBezTo>
                  <a:cubicBezTo>
                    <a:pt x="0" y="2"/>
                    <a:pt x="0" y="9"/>
                    <a:pt x="4" y="9"/>
                  </a:cubicBezTo>
                  <a:cubicBezTo>
                    <a:pt x="11" y="9"/>
                    <a:pt x="21" y="11"/>
                    <a:pt x="28" y="8"/>
                  </a:cubicBezTo>
                  <a:cubicBezTo>
                    <a:pt x="30" y="7"/>
                    <a:pt x="30" y="3"/>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8" name="Freeform 22">
              <a:extLst>
                <a:ext uri="{FF2B5EF4-FFF2-40B4-BE49-F238E27FC236}">
                  <a16:creationId xmlns:a16="http://schemas.microsoft.com/office/drawing/2014/main" id="{D177F52D-26D9-4FA9-95EC-5748DBC034C3}"/>
                </a:ext>
              </a:extLst>
            </p:cNvPr>
            <p:cNvSpPr/>
            <p:nvPr/>
          </p:nvSpPr>
          <p:spPr bwMode="auto">
            <a:xfrm>
              <a:off x="4691" y="844"/>
              <a:ext cx="64" cy="22"/>
            </a:xfrm>
            <a:custGeom>
              <a:avLst/>
              <a:gdLst>
                <a:gd name="T0" fmla="*/ 24 w 27"/>
                <a:gd name="T1" fmla="*/ 1 h 9"/>
                <a:gd name="T2" fmla="*/ 12 w 27"/>
                <a:gd name="T3" fmla="*/ 1 h 9"/>
                <a:gd name="T4" fmla="*/ 2 w 27"/>
                <a:gd name="T5" fmla="*/ 2 h 9"/>
                <a:gd name="T6" fmla="*/ 2 w 27"/>
                <a:gd name="T7" fmla="*/ 7 h 9"/>
                <a:gd name="T8" fmla="*/ 12 w 27"/>
                <a:gd name="T9" fmla="*/ 8 h 9"/>
                <a:gd name="T10" fmla="*/ 24 w 27"/>
                <a:gd name="T11" fmla="*/ 8 h 9"/>
                <a:gd name="T12" fmla="*/ 24 w 2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4" y="1"/>
                  </a:moveTo>
                  <a:cubicBezTo>
                    <a:pt x="20" y="0"/>
                    <a:pt x="16" y="0"/>
                    <a:pt x="12" y="1"/>
                  </a:cubicBezTo>
                  <a:cubicBezTo>
                    <a:pt x="9" y="1"/>
                    <a:pt x="5" y="0"/>
                    <a:pt x="2" y="2"/>
                  </a:cubicBezTo>
                  <a:cubicBezTo>
                    <a:pt x="0" y="3"/>
                    <a:pt x="0" y="5"/>
                    <a:pt x="2" y="7"/>
                  </a:cubicBezTo>
                  <a:cubicBezTo>
                    <a:pt x="5" y="8"/>
                    <a:pt x="9" y="8"/>
                    <a:pt x="12" y="8"/>
                  </a:cubicBezTo>
                  <a:cubicBezTo>
                    <a:pt x="16" y="9"/>
                    <a:pt x="20" y="9"/>
                    <a:pt x="24" y="8"/>
                  </a:cubicBezTo>
                  <a:cubicBezTo>
                    <a:pt x="27" y="7"/>
                    <a:pt x="27" y="2"/>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9" name="Freeform 23">
              <a:extLst>
                <a:ext uri="{FF2B5EF4-FFF2-40B4-BE49-F238E27FC236}">
                  <a16:creationId xmlns:a16="http://schemas.microsoft.com/office/drawing/2014/main" id="{116C182B-5422-4DB8-8B01-F27D1BF2E64C}"/>
                </a:ext>
              </a:extLst>
            </p:cNvPr>
            <p:cNvSpPr/>
            <p:nvPr/>
          </p:nvSpPr>
          <p:spPr bwMode="auto">
            <a:xfrm>
              <a:off x="4814" y="851"/>
              <a:ext cx="88" cy="29"/>
            </a:xfrm>
            <a:custGeom>
              <a:avLst/>
              <a:gdLst>
                <a:gd name="T0" fmla="*/ 34 w 37"/>
                <a:gd name="T1" fmla="*/ 4 h 12"/>
                <a:gd name="T2" fmla="*/ 21 w 37"/>
                <a:gd name="T3" fmla="*/ 2 h 12"/>
                <a:gd name="T4" fmla="*/ 5 w 37"/>
                <a:gd name="T5" fmla="*/ 1 h 12"/>
                <a:gd name="T6" fmla="*/ 4 w 37"/>
                <a:gd name="T7" fmla="*/ 7 h 12"/>
                <a:gd name="T8" fmla="*/ 34 w 37"/>
                <a:gd name="T9" fmla="*/ 8 h 12"/>
                <a:gd name="T10" fmla="*/ 34 w 37"/>
                <a:gd name="T11" fmla="*/ 4 h 12"/>
              </a:gdLst>
              <a:ahLst/>
              <a:cxnLst>
                <a:cxn ang="0">
                  <a:pos x="T0" y="T1"/>
                </a:cxn>
                <a:cxn ang="0">
                  <a:pos x="T2" y="T3"/>
                </a:cxn>
                <a:cxn ang="0">
                  <a:pos x="T4" y="T5"/>
                </a:cxn>
                <a:cxn ang="0">
                  <a:pos x="T6" y="T7"/>
                </a:cxn>
                <a:cxn ang="0">
                  <a:pos x="T8" y="T9"/>
                </a:cxn>
                <a:cxn ang="0">
                  <a:pos x="T10" y="T11"/>
                </a:cxn>
              </a:cxnLst>
              <a:rect l="0" t="0" r="r" b="b"/>
              <a:pathLst>
                <a:path w="37" h="12">
                  <a:moveTo>
                    <a:pt x="34" y="4"/>
                  </a:moveTo>
                  <a:cubicBezTo>
                    <a:pt x="30" y="2"/>
                    <a:pt x="26" y="2"/>
                    <a:pt x="21" y="2"/>
                  </a:cubicBezTo>
                  <a:cubicBezTo>
                    <a:pt x="16" y="2"/>
                    <a:pt x="11" y="1"/>
                    <a:pt x="5" y="1"/>
                  </a:cubicBezTo>
                  <a:cubicBezTo>
                    <a:pt x="2" y="0"/>
                    <a:pt x="0" y="5"/>
                    <a:pt x="4" y="7"/>
                  </a:cubicBezTo>
                  <a:cubicBezTo>
                    <a:pt x="13" y="9"/>
                    <a:pt x="25" y="12"/>
                    <a:pt x="34" y="8"/>
                  </a:cubicBezTo>
                  <a:cubicBezTo>
                    <a:pt x="36" y="7"/>
                    <a:pt x="37" y="4"/>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0" name="Freeform 24">
              <a:extLst>
                <a:ext uri="{FF2B5EF4-FFF2-40B4-BE49-F238E27FC236}">
                  <a16:creationId xmlns:a16="http://schemas.microsoft.com/office/drawing/2014/main" id="{8728AD0F-7CB3-4335-B143-5648C37CAB50}"/>
                </a:ext>
              </a:extLst>
            </p:cNvPr>
            <p:cNvSpPr/>
            <p:nvPr/>
          </p:nvSpPr>
          <p:spPr bwMode="auto">
            <a:xfrm>
              <a:off x="4942" y="856"/>
              <a:ext cx="71" cy="19"/>
            </a:xfrm>
            <a:custGeom>
              <a:avLst/>
              <a:gdLst>
                <a:gd name="T0" fmla="*/ 26 w 30"/>
                <a:gd name="T1" fmla="*/ 1 h 8"/>
                <a:gd name="T2" fmla="*/ 4 w 30"/>
                <a:gd name="T3" fmla="*/ 1 h 8"/>
                <a:gd name="T4" fmla="*/ 4 w 30"/>
                <a:gd name="T5" fmla="*/ 7 h 8"/>
                <a:gd name="T6" fmla="*/ 26 w 30"/>
                <a:gd name="T7" fmla="*/ 7 h 8"/>
                <a:gd name="T8" fmla="*/ 26 w 30"/>
                <a:gd name="T9" fmla="*/ 1 h 8"/>
              </a:gdLst>
              <a:ahLst/>
              <a:cxnLst>
                <a:cxn ang="0">
                  <a:pos x="T0" y="T1"/>
                </a:cxn>
                <a:cxn ang="0">
                  <a:pos x="T2" y="T3"/>
                </a:cxn>
                <a:cxn ang="0">
                  <a:pos x="T4" y="T5"/>
                </a:cxn>
                <a:cxn ang="0">
                  <a:pos x="T6" y="T7"/>
                </a:cxn>
                <a:cxn ang="0">
                  <a:pos x="T8" y="T9"/>
                </a:cxn>
              </a:cxnLst>
              <a:rect l="0" t="0" r="r" b="b"/>
              <a:pathLst>
                <a:path w="30" h="8">
                  <a:moveTo>
                    <a:pt x="26" y="1"/>
                  </a:moveTo>
                  <a:cubicBezTo>
                    <a:pt x="19" y="0"/>
                    <a:pt x="11" y="0"/>
                    <a:pt x="4" y="1"/>
                  </a:cubicBezTo>
                  <a:cubicBezTo>
                    <a:pt x="0" y="1"/>
                    <a:pt x="0" y="6"/>
                    <a:pt x="4" y="7"/>
                  </a:cubicBezTo>
                  <a:cubicBezTo>
                    <a:pt x="11" y="7"/>
                    <a:pt x="19" y="8"/>
                    <a:pt x="26" y="7"/>
                  </a:cubicBezTo>
                  <a:cubicBezTo>
                    <a:pt x="30" y="6"/>
                    <a:pt x="30"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1" name="Freeform 25">
              <a:extLst>
                <a:ext uri="{FF2B5EF4-FFF2-40B4-BE49-F238E27FC236}">
                  <a16:creationId xmlns:a16="http://schemas.microsoft.com/office/drawing/2014/main" id="{4C0F3F64-9727-430E-9A1F-1F9250109CB8}"/>
                </a:ext>
              </a:extLst>
            </p:cNvPr>
            <p:cNvSpPr/>
            <p:nvPr/>
          </p:nvSpPr>
          <p:spPr bwMode="auto">
            <a:xfrm>
              <a:off x="5058" y="849"/>
              <a:ext cx="128" cy="67"/>
            </a:xfrm>
            <a:custGeom>
              <a:avLst/>
              <a:gdLst>
                <a:gd name="T0" fmla="*/ 49 w 54"/>
                <a:gd name="T1" fmla="*/ 17 h 28"/>
                <a:gd name="T2" fmla="*/ 4 w 54"/>
                <a:gd name="T3" fmla="*/ 6 h 28"/>
                <a:gd name="T4" fmla="*/ 4 w 54"/>
                <a:gd name="T5" fmla="*/ 12 h 28"/>
                <a:gd name="T6" fmla="*/ 43 w 54"/>
                <a:gd name="T7" fmla="*/ 24 h 28"/>
                <a:gd name="T8" fmla="*/ 49 w 54"/>
                <a:gd name="T9" fmla="*/ 17 h 28"/>
              </a:gdLst>
              <a:ahLst/>
              <a:cxnLst>
                <a:cxn ang="0">
                  <a:pos x="T0" y="T1"/>
                </a:cxn>
                <a:cxn ang="0">
                  <a:pos x="T2" y="T3"/>
                </a:cxn>
                <a:cxn ang="0">
                  <a:pos x="T4" y="T5"/>
                </a:cxn>
                <a:cxn ang="0">
                  <a:pos x="T6" y="T7"/>
                </a:cxn>
                <a:cxn ang="0">
                  <a:pos x="T8" y="T9"/>
                </a:cxn>
              </a:cxnLst>
              <a:rect l="0" t="0" r="r" b="b"/>
              <a:pathLst>
                <a:path w="54" h="28">
                  <a:moveTo>
                    <a:pt x="49" y="17"/>
                  </a:moveTo>
                  <a:cubicBezTo>
                    <a:pt x="37" y="5"/>
                    <a:pt x="20" y="0"/>
                    <a:pt x="4" y="6"/>
                  </a:cubicBezTo>
                  <a:cubicBezTo>
                    <a:pt x="0" y="7"/>
                    <a:pt x="1" y="12"/>
                    <a:pt x="4" y="12"/>
                  </a:cubicBezTo>
                  <a:cubicBezTo>
                    <a:pt x="18" y="10"/>
                    <a:pt x="32" y="14"/>
                    <a:pt x="43" y="24"/>
                  </a:cubicBezTo>
                  <a:cubicBezTo>
                    <a:pt x="47" y="28"/>
                    <a:pt x="54" y="21"/>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2" name="Freeform 26">
              <a:extLst>
                <a:ext uri="{FF2B5EF4-FFF2-40B4-BE49-F238E27FC236}">
                  <a16:creationId xmlns:a16="http://schemas.microsoft.com/office/drawing/2014/main" id="{945078BA-AA74-482A-B3D5-5C3F286A132C}"/>
                </a:ext>
              </a:extLst>
            </p:cNvPr>
            <p:cNvSpPr/>
            <p:nvPr/>
          </p:nvSpPr>
          <p:spPr bwMode="auto">
            <a:xfrm>
              <a:off x="5203" y="913"/>
              <a:ext cx="78" cy="62"/>
            </a:xfrm>
            <a:custGeom>
              <a:avLst/>
              <a:gdLst>
                <a:gd name="T0" fmla="*/ 32 w 33"/>
                <a:gd name="T1" fmla="*/ 21 h 26"/>
                <a:gd name="T2" fmla="*/ 20 w 33"/>
                <a:gd name="T3" fmla="*/ 11 h 26"/>
                <a:gd name="T4" fmla="*/ 5 w 33"/>
                <a:gd name="T5" fmla="*/ 2 h 26"/>
                <a:gd name="T6" fmla="*/ 2 w 33"/>
                <a:gd name="T7" fmla="*/ 5 h 26"/>
                <a:gd name="T8" fmla="*/ 15 w 33"/>
                <a:gd name="T9" fmla="*/ 16 h 26"/>
                <a:gd name="T10" fmla="*/ 28 w 33"/>
                <a:gd name="T11" fmla="*/ 25 h 26"/>
                <a:gd name="T12" fmla="*/ 32 w 33"/>
                <a:gd name="T13" fmla="*/ 21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2" y="21"/>
                  </a:moveTo>
                  <a:cubicBezTo>
                    <a:pt x="29" y="17"/>
                    <a:pt x="24" y="14"/>
                    <a:pt x="20" y="11"/>
                  </a:cubicBezTo>
                  <a:cubicBezTo>
                    <a:pt x="15" y="8"/>
                    <a:pt x="10" y="5"/>
                    <a:pt x="5" y="2"/>
                  </a:cubicBezTo>
                  <a:cubicBezTo>
                    <a:pt x="2" y="0"/>
                    <a:pt x="0" y="3"/>
                    <a:pt x="2" y="5"/>
                  </a:cubicBezTo>
                  <a:cubicBezTo>
                    <a:pt x="6" y="9"/>
                    <a:pt x="10" y="13"/>
                    <a:pt x="15" y="16"/>
                  </a:cubicBezTo>
                  <a:cubicBezTo>
                    <a:pt x="19" y="19"/>
                    <a:pt x="23" y="24"/>
                    <a:pt x="28" y="25"/>
                  </a:cubicBezTo>
                  <a:cubicBezTo>
                    <a:pt x="31" y="26"/>
                    <a:pt x="33" y="23"/>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3" name="Freeform 27">
              <a:extLst>
                <a:ext uri="{FF2B5EF4-FFF2-40B4-BE49-F238E27FC236}">
                  <a16:creationId xmlns:a16="http://schemas.microsoft.com/office/drawing/2014/main" id="{1B502C91-A30F-4692-A64B-3CBEFB564078}"/>
                </a:ext>
              </a:extLst>
            </p:cNvPr>
            <p:cNvSpPr/>
            <p:nvPr/>
          </p:nvSpPr>
          <p:spPr bwMode="auto">
            <a:xfrm>
              <a:off x="5314" y="997"/>
              <a:ext cx="52" cy="45"/>
            </a:xfrm>
            <a:custGeom>
              <a:avLst/>
              <a:gdLst>
                <a:gd name="T0" fmla="*/ 21 w 22"/>
                <a:gd name="T1" fmla="*/ 15 h 19"/>
                <a:gd name="T2" fmla="*/ 15 w 22"/>
                <a:gd name="T3" fmla="*/ 8 h 19"/>
                <a:gd name="T4" fmla="*/ 7 w 22"/>
                <a:gd name="T5" fmla="*/ 2 h 19"/>
                <a:gd name="T6" fmla="*/ 3 w 22"/>
                <a:gd name="T7" fmla="*/ 7 h 19"/>
                <a:gd name="T8" fmla="*/ 10 w 22"/>
                <a:gd name="T9" fmla="*/ 13 h 19"/>
                <a:gd name="T10" fmla="*/ 18 w 22"/>
                <a:gd name="T11" fmla="*/ 18 h 19"/>
                <a:gd name="T12" fmla="*/ 21 w 22"/>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21" y="15"/>
                  </a:moveTo>
                  <a:cubicBezTo>
                    <a:pt x="20" y="12"/>
                    <a:pt x="17" y="10"/>
                    <a:pt x="15" y="8"/>
                  </a:cubicBezTo>
                  <a:cubicBezTo>
                    <a:pt x="12" y="6"/>
                    <a:pt x="9" y="4"/>
                    <a:pt x="7" y="2"/>
                  </a:cubicBezTo>
                  <a:cubicBezTo>
                    <a:pt x="4" y="0"/>
                    <a:pt x="0" y="5"/>
                    <a:pt x="3" y="7"/>
                  </a:cubicBezTo>
                  <a:cubicBezTo>
                    <a:pt x="5" y="9"/>
                    <a:pt x="8" y="11"/>
                    <a:pt x="10" y="13"/>
                  </a:cubicBezTo>
                  <a:cubicBezTo>
                    <a:pt x="12" y="15"/>
                    <a:pt x="15" y="18"/>
                    <a:pt x="18" y="18"/>
                  </a:cubicBezTo>
                  <a:cubicBezTo>
                    <a:pt x="20" y="19"/>
                    <a:pt x="22" y="17"/>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4" name="Freeform 28">
              <a:extLst>
                <a:ext uri="{FF2B5EF4-FFF2-40B4-BE49-F238E27FC236}">
                  <a16:creationId xmlns:a16="http://schemas.microsoft.com/office/drawing/2014/main" id="{41D59416-06C1-41B9-A14A-2C784A47C83E}"/>
                </a:ext>
              </a:extLst>
            </p:cNvPr>
            <p:cNvSpPr/>
            <p:nvPr/>
          </p:nvSpPr>
          <p:spPr bwMode="auto">
            <a:xfrm>
              <a:off x="5395" y="1063"/>
              <a:ext cx="63" cy="43"/>
            </a:xfrm>
            <a:custGeom>
              <a:avLst/>
              <a:gdLst>
                <a:gd name="T0" fmla="*/ 27 w 27"/>
                <a:gd name="T1" fmla="*/ 14 h 18"/>
                <a:gd name="T2" fmla="*/ 18 w 27"/>
                <a:gd name="T3" fmla="*/ 6 h 18"/>
                <a:gd name="T4" fmla="*/ 5 w 27"/>
                <a:gd name="T5" fmla="*/ 1 h 18"/>
                <a:gd name="T6" fmla="*/ 3 w 27"/>
                <a:gd name="T7" fmla="*/ 5 h 18"/>
                <a:gd name="T8" fmla="*/ 14 w 27"/>
                <a:gd name="T9" fmla="*/ 11 h 18"/>
                <a:gd name="T10" fmla="*/ 23 w 27"/>
                <a:gd name="T11" fmla="*/ 17 h 18"/>
                <a:gd name="T12" fmla="*/ 27 w 27"/>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27" y="14"/>
                  </a:moveTo>
                  <a:cubicBezTo>
                    <a:pt x="25" y="10"/>
                    <a:pt x="21" y="8"/>
                    <a:pt x="18" y="6"/>
                  </a:cubicBezTo>
                  <a:cubicBezTo>
                    <a:pt x="14" y="4"/>
                    <a:pt x="9" y="2"/>
                    <a:pt x="5" y="1"/>
                  </a:cubicBezTo>
                  <a:cubicBezTo>
                    <a:pt x="2" y="0"/>
                    <a:pt x="0" y="4"/>
                    <a:pt x="3" y="5"/>
                  </a:cubicBezTo>
                  <a:cubicBezTo>
                    <a:pt x="7" y="7"/>
                    <a:pt x="10" y="9"/>
                    <a:pt x="14" y="11"/>
                  </a:cubicBezTo>
                  <a:cubicBezTo>
                    <a:pt x="17" y="13"/>
                    <a:pt x="20" y="17"/>
                    <a:pt x="23" y="17"/>
                  </a:cubicBezTo>
                  <a:cubicBezTo>
                    <a:pt x="25" y="18"/>
                    <a:pt x="27" y="16"/>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5" name="Freeform 29">
              <a:extLst>
                <a:ext uri="{FF2B5EF4-FFF2-40B4-BE49-F238E27FC236}">
                  <a16:creationId xmlns:a16="http://schemas.microsoft.com/office/drawing/2014/main" id="{4DC7807F-DFE1-421F-8C56-CF3990CDFE74}"/>
                </a:ext>
              </a:extLst>
            </p:cNvPr>
            <p:cNvSpPr/>
            <p:nvPr/>
          </p:nvSpPr>
          <p:spPr bwMode="auto">
            <a:xfrm>
              <a:off x="5489" y="1130"/>
              <a:ext cx="55" cy="52"/>
            </a:xfrm>
            <a:custGeom>
              <a:avLst/>
              <a:gdLst>
                <a:gd name="T0" fmla="*/ 22 w 23"/>
                <a:gd name="T1" fmla="*/ 16 h 22"/>
                <a:gd name="T2" fmla="*/ 14 w 23"/>
                <a:gd name="T3" fmla="*/ 11 h 22"/>
                <a:gd name="T4" fmla="*/ 6 w 23"/>
                <a:gd name="T5" fmla="*/ 3 h 22"/>
                <a:gd name="T6" fmla="*/ 2 w 23"/>
                <a:gd name="T7" fmla="*/ 6 h 22"/>
                <a:gd name="T8" fmla="*/ 9 w 23"/>
                <a:gd name="T9" fmla="*/ 17 h 22"/>
                <a:gd name="T10" fmla="*/ 21 w 23"/>
                <a:gd name="T11" fmla="*/ 20 h 22"/>
                <a:gd name="T12" fmla="*/ 22 w 23"/>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22" y="16"/>
                  </a:moveTo>
                  <a:cubicBezTo>
                    <a:pt x="21" y="13"/>
                    <a:pt x="16" y="13"/>
                    <a:pt x="14" y="11"/>
                  </a:cubicBezTo>
                  <a:cubicBezTo>
                    <a:pt x="11" y="9"/>
                    <a:pt x="8" y="6"/>
                    <a:pt x="6" y="3"/>
                  </a:cubicBezTo>
                  <a:cubicBezTo>
                    <a:pt x="5" y="0"/>
                    <a:pt x="0" y="3"/>
                    <a:pt x="2" y="6"/>
                  </a:cubicBezTo>
                  <a:cubicBezTo>
                    <a:pt x="3" y="10"/>
                    <a:pt x="6" y="14"/>
                    <a:pt x="9" y="17"/>
                  </a:cubicBezTo>
                  <a:cubicBezTo>
                    <a:pt x="12" y="19"/>
                    <a:pt x="18" y="22"/>
                    <a:pt x="21" y="20"/>
                  </a:cubicBezTo>
                  <a:cubicBezTo>
                    <a:pt x="23" y="20"/>
                    <a:pt x="23" y="18"/>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6" name="Freeform 30">
              <a:extLst>
                <a:ext uri="{FF2B5EF4-FFF2-40B4-BE49-F238E27FC236}">
                  <a16:creationId xmlns:a16="http://schemas.microsoft.com/office/drawing/2014/main" id="{BD29C779-CBA8-4476-8E1E-549D9F5565D7}"/>
                </a:ext>
              </a:extLst>
            </p:cNvPr>
            <p:cNvSpPr/>
            <p:nvPr/>
          </p:nvSpPr>
          <p:spPr bwMode="auto">
            <a:xfrm>
              <a:off x="5556" y="1194"/>
              <a:ext cx="47" cy="67"/>
            </a:xfrm>
            <a:custGeom>
              <a:avLst/>
              <a:gdLst>
                <a:gd name="T0" fmla="*/ 15 w 20"/>
                <a:gd name="T1" fmla="*/ 13 h 28"/>
                <a:gd name="T2" fmla="*/ 7 w 20"/>
                <a:gd name="T3" fmla="*/ 2 h 28"/>
                <a:gd name="T4" fmla="*/ 2 w 20"/>
                <a:gd name="T5" fmla="*/ 6 h 28"/>
                <a:gd name="T6" fmla="*/ 9 w 20"/>
                <a:gd name="T7" fmla="*/ 16 h 28"/>
                <a:gd name="T8" fmla="*/ 14 w 20"/>
                <a:gd name="T9" fmla="*/ 27 h 28"/>
                <a:gd name="T10" fmla="*/ 20 w 20"/>
                <a:gd name="T11" fmla="*/ 25 h 28"/>
                <a:gd name="T12" fmla="*/ 15 w 20"/>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15" y="13"/>
                  </a:moveTo>
                  <a:cubicBezTo>
                    <a:pt x="13" y="9"/>
                    <a:pt x="10" y="6"/>
                    <a:pt x="7" y="2"/>
                  </a:cubicBezTo>
                  <a:cubicBezTo>
                    <a:pt x="5" y="0"/>
                    <a:pt x="0" y="3"/>
                    <a:pt x="2" y="6"/>
                  </a:cubicBezTo>
                  <a:cubicBezTo>
                    <a:pt x="4" y="9"/>
                    <a:pt x="7" y="13"/>
                    <a:pt x="9" y="16"/>
                  </a:cubicBezTo>
                  <a:cubicBezTo>
                    <a:pt x="10" y="20"/>
                    <a:pt x="11" y="24"/>
                    <a:pt x="14" y="27"/>
                  </a:cubicBezTo>
                  <a:cubicBezTo>
                    <a:pt x="16" y="28"/>
                    <a:pt x="19" y="28"/>
                    <a:pt x="20" y="25"/>
                  </a:cubicBezTo>
                  <a:cubicBezTo>
                    <a:pt x="20" y="21"/>
                    <a:pt x="18" y="17"/>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7" name="Freeform 31">
              <a:extLst>
                <a:ext uri="{FF2B5EF4-FFF2-40B4-BE49-F238E27FC236}">
                  <a16:creationId xmlns:a16="http://schemas.microsoft.com/office/drawing/2014/main" id="{BF7629FC-DC0B-453D-BF96-07F2D575D1C3}"/>
                </a:ext>
              </a:extLst>
            </p:cNvPr>
            <p:cNvSpPr/>
            <p:nvPr/>
          </p:nvSpPr>
          <p:spPr bwMode="auto">
            <a:xfrm>
              <a:off x="3496" y="1630"/>
              <a:ext cx="86" cy="26"/>
            </a:xfrm>
            <a:custGeom>
              <a:avLst/>
              <a:gdLst>
                <a:gd name="T0" fmla="*/ 33 w 36"/>
                <a:gd name="T1" fmla="*/ 3 h 11"/>
                <a:gd name="T2" fmla="*/ 20 w 36"/>
                <a:gd name="T3" fmla="*/ 1 h 11"/>
                <a:gd name="T4" fmla="*/ 4 w 36"/>
                <a:gd name="T5" fmla="*/ 0 h 11"/>
                <a:gd name="T6" fmla="*/ 3 w 36"/>
                <a:gd name="T7" fmla="*/ 7 h 11"/>
                <a:gd name="T8" fmla="*/ 20 w 36"/>
                <a:gd name="T9" fmla="*/ 9 h 11"/>
                <a:gd name="T10" fmla="*/ 33 w 36"/>
                <a:gd name="T11" fmla="*/ 9 h 11"/>
                <a:gd name="T12" fmla="*/ 33 w 36"/>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3"/>
                  </a:moveTo>
                  <a:cubicBezTo>
                    <a:pt x="29" y="0"/>
                    <a:pt x="24" y="1"/>
                    <a:pt x="20" y="1"/>
                  </a:cubicBezTo>
                  <a:cubicBezTo>
                    <a:pt x="15" y="0"/>
                    <a:pt x="9" y="0"/>
                    <a:pt x="4" y="0"/>
                  </a:cubicBezTo>
                  <a:cubicBezTo>
                    <a:pt x="1" y="0"/>
                    <a:pt x="0" y="6"/>
                    <a:pt x="3" y="7"/>
                  </a:cubicBezTo>
                  <a:cubicBezTo>
                    <a:pt x="9" y="8"/>
                    <a:pt x="14" y="8"/>
                    <a:pt x="20" y="9"/>
                  </a:cubicBezTo>
                  <a:cubicBezTo>
                    <a:pt x="24" y="10"/>
                    <a:pt x="28" y="11"/>
                    <a:pt x="33" y="9"/>
                  </a:cubicBezTo>
                  <a:cubicBezTo>
                    <a:pt x="36" y="8"/>
                    <a:pt x="35"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8" name="Freeform 32">
              <a:extLst>
                <a:ext uri="{FF2B5EF4-FFF2-40B4-BE49-F238E27FC236}">
                  <a16:creationId xmlns:a16="http://schemas.microsoft.com/office/drawing/2014/main" id="{37CDE933-7717-4149-AA2C-41E8D941E8D6}"/>
                </a:ext>
              </a:extLst>
            </p:cNvPr>
            <p:cNvSpPr/>
            <p:nvPr/>
          </p:nvSpPr>
          <p:spPr bwMode="auto">
            <a:xfrm>
              <a:off x="3655" y="1637"/>
              <a:ext cx="83" cy="24"/>
            </a:xfrm>
            <a:custGeom>
              <a:avLst/>
              <a:gdLst>
                <a:gd name="T0" fmla="*/ 32 w 35"/>
                <a:gd name="T1" fmla="*/ 1 h 10"/>
                <a:gd name="T2" fmla="*/ 17 w 35"/>
                <a:gd name="T3" fmla="*/ 1 h 10"/>
                <a:gd name="T4" fmla="*/ 3 w 35"/>
                <a:gd name="T5" fmla="*/ 2 h 10"/>
                <a:gd name="T6" fmla="*/ 3 w 35"/>
                <a:gd name="T7" fmla="*/ 9 h 10"/>
                <a:gd name="T8" fmla="*/ 17 w 35"/>
                <a:gd name="T9" fmla="*/ 10 h 10"/>
                <a:gd name="T10" fmla="*/ 32 w 35"/>
                <a:gd name="T11" fmla="*/ 9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7" y="0"/>
                    <a:pt x="22" y="0"/>
                    <a:pt x="17" y="1"/>
                  </a:cubicBezTo>
                  <a:cubicBezTo>
                    <a:pt x="13" y="1"/>
                    <a:pt x="8" y="1"/>
                    <a:pt x="3" y="2"/>
                  </a:cubicBezTo>
                  <a:cubicBezTo>
                    <a:pt x="0" y="2"/>
                    <a:pt x="0" y="8"/>
                    <a:pt x="3" y="9"/>
                  </a:cubicBezTo>
                  <a:cubicBezTo>
                    <a:pt x="8" y="9"/>
                    <a:pt x="13" y="10"/>
                    <a:pt x="17" y="10"/>
                  </a:cubicBezTo>
                  <a:cubicBezTo>
                    <a:pt x="22" y="10"/>
                    <a:pt x="27" y="10"/>
                    <a:pt x="32" y="9"/>
                  </a:cubicBezTo>
                  <a:cubicBezTo>
                    <a:pt x="35" y="8"/>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9" name="Freeform 33">
              <a:extLst>
                <a:ext uri="{FF2B5EF4-FFF2-40B4-BE49-F238E27FC236}">
                  <a16:creationId xmlns:a16="http://schemas.microsoft.com/office/drawing/2014/main" id="{468A8276-E1A4-412B-BC05-764616C31FAE}"/>
                </a:ext>
              </a:extLst>
            </p:cNvPr>
            <p:cNvSpPr/>
            <p:nvPr/>
          </p:nvSpPr>
          <p:spPr bwMode="auto">
            <a:xfrm>
              <a:off x="3807" y="1640"/>
              <a:ext cx="104" cy="35"/>
            </a:xfrm>
            <a:custGeom>
              <a:avLst/>
              <a:gdLst>
                <a:gd name="T0" fmla="*/ 40 w 44"/>
                <a:gd name="T1" fmla="*/ 5 h 15"/>
                <a:gd name="T2" fmla="*/ 6 w 44"/>
                <a:gd name="T3" fmla="*/ 6 h 15"/>
                <a:gd name="T4" fmla="*/ 8 w 44"/>
                <a:gd name="T5" fmla="*/ 15 h 15"/>
                <a:gd name="T6" fmla="*/ 24 w 44"/>
                <a:gd name="T7" fmla="*/ 13 h 15"/>
                <a:gd name="T8" fmla="*/ 39 w 44"/>
                <a:gd name="T9" fmla="*/ 13 h 15"/>
                <a:gd name="T10" fmla="*/ 40 w 44"/>
                <a:gd name="T11" fmla="*/ 5 h 15"/>
              </a:gdLst>
              <a:ahLst/>
              <a:cxnLst>
                <a:cxn ang="0">
                  <a:pos x="T0" y="T1"/>
                </a:cxn>
                <a:cxn ang="0">
                  <a:pos x="T2" y="T3"/>
                </a:cxn>
                <a:cxn ang="0">
                  <a:pos x="T4" y="T5"/>
                </a:cxn>
                <a:cxn ang="0">
                  <a:pos x="T6" y="T7"/>
                </a:cxn>
                <a:cxn ang="0">
                  <a:pos x="T8" y="T9"/>
                </a:cxn>
                <a:cxn ang="0">
                  <a:pos x="T10" y="T11"/>
                </a:cxn>
              </a:cxnLst>
              <a:rect l="0" t="0" r="r" b="b"/>
              <a:pathLst>
                <a:path w="44" h="15">
                  <a:moveTo>
                    <a:pt x="40" y="5"/>
                  </a:moveTo>
                  <a:cubicBezTo>
                    <a:pt x="30" y="0"/>
                    <a:pt x="16" y="4"/>
                    <a:pt x="6" y="6"/>
                  </a:cubicBezTo>
                  <a:cubicBezTo>
                    <a:pt x="0" y="8"/>
                    <a:pt x="3" y="15"/>
                    <a:pt x="8" y="15"/>
                  </a:cubicBezTo>
                  <a:cubicBezTo>
                    <a:pt x="13" y="14"/>
                    <a:pt x="19" y="13"/>
                    <a:pt x="24" y="13"/>
                  </a:cubicBezTo>
                  <a:cubicBezTo>
                    <a:pt x="29" y="13"/>
                    <a:pt x="34" y="14"/>
                    <a:pt x="39" y="13"/>
                  </a:cubicBezTo>
                  <a:cubicBezTo>
                    <a:pt x="43" y="12"/>
                    <a:pt x="44" y="7"/>
                    <a:pt x="4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0" name="Freeform 34">
              <a:extLst>
                <a:ext uri="{FF2B5EF4-FFF2-40B4-BE49-F238E27FC236}">
                  <a16:creationId xmlns:a16="http://schemas.microsoft.com/office/drawing/2014/main" id="{122E15BB-714D-43D5-BFDC-1F538B4669DC}"/>
                </a:ext>
              </a:extLst>
            </p:cNvPr>
            <p:cNvSpPr/>
            <p:nvPr/>
          </p:nvSpPr>
          <p:spPr bwMode="auto">
            <a:xfrm>
              <a:off x="3975" y="1632"/>
              <a:ext cx="107" cy="36"/>
            </a:xfrm>
            <a:custGeom>
              <a:avLst/>
              <a:gdLst>
                <a:gd name="T0" fmla="*/ 42 w 45"/>
                <a:gd name="T1" fmla="*/ 2 h 15"/>
                <a:gd name="T2" fmla="*/ 25 w 45"/>
                <a:gd name="T3" fmla="*/ 3 h 15"/>
                <a:gd name="T4" fmla="*/ 6 w 45"/>
                <a:gd name="T5" fmla="*/ 1 h 15"/>
                <a:gd name="T6" fmla="*/ 4 w 45"/>
                <a:gd name="T7" fmla="*/ 8 h 15"/>
                <a:gd name="T8" fmla="*/ 42 w 45"/>
                <a:gd name="T9" fmla="*/ 9 h 15"/>
                <a:gd name="T10" fmla="*/ 42 w 45"/>
                <a:gd name="T11" fmla="*/ 2 h 15"/>
              </a:gdLst>
              <a:ahLst/>
              <a:cxnLst>
                <a:cxn ang="0">
                  <a:pos x="T0" y="T1"/>
                </a:cxn>
                <a:cxn ang="0">
                  <a:pos x="T2" y="T3"/>
                </a:cxn>
                <a:cxn ang="0">
                  <a:pos x="T4" y="T5"/>
                </a:cxn>
                <a:cxn ang="0">
                  <a:pos x="T6" y="T7"/>
                </a:cxn>
                <a:cxn ang="0">
                  <a:pos x="T8" y="T9"/>
                </a:cxn>
                <a:cxn ang="0">
                  <a:pos x="T10" y="T11"/>
                </a:cxn>
              </a:cxnLst>
              <a:rect l="0" t="0" r="r" b="b"/>
              <a:pathLst>
                <a:path w="45" h="15">
                  <a:moveTo>
                    <a:pt x="42" y="2"/>
                  </a:moveTo>
                  <a:cubicBezTo>
                    <a:pt x="36" y="1"/>
                    <a:pt x="31" y="2"/>
                    <a:pt x="25" y="3"/>
                  </a:cubicBezTo>
                  <a:cubicBezTo>
                    <a:pt x="19" y="3"/>
                    <a:pt x="12" y="2"/>
                    <a:pt x="6" y="1"/>
                  </a:cubicBezTo>
                  <a:cubicBezTo>
                    <a:pt x="1" y="0"/>
                    <a:pt x="0" y="6"/>
                    <a:pt x="4" y="8"/>
                  </a:cubicBezTo>
                  <a:cubicBezTo>
                    <a:pt x="14" y="12"/>
                    <a:pt x="32" y="15"/>
                    <a:pt x="42" y="9"/>
                  </a:cubicBezTo>
                  <a:cubicBezTo>
                    <a:pt x="45" y="7"/>
                    <a:pt x="45" y="3"/>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1" name="Freeform 35">
              <a:extLst>
                <a:ext uri="{FF2B5EF4-FFF2-40B4-BE49-F238E27FC236}">
                  <a16:creationId xmlns:a16="http://schemas.microsoft.com/office/drawing/2014/main" id="{5859643D-B6D3-4E76-A9E5-87F239DF3AFB}"/>
                </a:ext>
              </a:extLst>
            </p:cNvPr>
            <p:cNvSpPr/>
            <p:nvPr/>
          </p:nvSpPr>
          <p:spPr bwMode="auto">
            <a:xfrm>
              <a:off x="4143" y="1647"/>
              <a:ext cx="93" cy="26"/>
            </a:xfrm>
            <a:custGeom>
              <a:avLst/>
              <a:gdLst>
                <a:gd name="T0" fmla="*/ 36 w 39"/>
                <a:gd name="T1" fmla="*/ 2 h 11"/>
                <a:gd name="T2" fmla="*/ 22 w 39"/>
                <a:gd name="T3" fmla="*/ 1 h 11"/>
                <a:gd name="T4" fmla="*/ 5 w 39"/>
                <a:gd name="T5" fmla="*/ 2 h 11"/>
                <a:gd name="T6" fmla="*/ 5 w 39"/>
                <a:gd name="T7" fmla="*/ 10 h 11"/>
                <a:gd name="T8" fmla="*/ 22 w 39"/>
                <a:gd name="T9" fmla="*/ 10 h 11"/>
                <a:gd name="T10" fmla="*/ 36 w 39"/>
                <a:gd name="T11" fmla="*/ 9 h 11"/>
                <a:gd name="T12" fmla="*/ 36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6" y="2"/>
                  </a:moveTo>
                  <a:cubicBezTo>
                    <a:pt x="31" y="0"/>
                    <a:pt x="27" y="1"/>
                    <a:pt x="22" y="1"/>
                  </a:cubicBezTo>
                  <a:cubicBezTo>
                    <a:pt x="16" y="1"/>
                    <a:pt x="10" y="1"/>
                    <a:pt x="5" y="2"/>
                  </a:cubicBezTo>
                  <a:cubicBezTo>
                    <a:pt x="0" y="2"/>
                    <a:pt x="0" y="9"/>
                    <a:pt x="5" y="10"/>
                  </a:cubicBezTo>
                  <a:cubicBezTo>
                    <a:pt x="10" y="10"/>
                    <a:pt x="16" y="10"/>
                    <a:pt x="22" y="10"/>
                  </a:cubicBezTo>
                  <a:cubicBezTo>
                    <a:pt x="27" y="11"/>
                    <a:pt x="31" y="11"/>
                    <a:pt x="36" y="9"/>
                  </a:cubicBezTo>
                  <a:cubicBezTo>
                    <a:pt x="39" y="8"/>
                    <a:pt x="39"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2" name="Freeform 36">
              <a:extLst>
                <a:ext uri="{FF2B5EF4-FFF2-40B4-BE49-F238E27FC236}">
                  <a16:creationId xmlns:a16="http://schemas.microsoft.com/office/drawing/2014/main" id="{CC2F593F-5D00-4C9F-AADC-574FE40D2850}"/>
                </a:ext>
              </a:extLst>
            </p:cNvPr>
            <p:cNvSpPr/>
            <p:nvPr/>
          </p:nvSpPr>
          <p:spPr bwMode="auto">
            <a:xfrm>
              <a:off x="4307" y="1647"/>
              <a:ext cx="92" cy="26"/>
            </a:xfrm>
            <a:custGeom>
              <a:avLst/>
              <a:gdLst>
                <a:gd name="T0" fmla="*/ 35 w 39"/>
                <a:gd name="T1" fmla="*/ 2 h 11"/>
                <a:gd name="T2" fmla="*/ 18 w 39"/>
                <a:gd name="T3" fmla="*/ 1 h 11"/>
                <a:gd name="T4" fmla="*/ 2 w 39"/>
                <a:gd name="T5" fmla="*/ 3 h 11"/>
                <a:gd name="T6" fmla="*/ 2 w 39"/>
                <a:gd name="T7" fmla="*/ 8 h 11"/>
                <a:gd name="T8" fmla="*/ 18 w 39"/>
                <a:gd name="T9" fmla="*/ 10 h 11"/>
                <a:gd name="T10" fmla="*/ 35 w 39"/>
                <a:gd name="T11" fmla="*/ 9 h 11"/>
                <a:gd name="T12" fmla="*/ 35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5" y="2"/>
                  </a:moveTo>
                  <a:cubicBezTo>
                    <a:pt x="29" y="0"/>
                    <a:pt x="24" y="1"/>
                    <a:pt x="18" y="1"/>
                  </a:cubicBezTo>
                  <a:cubicBezTo>
                    <a:pt x="13" y="1"/>
                    <a:pt x="7" y="2"/>
                    <a:pt x="2" y="3"/>
                  </a:cubicBezTo>
                  <a:cubicBezTo>
                    <a:pt x="0" y="4"/>
                    <a:pt x="0" y="7"/>
                    <a:pt x="2" y="8"/>
                  </a:cubicBezTo>
                  <a:cubicBezTo>
                    <a:pt x="7" y="9"/>
                    <a:pt x="13" y="10"/>
                    <a:pt x="18" y="10"/>
                  </a:cubicBezTo>
                  <a:cubicBezTo>
                    <a:pt x="24" y="10"/>
                    <a:pt x="29" y="11"/>
                    <a:pt x="35" y="9"/>
                  </a:cubicBezTo>
                  <a:cubicBezTo>
                    <a:pt x="39" y="8"/>
                    <a:pt x="39" y="3"/>
                    <a:pt x="3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3" name="Freeform 37">
              <a:extLst>
                <a:ext uri="{FF2B5EF4-FFF2-40B4-BE49-F238E27FC236}">
                  <a16:creationId xmlns:a16="http://schemas.microsoft.com/office/drawing/2014/main" id="{3EDAA88B-D6E2-44D8-B168-A5122223FEBA}"/>
                </a:ext>
              </a:extLst>
            </p:cNvPr>
            <p:cNvSpPr/>
            <p:nvPr/>
          </p:nvSpPr>
          <p:spPr bwMode="auto">
            <a:xfrm>
              <a:off x="4473" y="1652"/>
              <a:ext cx="83" cy="28"/>
            </a:xfrm>
            <a:custGeom>
              <a:avLst/>
              <a:gdLst>
                <a:gd name="T0" fmla="*/ 32 w 35"/>
                <a:gd name="T1" fmla="*/ 2 h 12"/>
                <a:gd name="T2" fmla="*/ 3 w 35"/>
                <a:gd name="T3" fmla="*/ 6 h 12"/>
                <a:gd name="T4" fmla="*/ 14 w 35"/>
                <a:gd name="T5" fmla="*/ 10 h 12"/>
                <a:gd name="T6" fmla="*/ 32 w 35"/>
                <a:gd name="T7" fmla="*/ 10 h 12"/>
                <a:gd name="T8" fmla="*/ 32 w 35"/>
                <a:gd name="T9" fmla="*/ 2 h 12"/>
              </a:gdLst>
              <a:ahLst/>
              <a:cxnLst>
                <a:cxn ang="0">
                  <a:pos x="T0" y="T1"/>
                </a:cxn>
                <a:cxn ang="0">
                  <a:pos x="T2" y="T3"/>
                </a:cxn>
                <a:cxn ang="0">
                  <a:pos x="T4" y="T5"/>
                </a:cxn>
                <a:cxn ang="0">
                  <a:pos x="T6" y="T7"/>
                </a:cxn>
                <a:cxn ang="0">
                  <a:pos x="T8" y="T9"/>
                </a:cxn>
              </a:cxnLst>
              <a:rect l="0" t="0" r="r" b="b"/>
              <a:pathLst>
                <a:path w="35" h="12">
                  <a:moveTo>
                    <a:pt x="32" y="2"/>
                  </a:moveTo>
                  <a:cubicBezTo>
                    <a:pt x="28" y="1"/>
                    <a:pt x="0" y="0"/>
                    <a:pt x="3" y="6"/>
                  </a:cubicBezTo>
                  <a:cubicBezTo>
                    <a:pt x="4" y="10"/>
                    <a:pt x="11" y="10"/>
                    <a:pt x="14" y="10"/>
                  </a:cubicBezTo>
                  <a:cubicBezTo>
                    <a:pt x="20" y="11"/>
                    <a:pt x="26" y="12"/>
                    <a:pt x="32" y="10"/>
                  </a:cubicBezTo>
                  <a:cubicBezTo>
                    <a:pt x="35" y="8"/>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4" name="Freeform 38">
              <a:extLst>
                <a:ext uri="{FF2B5EF4-FFF2-40B4-BE49-F238E27FC236}">
                  <a16:creationId xmlns:a16="http://schemas.microsoft.com/office/drawing/2014/main" id="{6C1844DA-1F5B-41D6-874D-00EF5E471B56}"/>
                </a:ext>
              </a:extLst>
            </p:cNvPr>
            <p:cNvSpPr/>
            <p:nvPr/>
          </p:nvSpPr>
          <p:spPr bwMode="auto">
            <a:xfrm>
              <a:off x="4624" y="1642"/>
              <a:ext cx="93" cy="24"/>
            </a:xfrm>
            <a:custGeom>
              <a:avLst/>
              <a:gdLst>
                <a:gd name="T0" fmla="*/ 34 w 39"/>
                <a:gd name="T1" fmla="*/ 1 h 10"/>
                <a:gd name="T2" fmla="*/ 20 w 39"/>
                <a:gd name="T3" fmla="*/ 1 h 10"/>
                <a:gd name="T4" fmla="*/ 4 w 39"/>
                <a:gd name="T5" fmla="*/ 2 h 10"/>
                <a:gd name="T6" fmla="*/ 4 w 39"/>
                <a:gd name="T7" fmla="*/ 9 h 10"/>
                <a:gd name="T8" fmla="*/ 20 w 39"/>
                <a:gd name="T9" fmla="*/ 10 h 10"/>
                <a:gd name="T10" fmla="*/ 34 w 39"/>
                <a:gd name="T11" fmla="*/ 9 h 10"/>
                <a:gd name="T12" fmla="*/ 34 w 3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9" h="10">
                  <a:moveTo>
                    <a:pt x="34" y="1"/>
                  </a:moveTo>
                  <a:cubicBezTo>
                    <a:pt x="30" y="0"/>
                    <a:pt x="25" y="1"/>
                    <a:pt x="20" y="1"/>
                  </a:cubicBezTo>
                  <a:cubicBezTo>
                    <a:pt x="15" y="1"/>
                    <a:pt x="10" y="2"/>
                    <a:pt x="4" y="2"/>
                  </a:cubicBezTo>
                  <a:cubicBezTo>
                    <a:pt x="0" y="3"/>
                    <a:pt x="0" y="8"/>
                    <a:pt x="4" y="9"/>
                  </a:cubicBezTo>
                  <a:cubicBezTo>
                    <a:pt x="10" y="9"/>
                    <a:pt x="15" y="9"/>
                    <a:pt x="20" y="10"/>
                  </a:cubicBezTo>
                  <a:cubicBezTo>
                    <a:pt x="25" y="10"/>
                    <a:pt x="30" y="10"/>
                    <a:pt x="34" y="9"/>
                  </a:cubicBezTo>
                  <a:cubicBezTo>
                    <a:pt x="39" y="9"/>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5" name="Freeform 39">
              <a:extLst>
                <a:ext uri="{FF2B5EF4-FFF2-40B4-BE49-F238E27FC236}">
                  <a16:creationId xmlns:a16="http://schemas.microsoft.com/office/drawing/2014/main" id="{DA26E4BB-D0B4-4F02-A3CF-AD576A0087A4}"/>
                </a:ext>
              </a:extLst>
            </p:cNvPr>
            <p:cNvSpPr/>
            <p:nvPr/>
          </p:nvSpPr>
          <p:spPr bwMode="auto">
            <a:xfrm>
              <a:off x="4762" y="1640"/>
              <a:ext cx="106" cy="28"/>
            </a:xfrm>
            <a:custGeom>
              <a:avLst/>
              <a:gdLst>
                <a:gd name="T0" fmla="*/ 41 w 45"/>
                <a:gd name="T1" fmla="*/ 3 h 12"/>
                <a:gd name="T2" fmla="*/ 3 w 45"/>
                <a:gd name="T3" fmla="*/ 5 h 12"/>
                <a:gd name="T4" fmla="*/ 4 w 45"/>
                <a:gd name="T5" fmla="*/ 11 h 12"/>
                <a:gd name="T6" fmla="*/ 22 w 45"/>
                <a:gd name="T7" fmla="*/ 10 h 12"/>
                <a:gd name="T8" fmla="*/ 40 w 45"/>
                <a:gd name="T9" fmla="*/ 10 h 12"/>
                <a:gd name="T10" fmla="*/ 41 w 45"/>
                <a:gd name="T11" fmla="*/ 3 h 12"/>
              </a:gdLst>
              <a:ahLst/>
              <a:cxnLst>
                <a:cxn ang="0">
                  <a:pos x="T0" y="T1"/>
                </a:cxn>
                <a:cxn ang="0">
                  <a:pos x="T2" y="T3"/>
                </a:cxn>
                <a:cxn ang="0">
                  <a:pos x="T4" y="T5"/>
                </a:cxn>
                <a:cxn ang="0">
                  <a:pos x="T6" y="T7"/>
                </a:cxn>
                <a:cxn ang="0">
                  <a:pos x="T8" y="T9"/>
                </a:cxn>
                <a:cxn ang="0">
                  <a:pos x="T10" y="T11"/>
                </a:cxn>
              </a:cxnLst>
              <a:rect l="0" t="0" r="r" b="b"/>
              <a:pathLst>
                <a:path w="45" h="12">
                  <a:moveTo>
                    <a:pt x="41" y="3"/>
                  </a:moveTo>
                  <a:cubicBezTo>
                    <a:pt x="29" y="0"/>
                    <a:pt x="15" y="2"/>
                    <a:pt x="3" y="5"/>
                  </a:cubicBezTo>
                  <a:cubicBezTo>
                    <a:pt x="0" y="6"/>
                    <a:pt x="0" y="12"/>
                    <a:pt x="4" y="11"/>
                  </a:cubicBezTo>
                  <a:cubicBezTo>
                    <a:pt x="10" y="11"/>
                    <a:pt x="16" y="10"/>
                    <a:pt x="22" y="10"/>
                  </a:cubicBezTo>
                  <a:cubicBezTo>
                    <a:pt x="28" y="10"/>
                    <a:pt x="34" y="11"/>
                    <a:pt x="40" y="10"/>
                  </a:cubicBezTo>
                  <a:cubicBezTo>
                    <a:pt x="44" y="10"/>
                    <a:pt x="45" y="4"/>
                    <a:pt x="4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6" name="Freeform 40">
              <a:extLst>
                <a:ext uri="{FF2B5EF4-FFF2-40B4-BE49-F238E27FC236}">
                  <a16:creationId xmlns:a16="http://schemas.microsoft.com/office/drawing/2014/main" id="{E376C523-7C09-4A80-A33B-674369002FD8}"/>
                </a:ext>
              </a:extLst>
            </p:cNvPr>
            <p:cNvSpPr/>
            <p:nvPr/>
          </p:nvSpPr>
          <p:spPr bwMode="auto">
            <a:xfrm>
              <a:off x="4951" y="1637"/>
              <a:ext cx="98" cy="26"/>
            </a:xfrm>
            <a:custGeom>
              <a:avLst/>
              <a:gdLst>
                <a:gd name="T0" fmla="*/ 37 w 41"/>
                <a:gd name="T1" fmla="*/ 1 h 11"/>
                <a:gd name="T2" fmla="*/ 21 w 41"/>
                <a:gd name="T3" fmla="*/ 2 h 11"/>
                <a:gd name="T4" fmla="*/ 3 w 41"/>
                <a:gd name="T5" fmla="*/ 5 h 11"/>
                <a:gd name="T6" fmla="*/ 4 w 41"/>
                <a:gd name="T7" fmla="*/ 11 h 11"/>
                <a:gd name="T8" fmla="*/ 21 w 41"/>
                <a:gd name="T9" fmla="*/ 11 h 11"/>
                <a:gd name="T10" fmla="*/ 37 w 41"/>
                <a:gd name="T11" fmla="*/ 9 h 11"/>
                <a:gd name="T12" fmla="*/ 37 w 4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1" h="11">
                  <a:moveTo>
                    <a:pt x="37" y="1"/>
                  </a:moveTo>
                  <a:cubicBezTo>
                    <a:pt x="31" y="0"/>
                    <a:pt x="26" y="1"/>
                    <a:pt x="21" y="2"/>
                  </a:cubicBezTo>
                  <a:cubicBezTo>
                    <a:pt x="15" y="2"/>
                    <a:pt x="9" y="3"/>
                    <a:pt x="3" y="5"/>
                  </a:cubicBezTo>
                  <a:cubicBezTo>
                    <a:pt x="0" y="5"/>
                    <a:pt x="1" y="11"/>
                    <a:pt x="4" y="11"/>
                  </a:cubicBezTo>
                  <a:cubicBezTo>
                    <a:pt x="10" y="11"/>
                    <a:pt x="15" y="11"/>
                    <a:pt x="21" y="11"/>
                  </a:cubicBezTo>
                  <a:cubicBezTo>
                    <a:pt x="26" y="10"/>
                    <a:pt x="32" y="11"/>
                    <a:pt x="37" y="9"/>
                  </a:cubicBezTo>
                  <a:cubicBezTo>
                    <a:pt x="40" y="8"/>
                    <a:pt x="41" y="2"/>
                    <a:pt x="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7" name="Freeform 41">
              <a:extLst>
                <a:ext uri="{FF2B5EF4-FFF2-40B4-BE49-F238E27FC236}">
                  <a16:creationId xmlns:a16="http://schemas.microsoft.com/office/drawing/2014/main" id="{74707C21-460B-4EB6-B2BF-510A5BABF4AF}"/>
                </a:ext>
              </a:extLst>
            </p:cNvPr>
            <p:cNvSpPr/>
            <p:nvPr/>
          </p:nvSpPr>
          <p:spPr bwMode="auto">
            <a:xfrm>
              <a:off x="5091" y="1587"/>
              <a:ext cx="121" cy="72"/>
            </a:xfrm>
            <a:custGeom>
              <a:avLst/>
              <a:gdLst>
                <a:gd name="T0" fmla="*/ 46 w 51"/>
                <a:gd name="T1" fmla="*/ 1 h 30"/>
                <a:gd name="T2" fmla="*/ 27 w 51"/>
                <a:gd name="T3" fmla="*/ 12 h 30"/>
                <a:gd name="T4" fmla="*/ 5 w 51"/>
                <a:gd name="T5" fmla="*/ 22 h 30"/>
                <a:gd name="T6" fmla="*/ 7 w 51"/>
                <a:gd name="T7" fmla="*/ 29 h 30"/>
                <a:gd name="T8" fmla="*/ 50 w 51"/>
                <a:gd name="T9" fmla="*/ 7 h 30"/>
                <a:gd name="T10" fmla="*/ 46 w 51"/>
                <a:gd name="T11" fmla="*/ 1 h 30"/>
              </a:gdLst>
              <a:ahLst/>
              <a:cxnLst>
                <a:cxn ang="0">
                  <a:pos x="T0" y="T1"/>
                </a:cxn>
                <a:cxn ang="0">
                  <a:pos x="T2" y="T3"/>
                </a:cxn>
                <a:cxn ang="0">
                  <a:pos x="T4" y="T5"/>
                </a:cxn>
                <a:cxn ang="0">
                  <a:pos x="T6" y="T7"/>
                </a:cxn>
                <a:cxn ang="0">
                  <a:pos x="T8" y="T9"/>
                </a:cxn>
                <a:cxn ang="0">
                  <a:pos x="T10" y="T11"/>
                </a:cxn>
              </a:cxnLst>
              <a:rect l="0" t="0" r="r" b="b"/>
              <a:pathLst>
                <a:path w="51" h="30">
                  <a:moveTo>
                    <a:pt x="46" y="1"/>
                  </a:moveTo>
                  <a:cubicBezTo>
                    <a:pt x="39" y="4"/>
                    <a:pt x="33" y="8"/>
                    <a:pt x="27" y="12"/>
                  </a:cubicBezTo>
                  <a:cubicBezTo>
                    <a:pt x="20" y="16"/>
                    <a:pt x="13" y="19"/>
                    <a:pt x="5" y="22"/>
                  </a:cubicBezTo>
                  <a:cubicBezTo>
                    <a:pt x="0" y="23"/>
                    <a:pt x="2" y="30"/>
                    <a:pt x="7" y="29"/>
                  </a:cubicBezTo>
                  <a:cubicBezTo>
                    <a:pt x="21" y="26"/>
                    <a:pt x="41" y="20"/>
                    <a:pt x="50" y="7"/>
                  </a:cubicBezTo>
                  <a:cubicBezTo>
                    <a:pt x="51" y="4"/>
                    <a:pt x="49" y="0"/>
                    <a:pt x="4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8" name="Freeform 42">
              <a:extLst>
                <a:ext uri="{FF2B5EF4-FFF2-40B4-BE49-F238E27FC236}">
                  <a16:creationId xmlns:a16="http://schemas.microsoft.com/office/drawing/2014/main" id="{22836DDD-1580-4683-A7D7-5036336A0473}"/>
                </a:ext>
              </a:extLst>
            </p:cNvPr>
            <p:cNvSpPr/>
            <p:nvPr/>
          </p:nvSpPr>
          <p:spPr bwMode="auto">
            <a:xfrm>
              <a:off x="5257" y="1513"/>
              <a:ext cx="83" cy="67"/>
            </a:xfrm>
            <a:custGeom>
              <a:avLst/>
              <a:gdLst>
                <a:gd name="T0" fmla="*/ 31 w 35"/>
                <a:gd name="T1" fmla="*/ 4 h 28"/>
                <a:gd name="T2" fmla="*/ 17 w 35"/>
                <a:gd name="T3" fmla="*/ 6 h 28"/>
                <a:gd name="T4" fmla="*/ 4 w 35"/>
                <a:gd name="T5" fmla="*/ 19 h 28"/>
                <a:gd name="T6" fmla="*/ 9 w 35"/>
                <a:gd name="T7" fmla="*/ 24 h 28"/>
                <a:gd name="T8" fmla="*/ 24 w 35"/>
                <a:gd name="T9" fmla="*/ 14 h 28"/>
                <a:gd name="T10" fmla="*/ 31 w 35"/>
                <a:gd name="T11" fmla="*/ 4 h 28"/>
              </a:gdLst>
              <a:ahLst/>
              <a:cxnLst>
                <a:cxn ang="0">
                  <a:pos x="T0" y="T1"/>
                </a:cxn>
                <a:cxn ang="0">
                  <a:pos x="T2" y="T3"/>
                </a:cxn>
                <a:cxn ang="0">
                  <a:pos x="T4" y="T5"/>
                </a:cxn>
                <a:cxn ang="0">
                  <a:pos x="T6" y="T7"/>
                </a:cxn>
                <a:cxn ang="0">
                  <a:pos x="T8" y="T9"/>
                </a:cxn>
                <a:cxn ang="0">
                  <a:pos x="T10" y="T11"/>
                </a:cxn>
              </a:cxnLst>
              <a:rect l="0" t="0" r="r" b="b"/>
              <a:pathLst>
                <a:path w="35" h="28">
                  <a:moveTo>
                    <a:pt x="31" y="4"/>
                  </a:moveTo>
                  <a:cubicBezTo>
                    <a:pt x="28" y="0"/>
                    <a:pt x="21" y="4"/>
                    <a:pt x="17" y="6"/>
                  </a:cubicBezTo>
                  <a:cubicBezTo>
                    <a:pt x="12" y="10"/>
                    <a:pt x="7" y="14"/>
                    <a:pt x="4" y="19"/>
                  </a:cubicBezTo>
                  <a:cubicBezTo>
                    <a:pt x="0" y="23"/>
                    <a:pt x="5" y="28"/>
                    <a:pt x="9" y="24"/>
                  </a:cubicBezTo>
                  <a:cubicBezTo>
                    <a:pt x="14" y="20"/>
                    <a:pt x="19" y="17"/>
                    <a:pt x="24" y="14"/>
                  </a:cubicBezTo>
                  <a:cubicBezTo>
                    <a:pt x="27" y="12"/>
                    <a:pt x="35" y="9"/>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9" name="Freeform 43">
              <a:extLst>
                <a:ext uri="{FF2B5EF4-FFF2-40B4-BE49-F238E27FC236}">
                  <a16:creationId xmlns:a16="http://schemas.microsoft.com/office/drawing/2014/main" id="{94304C0C-163D-420F-88C0-0B30831ED267}"/>
                </a:ext>
              </a:extLst>
            </p:cNvPr>
            <p:cNvSpPr/>
            <p:nvPr/>
          </p:nvSpPr>
          <p:spPr bwMode="auto">
            <a:xfrm>
              <a:off x="5361" y="1440"/>
              <a:ext cx="76" cy="57"/>
            </a:xfrm>
            <a:custGeom>
              <a:avLst/>
              <a:gdLst>
                <a:gd name="T0" fmla="*/ 26 w 32"/>
                <a:gd name="T1" fmla="*/ 0 h 24"/>
                <a:gd name="T2" fmla="*/ 15 w 32"/>
                <a:gd name="T3" fmla="*/ 8 h 24"/>
                <a:gd name="T4" fmla="*/ 3 w 32"/>
                <a:gd name="T5" fmla="*/ 17 h 24"/>
                <a:gd name="T6" fmla="*/ 7 w 32"/>
                <a:gd name="T7" fmla="*/ 22 h 24"/>
                <a:gd name="T8" fmla="*/ 20 w 32"/>
                <a:gd name="T9" fmla="*/ 14 h 24"/>
                <a:gd name="T10" fmla="*/ 30 w 32"/>
                <a:gd name="T11" fmla="*/ 6 h 24"/>
                <a:gd name="T12" fmla="*/ 26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6" y="0"/>
                  </a:moveTo>
                  <a:cubicBezTo>
                    <a:pt x="22" y="2"/>
                    <a:pt x="18" y="5"/>
                    <a:pt x="15" y="8"/>
                  </a:cubicBezTo>
                  <a:cubicBezTo>
                    <a:pt x="11" y="11"/>
                    <a:pt x="6" y="14"/>
                    <a:pt x="3" y="17"/>
                  </a:cubicBezTo>
                  <a:cubicBezTo>
                    <a:pt x="0" y="20"/>
                    <a:pt x="4" y="24"/>
                    <a:pt x="7" y="22"/>
                  </a:cubicBezTo>
                  <a:cubicBezTo>
                    <a:pt x="11" y="20"/>
                    <a:pt x="15" y="17"/>
                    <a:pt x="20" y="14"/>
                  </a:cubicBezTo>
                  <a:cubicBezTo>
                    <a:pt x="24" y="12"/>
                    <a:pt x="28" y="10"/>
                    <a:pt x="30" y="6"/>
                  </a:cubicBezTo>
                  <a:cubicBezTo>
                    <a:pt x="32" y="3"/>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0" name="Freeform 44">
              <a:extLst>
                <a:ext uri="{FF2B5EF4-FFF2-40B4-BE49-F238E27FC236}">
                  <a16:creationId xmlns:a16="http://schemas.microsoft.com/office/drawing/2014/main" id="{96241B87-9228-4535-804B-14410DB12301}"/>
                </a:ext>
              </a:extLst>
            </p:cNvPr>
            <p:cNvSpPr/>
            <p:nvPr/>
          </p:nvSpPr>
          <p:spPr bwMode="auto">
            <a:xfrm>
              <a:off x="5489" y="1344"/>
              <a:ext cx="69" cy="67"/>
            </a:xfrm>
            <a:custGeom>
              <a:avLst/>
              <a:gdLst>
                <a:gd name="T0" fmla="*/ 20 w 29"/>
                <a:gd name="T1" fmla="*/ 1 h 28"/>
                <a:gd name="T2" fmla="*/ 2 w 29"/>
                <a:gd name="T3" fmla="*/ 19 h 28"/>
                <a:gd name="T4" fmla="*/ 10 w 29"/>
                <a:gd name="T5" fmla="*/ 23 h 28"/>
                <a:gd name="T6" fmla="*/ 17 w 29"/>
                <a:gd name="T7" fmla="*/ 16 h 28"/>
                <a:gd name="T8" fmla="*/ 25 w 29"/>
                <a:gd name="T9" fmla="*/ 10 h 28"/>
                <a:gd name="T10" fmla="*/ 20 w 29"/>
                <a:gd name="T11" fmla="*/ 1 h 28"/>
              </a:gdLst>
              <a:ahLst/>
              <a:cxnLst>
                <a:cxn ang="0">
                  <a:pos x="T0" y="T1"/>
                </a:cxn>
                <a:cxn ang="0">
                  <a:pos x="T2" y="T3"/>
                </a:cxn>
                <a:cxn ang="0">
                  <a:pos x="T4" y="T5"/>
                </a:cxn>
                <a:cxn ang="0">
                  <a:pos x="T6" y="T7"/>
                </a:cxn>
                <a:cxn ang="0">
                  <a:pos x="T8" y="T9"/>
                </a:cxn>
                <a:cxn ang="0">
                  <a:pos x="T10" y="T11"/>
                </a:cxn>
              </a:cxnLst>
              <a:rect l="0" t="0" r="r" b="b"/>
              <a:pathLst>
                <a:path w="29" h="28">
                  <a:moveTo>
                    <a:pt x="20" y="1"/>
                  </a:moveTo>
                  <a:cubicBezTo>
                    <a:pt x="12" y="4"/>
                    <a:pt x="6" y="12"/>
                    <a:pt x="2" y="19"/>
                  </a:cubicBezTo>
                  <a:cubicBezTo>
                    <a:pt x="0" y="24"/>
                    <a:pt x="7" y="28"/>
                    <a:pt x="10" y="23"/>
                  </a:cubicBezTo>
                  <a:cubicBezTo>
                    <a:pt x="12" y="21"/>
                    <a:pt x="14" y="18"/>
                    <a:pt x="17" y="16"/>
                  </a:cubicBezTo>
                  <a:cubicBezTo>
                    <a:pt x="19" y="14"/>
                    <a:pt x="22" y="12"/>
                    <a:pt x="25" y="10"/>
                  </a:cubicBezTo>
                  <a:cubicBezTo>
                    <a:pt x="29" y="7"/>
                    <a:pt x="24"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1" name="Freeform 45">
              <a:extLst>
                <a:ext uri="{FF2B5EF4-FFF2-40B4-BE49-F238E27FC236}">
                  <a16:creationId xmlns:a16="http://schemas.microsoft.com/office/drawing/2014/main" id="{0BB5CD57-328A-4DD3-B5DB-67B16A7E494B}"/>
                </a:ext>
              </a:extLst>
            </p:cNvPr>
            <p:cNvSpPr/>
            <p:nvPr/>
          </p:nvSpPr>
          <p:spPr bwMode="auto">
            <a:xfrm>
              <a:off x="5560" y="1273"/>
              <a:ext cx="55" cy="57"/>
            </a:xfrm>
            <a:custGeom>
              <a:avLst/>
              <a:gdLst>
                <a:gd name="T0" fmla="*/ 17 w 23"/>
                <a:gd name="T1" fmla="*/ 1 h 24"/>
                <a:gd name="T2" fmla="*/ 10 w 23"/>
                <a:gd name="T3" fmla="*/ 8 h 24"/>
                <a:gd name="T4" fmla="*/ 3 w 23"/>
                <a:gd name="T5" fmla="*/ 17 h 24"/>
                <a:gd name="T6" fmla="*/ 9 w 23"/>
                <a:gd name="T7" fmla="*/ 21 h 24"/>
                <a:gd name="T8" fmla="*/ 16 w 23"/>
                <a:gd name="T9" fmla="*/ 14 h 24"/>
                <a:gd name="T10" fmla="*/ 22 w 23"/>
                <a:gd name="T11" fmla="*/ 5 h 24"/>
                <a:gd name="T12" fmla="*/ 17 w 23"/>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17" y="1"/>
                  </a:moveTo>
                  <a:cubicBezTo>
                    <a:pt x="14" y="2"/>
                    <a:pt x="12" y="5"/>
                    <a:pt x="10" y="8"/>
                  </a:cubicBezTo>
                  <a:cubicBezTo>
                    <a:pt x="7" y="11"/>
                    <a:pt x="5" y="14"/>
                    <a:pt x="3" y="17"/>
                  </a:cubicBezTo>
                  <a:cubicBezTo>
                    <a:pt x="0" y="20"/>
                    <a:pt x="6" y="24"/>
                    <a:pt x="9" y="21"/>
                  </a:cubicBezTo>
                  <a:cubicBezTo>
                    <a:pt x="11" y="19"/>
                    <a:pt x="14" y="16"/>
                    <a:pt x="16" y="14"/>
                  </a:cubicBezTo>
                  <a:cubicBezTo>
                    <a:pt x="19" y="11"/>
                    <a:pt x="22" y="9"/>
                    <a:pt x="22" y="5"/>
                  </a:cubicBezTo>
                  <a:cubicBezTo>
                    <a:pt x="23" y="3"/>
                    <a:pt x="20" y="0"/>
                    <a:pt x="1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12" name="文本框 55">
            <a:extLst>
              <a:ext uri="{FF2B5EF4-FFF2-40B4-BE49-F238E27FC236}">
                <a16:creationId xmlns:a16="http://schemas.microsoft.com/office/drawing/2014/main" id="{16036563-4495-4848-88EC-DC51E30C0B16}"/>
              </a:ext>
            </a:extLst>
          </p:cNvPr>
          <p:cNvSpPr txBox="1"/>
          <p:nvPr/>
        </p:nvSpPr>
        <p:spPr>
          <a:xfrm>
            <a:off x="2197354" y="1593160"/>
            <a:ext cx="659923" cy="584775"/>
          </a:xfrm>
          <a:prstGeom prst="rect">
            <a:avLst/>
          </a:prstGeom>
          <a:noFill/>
        </p:spPr>
        <p:txBody>
          <a:bodyPr wrap="square" rtlCol="0">
            <a:spAutoFit/>
          </a:bodyPr>
          <a:lstStyle/>
          <a:p>
            <a:pPr algn="dist"/>
            <a:r>
              <a:rPr lang="en-US" altLang="zh-CN" sz="3200" dirty="0">
                <a:solidFill>
                  <a:srgbClr val="404040"/>
                </a:solidFill>
                <a:cs typeface="+mn-ea"/>
                <a:sym typeface="+mn-lt"/>
              </a:rPr>
              <a:t>01</a:t>
            </a:r>
            <a:endParaRPr lang="zh-CN" altLang="en-US" sz="3200" dirty="0">
              <a:solidFill>
                <a:srgbClr val="404040"/>
              </a:solidFill>
              <a:cs typeface="+mn-ea"/>
              <a:sym typeface="+mn-lt"/>
            </a:endParaRPr>
          </a:p>
        </p:txBody>
      </p:sp>
      <p:graphicFrame>
        <p:nvGraphicFramePr>
          <p:cNvPr id="2" name="Table 2">
            <a:extLst>
              <a:ext uri="{FF2B5EF4-FFF2-40B4-BE49-F238E27FC236}">
                <a16:creationId xmlns:a16="http://schemas.microsoft.com/office/drawing/2014/main" id="{D0D39475-D9DB-455C-A186-E5F7DFF00341}"/>
              </a:ext>
            </a:extLst>
          </p:cNvPr>
          <p:cNvGraphicFramePr>
            <a:graphicFrameLocks noGrp="1"/>
          </p:cNvGraphicFramePr>
          <p:nvPr>
            <p:extLst>
              <p:ext uri="{D42A27DB-BD31-4B8C-83A1-F6EECF244321}">
                <p14:modId xmlns:p14="http://schemas.microsoft.com/office/powerpoint/2010/main" val="1017214363"/>
              </p:ext>
            </p:extLst>
          </p:nvPr>
        </p:nvGraphicFramePr>
        <p:xfrm>
          <a:off x="1691149" y="2273107"/>
          <a:ext cx="5378245" cy="1439166"/>
        </p:xfrm>
        <a:graphic>
          <a:graphicData uri="http://schemas.openxmlformats.org/drawingml/2006/table">
            <a:tbl>
              <a:tblPr firstRow="1" bandRow="1">
                <a:tableStyleId>{616DA210-FB5B-4158-B5E0-FEB733F419BA}</a:tableStyleId>
              </a:tblPr>
              <a:tblGrid>
                <a:gridCol w="3854245">
                  <a:extLst>
                    <a:ext uri="{9D8B030D-6E8A-4147-A177-3AD203B41FA5}">
                      <a16:colId xmlns:a16="http://schemas.microsoft.com/office/drawing/2014/main" val="3642107523"/>
                    </a:ext>
                  </a:extLst>
                </a:gridCol>
                <a:gridCol w="1524000">
                  <a:extLst>
                    <a:ext uri="{9D8B030D-6E8A-4147-A177-3AD203B41FA5}">
                      <a16:colId xmlns:a16="http://schemas.microsoft.com/office/drawing/2014/main" val="2786442208"/>
                    </a:ext>
                  </a:extLst>
                </a:gridCol>
              </a:tblGrid>
              <a:tr h="1439166">
                <a:tc>
                  <a:txBody>
                    <a:bodyPr/>
                    <a:lstStyle/>
                    <a:p>
                      <a:r>
                        <a:rPr lang="en-GB" sz="1800" b="1" kern="1200" dirty="0">
                          <a:solidFill>
                            <a:srgbClr val="3E3A39"/>
                          </a:solidFill>
                          <a:effectLst/>
                          <a:latin typeface="Times New Roman" panose="02020603050405020304" pitchFamily="18" charset="0"/>
                          <a:ea typeface="+mn-ea"/>
                          <a:cs typeface="Times New Roman" panose="02020603050405020304" pitchFamily="18" charset="0"/>
                        </a:rPr>
                        <a:t>Set the gridlines</a:t>
                      </a:r>
                      <a:endParaRPr lang="en-US" sz="1800" b="1" kern="1200" dirty="0">
                        <a:solidFill>
                          <a:srgbClr val="3E3A39"/>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GB" sz="1800" b="1" kern="1200" dirty="0">
                          <a:solidFill>
                            <a:srgbClr val="3E3A39"/>
                          </a:solidFill>
                          <a:effectLst/>
                          <a:latin typeface="Times New Roman" panose="02020603050405020304" pitchFamily="18" charset="0"/>
                          <a:ea typeface="+mn-ea"/>
                          <a:cs typeface="Times New Roman" panose="02020603050405020304" pitchFamily="18" charset="0"/>
                        </a:rPr>
                        <a:t>Right-click on the graphics view</a:t>
                      </a:r>
                      <a:endParaRPr lang="en-US" sz="1800" b="1" kern="1200" dirty="0">
                        <a:solidFill>
                          <a:srgbClr val="3E3A39"/>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GB" sz="1800" b="1" kern="1200" dirty="0">
                          <a:solidFill>
                            <a:srgbClr val="3E3A39"/>
                          </a:solidFill>
                          <a:effectLst/>
                          <a:latin typeface="Times New Roman" panose="02020603050405020304" pitchFamily="18" charset="0"/>
                          <a:ea typeface="+mn-ea"/>
                          <a:cs typeface="Times New Roman" panose="02020603050405020304" pitchFamily="18" charset="0"/>
                        </a:rPr>
                        <a:t>“Show Grid” </a:t>
                      </a:r>
                      <a:br>
                        <a:rPr lang="en-GB" sz="1800" b="1" kern="1200" dirty="0">
                          <a:solidFill>
                            <a:srgbClr val="3E3A39"/>
                          </a:solidFill>
                          <a:effectLst/>
                          <a:latin typeface="Times New Roman" panose="02020603050405020304" pitchFamily="18" charset="0"/>
                          <a:ea typeface="+mn-ea"/>
                          <a:cs typeface="Times New Roman" panose="02020603050405020304" pitchFamily="18" charset="0"/>
                        </a:rPr>
                      </a:br>
                      <a:r>
                        <a:rPr lang="en-GB" sz="1800" b="1" kern="1200" dirty="0">
                          <a:solidFill>
                            <a:srgbClr val="3E3A39"/>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en-GB" sz="1800" b="1" kern="1200" dirty="0">
                          <a:solidFill>
                            <a:srgbClr val="3E3A39"/>
                          </a:solidFill>
                          <a:effectLst/>
                          <a:latin typeface="Times New Roman" panose="02020603050405020304" pitchFamily="18" charset="0"/>
                          <a:ea typeface="+mn-ea"/>
                          <a:cs typeface="Times New Roman" panose="02020603050405020304" pitchFamily="18" charset="0"/>
                        </a:rPr>
                        <a:t> Tick “Major Gridlines”</a:t>
                      </a:r>
                      <a:endParaRPr lang="en-US" sz="1800" dirty="0">
                        <a:solidFill>
                          <a:srgbClr val="3E3A39"/>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64980404"/>
                  </a:ext>
                </a:extLst>
              </a:tr>
            </a:tbl>
          </a:graphicData>
        </a:graphic>
      </p:graphicFrame>
      <p:pic>
        <p:nvPicPr>
          <p:cNvPr id="56" name="Picture 55" descr="A screenshot of a computer&#10;&#10;Description automatically generated">
            <a:extLst>
              <a:ext uri="{FF2B5EF4-FFF2-40B4-BE49-F238E27FC236}">
                <a16:creationId xmlns:a16="http://schemas.microsoft.com/office/drawing/2014/main" id="{E82CBAE2-2F93-46D5-8761-2B06423BD1A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2354" y="2273107"/>
            <a:ext cx="1280160" cy="1017905"/>
          </a:xfrm>
          <a:prstGeom prst="rect">
            <a:avLst/>
          </a:prstGeom>
          <a:noFill/>
          <a:ln>
            <a:noFill/>
          </a:ln>
        </p:spPr>
      </p:pic>
    </p:spTree>
    <p:extLst>
      <p:ext uri="{BB962C8B-B14F-4D97-AF65-F5344CB8AC3E}">
        <p14:creationId xmlns:p14="http://schemas.microsoft.com/office/powerpoint/2010/main" val="2490885312"/>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600"/>
                                        <p:tgtEl>
                                          <p:spTgt spid="32"/>
                                        </p:tgtEl>
                                      </p:cBhvr>
                                    </p:animEffect>
                                    <p:anim calcmode="lin" valueType="num">
                                      <p:cBhvr>
                                        <p:cTn id="8" dur="600" fill="hold"/>
                                        <p:tgtEl>
                                          <p:spTgt spid="32"/>
                                        </p:tgtEl>
                                        <p:attrNameLst>
                                          <p:attrName>ppt_x</p:attrName>
                                        </p:attrNameLst>
                                      </p:cBhvr>
                                      <p:tavLst>
                                        <p:tav tm="0">
                                          <p:val>
                                            <p:strVal val="#ppt_x"/>
                                          </p:val>
                                        </p:tav>
                                        <p:tav tm="100000">
                                          <p:val>
                                            <p:strVal val="#ppt_x"/>
                                          </p:val>
                                        </p:tav>
                                      </p:tavLst>
                                    </p:anim>
                                    <p:anim calcmode="lin" valueType="num">
                                      <p:cBhvr>
                                        <p:cTn id="9" dur="6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12"/>
                                        </p:tgtEl>
                                        <p:attrNameLst>
                                          <p:attrName>style.visibility</p:attrName>
                                        </p:attrNameLst>
                                      </p:cBhvr>
                                      <p:to>
                                        <p:strVal val="visible"/>
                                      </p:to>
                                    </p:set>
                                    <p:anim calcmode="lin" valueType="num">
                                      <p:cBhvr>
                                        <p:cTn id="14" dur="1000" fill="hold"/>
                                        <p:tgtEl>
                                          <p:spTgt spid="112"/>
                                        </p:tgtEl>
                                        <p:attrNameLst>
                                          <p:attrName>ppt_w</p:attrName>
                                        </p:attrNameLst>
                                      </p:cBhvr>
                                      <p:tavLst>
                                        <p:tav tm="0">
                                          <p:val>
                                            <p:fltVal val="0"/>
                                          </p:val>
                                        </p:tav>
                                        <p:tav tm="100000">
                                          <p:val>
                                            <p:strVal val="#ppt_w"/>
                                          </p:val>
                                        </p:tav>
                                      </p:tavLst>
                                    </p:anim>
                                    <p:anim calcmode="lin" valueType="num">
                                      <p:cBhvr>
                                        <p:cTn id="15" dur="1000" fill="hold"/>
                                        <p:tgtEl>
                                          <p:spTgt spid="112"/>
                                        </p:tgtEl>
                                        <p:attrNameLst>
                                          <p:attrName>ppt_h</p:attrName>
                                        </p:attrNameLst>
                                      </p:cBhvr>
                                      <p:tavLst>
                                        <p:tav tm="0">
                                          <p:val>
                                            <p:fltVal val="0"/>
                                          </p:val>
                                        </p:tav>
                                        <p:tav tm="100000">
                                          <p:val>
                                            <p:strVal val="#ppt_h"/>
                                          </p:val>
                                        </p:tav>
                                      </p:tavLst>
                                    </p:anim>
                                    <p:anim calcmode="lin" valueType="num">
                                      <p:cBhvr>
                                        <p:cTn id="16" dur="1000" fill="hold"/>
                                        <p:tgtEl>
                                          <p:spTgt spid="112"/>
                                        </p:tgtEl>
                                        <p:attrNameLst>
                                          <p:attrName>style.rotation</p:attrName>
                                        </p:attrNameLst>
                                      </p:cBhvr>
                                      <p:tavLst>
                                        <p:tav tm="0">
                                          <p:val>
                                            <p:fltVal val="90"/>
                                          </p:val>
                                        </p:tav>
                                        <p:tav tm="100000">
                                          <p:val>
                                            <p:fltVal val="0"/>
                                          </p:val>
                                        </p:tav>
                                      </p:tavLst>
                                    </p:anim>
                                    <p:animEffect transition="in" filter="fade">
                                      <p:cBhvr>
                                        <p:cTn id="17" dur="1000"/>
                                        <p:tgtEl>
                                          <p:spTgt spid="112"/>
                                        </p:tgtEl>
                                      </p:cBhvr>
                                    </p:animEffect>
                                  </p:childTnLst>
                                </p:cTn>
                              </p:par>
                              <p:par>
                                <p:cTn id="18" presetID="31" presetClass="entr" presetSubtype="0"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1000" fill="hold"/>
                                        <p:tgtEl>
                                          <p:spTgt spid="70"/>
                                        </p:tgtEl>
                                        <p:attrNameLst>
                                          <p:attrName>ppt_w</p:attrName>
                                        </p:attrNameLst>
                                      </p:cBhvr>
                                      <p:tavLst>
                                        <p:tav tm="0">
                                          <p:val>
                                            <p:fltVal val="0"/>
                                          </p:val>
                                        </p:tav>
                                        <p:tav tm="100000">
                                          <p:val>
                                            <p:strVal val="#ppt_w"/>
                                          </p:val>
                                        </p:tav>
                                      </p:tavLst>
                                    </p:anim>
                                    <p:anim calcmode="lin" valueType="num">
                                      <p:cBhvr>
                                        <p:cTn id="21" dur="1000" fill="hold"/>
                                        <p:tgtEl>
                                          <p:spTgt spid="70"/>
                                        </p:tgtEl>
                                        <p:attrNameLst>
                                          <p:attrName>ppt_h</p:attrName>
                                        </p:attrNameLst>
                                      </p:cBhvr>
                                      <p:tavLst>
                                        <p:tav tm="0">
                                          <p:val>
                                            <p:fltVal val="0"/>
                                          </p:val>
                                        </p:tav>
                                        <p:tav tm="100000">
                                          <p:val>
                                            <p:strVal val="#ppt_h"/>
                                          </p:val>
                                        </p:tav>
                                      </p:tavLst>
                                    </p:anim>
                                    <p:anim calcmode="lin" valueType="num">
                                      <p:cBhvr>
                                        <p:cTn id="22" dur="1000" fill="hold"/>
                                        <p:tgtEl>
                                          <p:spTgt spid="70"/>
                                        </p:tgtEl>
                                        <p:attrNameLst>
                                          <p:attrName>style.rotation</p:attrName>
                                        </p:attrNameLst>
                                      </p:cBhvr>
                                      <p:tavLst>
                                        <p:tav tm="0">
                                          <p:val>
                                            <p:fltVal val="90"/>
                                          </p:val>
                                        </p:tav>
                                        <p:tav tm="100000">
                                          <p:val>
                                            <p:fltVal val="0"/>
                                          </p:val>
                                        </p:tav>
                                      </p:tavLst>
                                    </p:anim>
                                    <p:animEffect transition="in" filter="fade">
                                      <p:cBhvr>
                                        <p:cTn id="23" dur="10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1000"/>
                                        <p:tgtEl>
                                          <p:spTgt spid="56"/>
                                        </p:tgtEl>
                                      </p:cBhvr>
                                    </p:animEffect>
                                    <p:anim calcmode="lin" valueType="num">
                                      <p:cBhvr>
                                        <p:cTn id="34" dur="1000" fill="hold"/>
                                        <p:tgtEl>
                                          <p:spTgt spid="56"/>
                                        </p:tgtEl>
                                        <p:attrNameLst>
                                          <p:attrName>ppt_x</p:attrName>
                                        </p:attrNameLst>
                                      </p:cBhvr>
                                      <p:tavLst>
                                        <p:tav tm="0">
                                          <p:val>
                                            <p:strVal val="#ppt_x"/>
                                          </p:val>
                                        </p:tav>
                                        <p:tav tm="100000">
                                          <p:val>
                                            <p:strVal val="#ppt_x"/>
                                          </p:val>
                                        </p:tav>
                                      </p:tavLst>
                                    </p:anim>
                                    <p:anim calcmode="lin" valueType="num">
                                      <p:cBhvr>
                                        <p:cTn id="3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43</a:t>
            </a:fld>
            <a:endParaRPr lang="zh-CN" altLang="en-US" dirty="0"/>
          </a:p>
        </p:txBody>
      </p:sp>
      <p:grpSp>
        <p:nvGrpSpPr>
          <p:cNvPr id="70" name="Group 4">
            <a:extLst>
              <a:ext uri="{FF2B5EF4-FFF2-40B4-BE49-F238E27FC236}">
                <a16:creationId xmlns:a16="http://schemas.microsoft.com/office/drawing/2014/main" id="{553410CF-182D-4AFA-8636-084A5C086FF9}"/>
              </a:ext>
            </a:extLst>
          </p:cNvPr>
          <p:cNvGrpSpPr>
            <a:grpSpLocks noChangeAspect="1"/>
          </p:cNvGrpSpPr>
          <p:nvPr/>
        </p:nvGrpSpPr>
        <p:grpSpPr bwMode="auto">
          <a:xfrm flipH="1">
            <a:off x="1860444" y="767704"/>
            <a:ext cx="1133478" cy="621619"/>
            <a:chOff x="3326" y="771"/>
            <a:chExt cx="2348" cy="954"/>
          </a:xfrm>
          <a:solidFill>
            <a:schemeClr val="tx1">
              <a:lumMod val="75000"/>
              <a:lumOff val="25000"/>
            </a:schemeClr>
          </a:solidFill>
        </p:grpSpPr>
        <p:sp>
          <p:nvSpPr>
            <p:cNvPr id="71" name="Freeform 5">
              <a:extLst>
                <a:ext uri="{FF2B5EF4-FFF2-40B4-BE49-F238E27FC236}">
                  <a16:creationId xmlns:a16="http://schemas.microsoft.com/office/drawing/2014/main" id="{9997A38E-3E88-44C2-9F16-3772F434CCAA}"/>
                </a:ext>
              </a:extLst>
            </p:cNvPr>
            <p:cNvSpPr>
              <a:spLocks noEditPoints="1"/>
            </p:cNvSpPr>
            <p:nvPr/>
          </p:nvSpPr>
          <p:spPr bwMode="auto">
            <a:xfrm>
              <a:off x="3326" y="771"/>
              <a:ext cx="2348" cy="954"/>
            </a:xfrm>
            <a:custGeom>
              <a:avLst/>
              <a:gdLst>
                <a:gd name="T0" fmla="*/ 969 w 991"/>
                <a:gd name="T1" fmla="*/ 166 h 401"/>
                <a:gd name="T2" fmla="*/ 911 w 991"/>
                <a:gd name="T3" fmla="*/ 115 h 401"/>
                <a:gd name="T4" fmla="*/ 851 w 991"/>
                <a:gd name="T5" fmla="*/ 67 h 401"/>
                <a:gd name="T6" fmla="*/ 780 w 991"/>
                <a:gd name="T7" fmla="*/ 16 h 401"/>
                <a:gd name="T8" fmla="*/ 774 w 991"/>
                <a:gd name="T9" fmla="*/ 17 h 401"/>
                <a:gd name="T10" fmla="*/ 770 w 991"/>
                <a:gd name="T11" fmla="*/ 16 h 401"/>
                <a:gd name="T12" fmla="*/ 354 w 991"/>
                <a:gd name="T13" fmla="*/ 3 h 401"/>
                <a:gd name="T14" fmla="*/ 149 w 991"/>
                <a:gd name="T15" fmla="*/ 2 h 401"/>
                <a:gd name="T16" fmla="*/ 44 w 991"/>
                <a:gd name="T17" fmla="*/ 3 h 401"/>
                <a:gd name="T18" fmla="*/ 9 w 991"/>
                <a:gd name="T19" fmla="*/ 34 h 401"/>
                <a:gd name="T20" fmla="*/ 6 w 991"/>
                <a:gd name="T21" fmla="*/ 38 h 401"/>
                <a:gd name="T22" fmla="*/ 3 w 991"/>
                <a:gd name="T23" fmla="*/ 263 h 401"/>
                <a:gd name="T24" fmla="*/ 2 w 991"/>
                <a:gd name="T25" fmla="*/ 319 h 401"/>
                <a:gd name="T26" fmla="*/ 4 w 991"/>
                <a:gd name="T27" fmla="*/ 363 h 401"/>
                <a:gd name="T28" fmla="*/ 63 w 991"/>
                <a:gd name="T29" fmla="*/ 388 h 401"/>
                <a:gd name="T30" fmla="*/ 514 w 991"/>
                <a:gd name="T31" fmla="*/ 399 h 401"/>
                <a:gd name="T32" fmla="*/ 768 w 991"/>
                <a:gd name="T33" fmla="*/ 392 h 401"/>
                <a:gd name="T34" fmla="*/ 772 w 991"/>
                <a:gd name="T35" fmla="*/ 391 h 401"/>
                <a:gd name="T36" fmla="*/ 778 w 991"/>
                <a:gd name="T37" fmla="*/ 391 h 401"/>
                <a:gd name="T38" fmla="*/ 901 w 991"/>
                <a:gd name="T39" fmla="*/ 317 h 401"/>
                <a:gd name="T40" fmla="*/ 952 w 991"/>
                <a:gd name="T41" fmla="*/ 270 h 401"/>
                <a:gd name="T42" fmla="*/ 987 w 991"/>
                <a:gd name="T43" fmla="*/ 214 h 401"/>
                <a:gd name="T44" fmla="*/ 969 w 991"/>
                <a:gd name="T45" fmla="*/ 166 h 401"/>
                <a:gd name="T46" fmla="*/ 970 w 991"/>
                <a:gd name="T47" fmla="*/ 222 h 401"/>
                <a:gd name="T48" fmla="*/ 879 w 991"/>
                <a:gd name="T49" fmla="*/ 316 h 401"/>
                <a:gd name="T50" fmla="*/ 772 w 991"/>
                <a:gd name="T51" fmla="*/ 380 h 401"/>
                <a:gd name="T52" fmla="*/ 771 w 991"/>
                <a:gd name="T53" fmla="*/ 380 h 401"/>
                <a:gd name="T54" fmla="*/ 768 w 991"/>
                <a:gd name="T55" fmla="*/ 379 h 401"/>
                <a:gd name="T56" fmla="*/ 349 w 991"/>
                <a:gd name="T57" fmla="*/ 386 h 401"/>
                <a:gd name="T58" fmla="*/ 142 w 991"/>
                <a:gd name="T59" fmla="*/ 380 h 401"/>
                <a:gd name="T60" fmla="*/ 38 w 991"/>
                <a:gd name="T61" fmla="*/ 374 h 401"/>
                <a:gd name="T62" fmla="*/ 14 w 991"/>
                <a:gd name="T63" fmla="*/ 329 h 401"/>
                <a:gd name="T64" fmla="*/ 15 w 991"/>
                <a:gd name="T65" fmla="*/ 276 h 401"/>
                <a:gd name="T66" fmla="*/ 14 w 991"/>
                <a:gd name="T67" fmla="*/ 38 h 401"/>
                <a:gd name="T68" fmla="*/ 14 w 991"/>
                <a:gd name="T69" fmla="*/ 37 h 401"/>
                <a:gd name="T70" fmla="*/ 66 w 991"/>
                <a:gd name="T71" fmla="*/ 15 h 401"/>
                <a:gd name="T72" fmla="*/ 112 w 991"/>
                <a:gd name="T73" fmla="*/ 15 h 401"/>
                <a:gd name="T74" fmla="*/ 208 w 991"/>
                <a:gd name="T75" fmla="*/ 15 h 401"/>
                <a:gd name="T76" fmla="*/ 393 w 991"/>
                <a:gd name="T77" fmla="*/ 17 h 401"/>
                <a:gd name="T78" fmla="*/ 770 w 991"/>
                <a:gd name="T79" fmla="*/ 29 h 401"/>
                <a:gd name="T80" fmla="*/ 776 w 991"/>
                <a:gd name="T81" fmla="*/ 25 h 401"/>
                <a:gd name="T82" fmla="*/ 830 w 991"/>
                <a:gd name="T83" fmla="*/ 68 h 401"/>
                <a:gd name="T84" fmla="*/ 886 w 991"/>
                <a:gd name="T85" fmla="*/ 114 h 401"/>
                <a:gd name="T86" fmla="*/ 941 w 991"/>
                <a:gd name="T87" fmla="*/ 160 h 401"/>
                <a:gd name="T88" fmla="*/ 970 w 991"/>
                <a:gd name="T89" fmla="*/ 22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1" h="401">
                  <a:moveTo>
                    <a:pt x="969" y="166"/>
                  </a:moveTo>
                  <a:cubicBezTo>
                    <a:pt x="951" y="148"/>
                    <a:pt x="930" y="132"/>
                    <a:pt x="911" y="115"/>
                  </a:cubicBezTo>
                  <a:cubicBezTo>
                    <a:pt x="891" y="99"/>
                    <a:pt x="871" y="83"/>
                    <a:pt x="851" y="67"/>
                  </a:cubicBezTo>
                  <a:cubicBezTo>
                    <a:pt x="828" y="49"/>
                    <a:pt x="805" y="29"/>
                    <a:pt x="780" y="16"/>
                  </a:cubicBezTo>
                  <a:cubicBezTo>
                    <a:pt x="777" y="15"/>
                    <a:pt x="775" y="15"/>
                    <a:pt x="774" y="17"/>
                  </a:cubicBezTo>
                  <a:cubicBezTo>
                    <a:pt x="773" y="16"/>
                    <a:pt x="772" y="16"/>
                    <a:pt x="770" y="16"/>
                  </a:cubicBezTo>
                  <a:cubicBezTo>
                    <a:pt x="631" y="10"/>
                    <a:pt x="493" y="5"/>
                    <a:pt x="354" y="3"/>
                  </a:cubicBezTo>
                  <a:cubicBezTo>
                    <a:pt x="285" y="2"/>
                    <a:pt x="217" y="2"/>
                    <a:pt x="149" y="2"/>
                  </a:cubicBezTo>
                  <a:cubicBezTo>
                    <a:pt x="114" y="2"/>
                    <a:pt x="78" y="0"/>
                    <a:pt x="44" y="3"/>
                  </a:cubicBezTo>
                  <a:cubicBezTo>
                    <a:pt x="26" y="5"/>
                    <a:pt x="6" y="14"/>
                    <a:pt x="9" y="34"/>
                  </a:cubicBezTo>
                  <a:cubicBezTo>
                    <a:pt x="8" y="34"/>
                    <a:pt x="6" y="35"/>
                    <a:pt x="6" y="38"/>
                  </a:cubicBezTo>
                  <a:cubicBezTo>
                    <a:pt x="2" y="113"/>
                    <a:pt x="3" y="188"/>
                    <a:pt x="3" y="263"/>
                  </a:cubicBezTo>
                  <a:cubicBezTo>
                    <a:pt x="2" y="282"/>
                    <a:pt x="2" y="301"/>
                    <a:pt x="2" y="319"/>
                  </a:cubicBezTo>
                  <a:cubicBezTo>
                    <a:pt x="2" y="333"/>
                    <a:pt x="0" y="349"/>
                    <a:pt x="4" y="363"/>
                  </a:cubicBezTo>
                  <a:cubicBezTo>
                    <a:pt x="11" y="389"/>
                    <a:pt x="41" y="387"/>
                    <a:pt x="63" y="388"/>
                  </a:cubicBezTo>
                  <a:cubicBezTo>
                    <a:pt x="213" y="397"/>
                    <a:pt x="364" y="401"/>
                    <a:pt x="514" y="399"/>
                  </a:cubicBezTo>
                  <a:cubicBezTo>
                    <a:pt x="599" y="398"/>
                    <a:pt x="683" y="396"/>
                    <a:pt x="768" y="392"/>
                  </a:cubicBezTo>
                  <a:cubicBezTo>
                    <a:pt x="770" y="392"/>
                    <a:pt x="771" y="392"/>
                    <a:pt x="772" y="391"/>
                  </a:cubicBezTo>
                  <a:cubicBezTo>
                    <a:pt x="774" y="392"/>
                    <a:pt x="776" y="392"/>
                    <a:pt x="778" y="391"/>
                  </a:cubicBezTo>
                  <a:cubicBezTo>
                    <a:pt x="821" y="369"/>
                    <a:pt x="863" y="346"/>
                    <a:pt x="901" y="317"/>
                  </a:cubicBezTo>
                  <a:cubicBezTo>
                    <a:pt x="919" y="303"/>
                    <a:pt x="937" y="287"/>
                    <a:pt x="952" y="270"/>
                  </a:cubicBezTo>
                  <a:cubicBezTo>
                    <a:pt x="966" y="254"/>
                    <a:pt x="983" y="235"/>
                    <a:pt x="987" y="214"/>
                  </a:cubicBezTo>
                  <a:cubicBezTo>
                    <a:pt x="991" y="195"/>
                    <a:pt x="982" y="179"/>
                    <a:pt x="969" y="166"/>
                  </a:cubicBezTo>
                  <a:close/>
                  <a:moveTo>
                    <a:pt x="970" y="222"/>
                  </a:moveTo>
                  <a:cubicBezTo>
                    <a:pt x="952" y="260"/>
                    <a:pt x="912" y="292"/>
                    <a:pt x="879" y="316"/>
                  </a:cubicBezTo>
                  <a:cubicBezTo>
                    <a:pt x="845" y="340"/>
                    <a:pt x="808" y="360"/>
                    <a:pt x="772" y="380"/>
                  </a:cubicBezTo>
                  <a:cubicBezTo>
                    <a:pt x="772" y="380"/>
                    <a:pt x="772" y="380"/>
                    <a:pt x="771" y="380"/>
                  </a:cubicBezTo>
                  <a:cubicBezTo>
                    <a:pt x="770" y="379"/>
                    <a:pt x="769" y="379"/>
                    <a:pt x="768" y="379"/>
                  </a:cubicBezTo>
                  <a:cubicBezTo>
                    <a:pt x="629" y="386"/>
                    <a:pt x="489" y="388"/>
                    <a:pt x="349" y="386"/>
                  </a:cubicBezTo>
                  <a:cubicBezTo>
                    <a:pt x="280" y="385"/>
                    <a:pt x="211" y="383"/>
                    <a:pt x="142" y="380"/>
                  </a:cubicBezTo>
                  <a:cubicBezTo>
                    <a:pt x="107" y="378"/>
                    <a:pt x="72" y="378"/>
                    <a:pt x="38" y="374"/>
                  </a:cubicBezTo>
                  <a:cubicBezTo>
                    <a:pt x="12" y="371"/>
                    <a:pt x="14" y="350"/>
                    <a:pt x="14" y="329"/>
                  </a:cubicBezTo>
                  <a:cubicBezTo>
                    <a:pt x="15" y="312"/>
                    <a:pt x="15" y="294"/>
                    <a:pt x="15" y="276"/>
                  </a:cubicBezTo>
                  <a:cubicBezTo>
                    <a:pt x="15" y="197"/>
                    <a:pt x="18" y="117"/>
                    <a:pt x="14" y="38"/>
                  </a:cubicBezTo>
                  <a:cubicBezTo>
                    <a:pt x="14" y="37"/>
                    <a:pt x="14" y="37"/>
                    <a:pt x="14" y="37"/>
                  </a:cubicBezTo>
                  <a:cubicBezTo>
                    <a:pt x="20" y="14"/>
                    <a:pt x="47" y="15"/>
                    <a:pt x="66" y="15"/>
                  </a:cubicBezTo>
                  <a:cubicBezTo>
                    <a:pt x="81" y="15"/>
                    <a:pt x="97" y="15"/>
                    <a:pt x="112" y="15"/>
                  </a:cubicBezTo>
                  <a:cubicBezTo>
                    <a:pt x="144" y="15"/>
                    <a:pt x="176" y="15"/>
                    <a:pt x="208" y="15"/>
                  </a:cubicBezTo>
                  <a:cubicBezTo>
                    <a:pt x="270" y="16"/>
                    <a:pt x="332" y="16"/>
                    <a:pt x="393" y="17"/>
                  </a:cubicBezTo>
                  <a:cubicBezTo>
                    <a:pt x="519" y="19"/>
                    <a:pt x="645" y="23"/>
                    <a:pt x="770" y="29"/>
                  </a:cubicBezTo>
                  <a:cubicBezTo>
                    <a:pt x="773" y="29"/>
                    <a:pt x="775" y="27"/>
                    <a:pt x="776" y="25"/>
                  </a:cubicBezTo>
                  <a:cubicBezTo>
                    <a:pt x="792" y="41"/>
                    <a:pt x="812" y="54"/>
                    <a:pt x="830" y="68"/>
                  </a:cubicBezTo>
                  <a:cubicBezTo>
                    <a:pt x="849" y="83"/>
                    <a:pt x="867" y="98"/>
                    <a:pt x="886" y="114"/>
                  </a:cubicBezTo>
                  <a:cubicBezTo>
                    <a:pt x="905" y="129"/>
                    <a:pt x="923" y="145"/>
                    <a:pt x="941" y="160"/>
                  </a:cubicBezTo>
                  <a:cubicBezTo>
                    <a:pt x="959" y="176"/>
                    <a:pt x="982" y="195"/>
                    <a:pt x="970"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2" name="Freeform 6">
              <a:extLst>
                <a:ext uri="{FF2B5EF4-FFF2-40B4-BE49-F238E27FC236}">
                  <a16:creationId xmlns:a16="http://schemas.microsoft.com/office/drawing/2014/main" id="{41603308-F7E7-448D-A2CB-696A9743B90E}"/>
                </a:ext>
              </a:extLst>
            </p:cNvPr>
            <p:cNvSpPr>
              <a:spLocks noEditPoints="1"/>
            </p:cNvSpPr>
            <p:nvPr/>
          </p:nvSpPr>
          <p:spPr bwMode="auto">
            <a:xfrm>
              <a:off x="5302" y="1201"/>
              <a:ext cx="123" cy="129"/>
            </a:xfrm>
            <a:custGeom>
              <a:avLst/>
              <a:gdLst>
                <a:gd name="T0" fmla="*/ 51 w 52"/>
                <a:gd name="T1" fmla="*/ 28 h 54"/>
                <a:gd name="T2" fmla="*/ 44 w 52"/>
                <a:gd name="T3" fmla="*/ 13 h 54"/>
                <a:gd name="T4" fmla="*/ 32 w 52"/>
                <a:gd name="T5" fmla="*/ 1 h 54"/>
                <a:gd name="T6" fmla="*/ 19 w 52"/>
                <a:gd name="T7" fmla="*/ 3 h 54"/>
                <a:gd name="T8" fmla="*/ 0 w 52"/>
                <a:gd name="T9" fmla="*/ 29 h 54"/>
                <a:gd name="T10" fmla="*/ 26 w 52"/>
                <a:gd name="T11" fmla="*/ 53 h 54"/>
                <a:gd name="T12" fmla="*/ 51 w 52"/>
                <a:gd name="T13" fmla="*/ 28 h 54"/>
                <a:gd name="T14" fmla="*/ 26 w 52"/>
                <a:gd name="T15" fmla="*/ 42 h 54"/>
                <a:gd name="T16" fmla="*/ 11 w 52"/>
                <a:gd name="T17" fmla="*/ 29 h 54"/>
                <a:gd name="T18" fmla="*/ 16 w 52"/>
                <a:gd name="T19" fmla="*/ 18 h 54"/>
                <a:gd name="T20" fmla="*/ 25 w 52"/>
                <a:gd name="T21" fmla="*/ 12 h 54"/>
                <a:gd name="T22" fmla="*/ 27 w 52"/>
                <a:gd name="T23" fmla="*/ 10 h 54"/>
                <a:gd name="T24" fmla="*/ 26 w 52"/>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51" y="28"/>
                  </a:moveTo>
                  <a:cubicBezTo>
                    <a:pt x="50" y="23"/>
                    <a:pt x="48" y="17"/>
                    <a:pt x="44" y="13"/>
                  </a:cubicBezTo>
                  <a:cubicBezTo>
                    <a:pt x="46" y="7"/>
                    <a:pt x="37" y="2"/>
                    <a:pt x="32" y="1"/>
                  </a:cubicBezTo>
                  <a:cubicBezTo>
                    <a:pt x="28" y="0"/>
                    <a:pt x="23" y="1"/>
                    <a:pt x="19" y="3"/>
                  </a:cubicBezTo>
                  <a:cubicBezTo>
                    <a:pt x="8" y="4"/>
                    <a:pt x="0" y="20"/>
                    <a:pt x="0" y="29"/>
                  </a:cubicBezTo>
                  <a:cubicBezTo>
                    <a:pt x="0" y="44"/>
                    <a:pt x="12" y="54"/>
                    <a:pt x="26" y="53"/>
                  </a:cubicBezTo>
                  <a:cubicBezTo>
                    <a:pt x="40" y="53"/>
                    <a:pt x="52" y="43"/>
                    <a:pt x="51" y="28"/>
                  </a:cubicBezTo>
                  <a:close/>
                  <a:moveTo>
                    <a:pt x="26" y="42"/>
                  </a:moveTo>
                  <a:cubicBezTo>
                    <a:pt x="18" y="42"/>
                    <a:pt x="11" y="37"/>
                    <a:pt x="11" y="29"/>
                  </a:cubicBezTo>
                  <a:cubicBezTo>
                    <a:pt x="11" y="25"/>
                    <a:pt x="13" y="21"/>
                    <a:pt x="16" y="18"/>
                  </a:cubicBezTo>
                  <a:cubicBezTo>
                    <a:pt x="18" y="15"/>
                    <a:pt x="22" y="14"/>
                    <a:pt x="25" y="12"/>
                  </a:cubicBezTo>
                  <a:cubicBezTo>
                    <a:pt x="26" y="11"/>
                    <a:pt x="26" y="11"/>
                    <a:pt x="27" y="10"/>
                  </a:cubicBezTo>
                  <a:cubicBezTo>
                    <a:pt x="40" y="17"/>
                    <a:pt x="45" y="40"/>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3" name="Freeform 7">
              <a:extLst>
                <a:ext uri="{FF2B5EF4-FFF2-40B4-BE49-F238E27FC236}">
                  <a16:creationId xmlns:a16="http://schemas.microsoft.com/office/drawing/2014/main" id="{A8C6DD86-1D47-45A1-B0F0-40DBC03DE2C2}"/>
                </a:ext>
              </a:extLst>
            </p:cNvPr>
            <p:cNvSpPr/>
            <p:nvPr/>
          </p:nvSpPr>
          <p:spPr bwMode="auto">
            <a:xfrm>
              <a:off x="3375" y="1549"/>
              <a:ext cx="76" cy="100"/>
            </a:xfrm>
            <a:custGeom>
              <a:avLst/>
              <a:gdLst>
                <a:gd name="T0" fmla="*/ 28 w 32"/>
                <a:gd name="T1" fmla="*/ 31 h 42"/>
                <a:gd name="T2" fmla="*/ 14 w 32"/>
                <a:gd name="T3" fmla="*/ 22 h 42"/>
                <a:gd name="T4" fmla="*/ 15 w 32"/>
                <a:gd name="T5" fmla="*/ 5 h 42"/>
                <a:gd name="T6" fmla="*/ 11 w 32"/>
                <a:gd name="T7" fmla="*/ 2 h 42"/>
                <a:gd name="T8" fmla="*/ 4 w 32"/>
                <a:gd name="T9" fmla="*/ 26 h 42"/>
                <a:gd name="T10" fmla="*/ 28 w 32"/>
                <a:gd name="T11" fmla="*/ 40 h 42"/>
                <a:gd name="T12" fmla="*/ 28 w 32"/>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2" h="42">
                  <a:moveTo>
                    <a:pt x="28" y="31"/>
                  </a:moveTo>
                  <a:cubicBezTo>
                    <a:pt x="22" y="29"/>
                    <a:pt x="17" y="28"/>
                    <a:pt x="14" y="22"/>
                  </a:cubicBezTo>
                  <a:cubicBezTo>
                    <a:pt x="12" y="17"/>
                    <a:pt x="12" y="10"/>
                    <a:pt x="15" y="5"/>
                  </a:cubicBezTo>
                  <a:cubicBezTo>
                    <a:pt x="16" y="3"/>
                    <a:pt x="14" y="0"/>
                    <a:pt x="11" y="2"/>
                  </a:cubicBezTo>
                  <a:cubicBezTo>
                    <a:pt x="4" y="8"/>
                    <a:pt x="0" y="17"/>
                    <a:pt x="4" y="26"/>
                  </a:cubicBezTo>
                  <a:cubicBezTo>
                    <a:pt x="8" y="35"/>
                    <a:pt x="18" y="42"/>
                    <a:pt x="28" y="40"/>
                  </a:cubicBezTo>
                  <a:cubicBezTo>
                    <a:pt x="32" y="39"/>
                    <a:pt x="32" y="33"/>
                    <a:pt x="2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4" name="Freeform 8">
              <a:extLst>
                <a:ext uri="{FF2B5EF4-FFF2-40B4-BE49-F238E27FC236}">
                  <a16:creationId xmlns:a16="http://schemas.microsoft.com/office/drawing/2014/main" id="{F7FD735D-FD34-4CF9-B806-FE86F6FF7DCB}"/>
                </a:ext>
              </a:extLst>
            </p:cNvPr>
            <p:cNvSpPr/>
            <p:nvPr/>
          </p:nvSpPr>
          <p:spPr bwMode="auto">
            <a:xfrm>
              <a:off x="3382" y="1437"/>
              <a:ext cx="27" cy="79"/>
            </a:xfrm>
            <a:custGeom>
              <a:avLst/>
              <a:gdLst>
                <a:gd name="T0" fmla="*/ 9 w 11"/>
                <a:gd name="T1" fmla="*/ 3 h 33"/>
                <a:gd name="T2" fmla="*/ 2 w 11"/>
                <a:gd name="T3" fmla="*/ 3 h 33"/>
                <a:gd name="T4" fmla="*/ 1 w 11"/>
                <a:gd name="T5" fmla="*/ 15 h 33"/>
                <a:gd name="T6" fmla="*/ 3 w 11"/>
                <a:gd name="T7" fmla="*/ 29 h 33"/>
                <a:gd name="T8" fmla="*/ 9 w 11"/>
                <a:gd name="T9" fmla="*/ 29 h 33"/>
                <a:gd name="T10" fmla="*/ 10 w 11"/>
                <a:gd name="T11" fmla="*/ 15 h 33"/>
                <a:gd name="T12" fmla="*/ 9 w 11"/>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9" y="3"/>
                  </a:moveTo>
                  <a:cubicBezTo>
                    <a:pt x="8" y="0"/>
                    <a:pt x="3" y="0"/>
                    <a:pt x="2" y="3"/>
                  </a:cubicBezTo>
                  <a:cubicBezTo>
                    <a:pt x="0" y="7"/>
                    <a:pt x="1" y="11"/>
                    <a:pt x="1" y="15"/>
                  </a:cubicBezTo>
                  <a:cubicBezTo>
                    <a:pt x="2" y="20"/>
                    <a:pt x="2" y="24"/>
                    <a:pt x="3" y="29"/>
                  </a:cubicBezTo>
                  <a:cubicBezTo>
                    <a:pt x="3" y="33"/>
                    <a:pt x="8" y="33"/>
                    <a:pt x="9" y="29"/>
                  </a:cubicBezTo>
                  <a:cubicBezTo>
                    <a:pt x="9" y="24"/>
                    <a:pt x="10" y="20"/>
                    <a:pt x="10" y="15"/>
                  </a:cubicBezTo>
                  <a:cubicBezTo>
                    <a:pt x="10" y="11"/>
                    <a:pt x="11" y="7"/>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5" name="Freeform 9">
              <a:extLst>
                <a:ext uri="{FF2B5EF4-FFF2-40B4-BE49-F238E27FC236}">
                  <a16:creationId xmlns:a16="http://schemas.microsoft.com/office/drawing/2014/main" id="{775E19F0-D4E0-4132-BD6B-0F31A2AD326E}"/>
                </a:ext>
              </a:extLst>
            </p:cNvPr>
            <p:cNvSpPr/>
            <p:nvPr/>
          </p:nvSpPr>
          <p:spPr bwMode="auto">
            <a:xfrm>
              <a:off x="3380" y="1285"/>
              <a:ext cx="31" cy="86"/>
            </a:xfrm>
            <a:custGeom>
              <a:avLst/>
              <a:gdLst>
                <a:gd name="T0" fmla="*/ 9 w 13"/>
                <a:gd name="T1" fmla="*/ 1 h 36"/>
                <a:gd name="T2" fmla="*/ 4 w 13"/>
                <a:gd name="T3" fmla="*/ 1 h 36"/>
                <a:gd name="T4" fmla="*/ 2 w 13"/>
                <a:gd name="T5" fmla="*/ 16 h 36"/>
                <a:gd name="T6" fmla="*/ 4 w 13"/>
                <a:gd name="T7" fmla="*/ 34 h 36"/>
                <a:gd name="T8" fmla="*/ 9 w 13"/>
                <a:gd name="T9" fmla="*/ 34 h 36"/>
                <a:gd name="T10" fmla="*/ 11 w 13"/>
                <a:gd name="T11" fmla="*/ 16 h 36"/>
                <a:gd name="T12" fmla="*/ 9 w 13"/>
                <a:gd name="T13" fmla="*/ 1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9" y="1"/>
                  </a:moveTo>
                  <a:cubicBezTo>
                    <a:pt x="8" y="0"/>
                    <a:pt x="5" y="0"/>
                    <a:pt x="4" y="1"/>
                  </a:cubicBezTo>
                  <a:cubicBezTo>
                    <a:pt x="0" y="6"/>
                    <a:pt x="2" y="11"/>
                    <a:pt x="2" y="16"/>
                  </a:cubicBezTo>
                  <a:cubicBezTo>
                    <a:pt x="2" y="22"/>
                    <a:pt x="3" y="28"/>
                    <a:pt x="4" y="34"/>
                  </a:cubicBezTo>
                  <a:cubicBezTo>
                    <a:pt x="5" y="36"/>
                    <a:pt x="9" y="36"/>
                    <a:pt x="9" y="34"/>
                  </a:cubicBezTo>
                  <a:cubicBezTo>
                    <a:pt x="10" y="28"/>
                    <a:pt x="11" y="22"/>
                    <a:pt x="11" y="16"/>
                  </a:cubicBezTo>
                  <a:cubicBezTo>
                    <a:pt x="12" y="11"/>
                    <a:pt x="13" y="6"/>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6" name="Freeform 10">
              <a:extLst>
                <a:ext uri="{FF2B5EF4-FFF2-40B4-BE49-F238E27FC236}">
                  <a16:creationId xmlns:a16="http://schemas.microsoft.com/office/drawing/2014/main" id="{29785D45-44E2-448F-AAA0-D49BBC71D3EA}"/>
                </a:ext>
              </a:extLst>
            </p:cNvPr>
            <p:cNvSpPr/>
            <p:nvPr/>
          </p:nvSpPr>
          <p:spPr bwMode="auto">
            <a:xfrm>
              <a:off x="3380" y="1132"/>
              <a:ext cx="31" cy="89"/>
            </a:xfrm>
            <a:custGeom>
              <a:avLst/>
              <a:gdLst>
                <a:gd name="T0" fmla="*/ 8 w 13"/>
                <a:gd name="T1" fmla="*/ 4 h 37"/>
                <a:gd name="T2" fmla="*/ 0 w 13"/>
                <a:gd name="T3" fmla="*/ 6 h 37"/>
                <a:gd name="T4" fmla="*/ 2 w 13"/>
                <a:gd name="T5" fmla="*/ 18 h 37"/>
                <a:gd name="T6" fmla="*/ 3 w 13"/>
                <a:gd name="T7" fmla="*/ 32 h 37"/>
                <a:gd name="T8" fmla="*/ 10 w 13"/>
                <a:gd name="T9" fmla="*/ 33 h 37"/>
                <a:gd name="T10" fmla="*/ 8 w 13"/>
                <a:gd name="T11" fmla="*/ 4 h 37"/>
              </a:gdLst>
              <a:ahLst/>
              <a:cxnLst>
                <a:cxn ang="0">
                  <a:pos x="T0" y="T1"/>
                </a:cxn>
                <a:cxn ang="0">
                  <a:pos x="T2" y="T3"/>
                </a:cxn>
                <a:cxn ang="0">
                  <a:pos x="T4" y="T5"/>
                </a:cxn>
                <a:cxn ang="0">
                  <a:pos x="T6" y="T7"/>
                </a:cxn>
                <a:cxn ang="0">
                  <a:pos x="T8" y="T9"/>
                </a:cxn>
                <a:cxn ang="0">
                  <a:pos x="T10" y="T11"/>
                </a:cxn>
              </a:cxnLst>
              <a:rect l="0" t="0" r="r" b="b"/>
              <a:pathLst>
                <a:path w="13" h="37">
                  <a:moveTo>
                    <a:pt x="8" y="4"/>
                  </a:moveTo>
                  <a:cubicBezTo>
                    <a:pt x="6" y="0"/>
                    <a:pt x="1" y="2"/>
                    <a:pt x="0" y="6"/>
                  </a:cubicBezTo>
                  <a:cubicBezTo>
                    <a:pt x="0" y="10"/>
                    <a:pt x="2" y="14"/>
                    <a:pt x="2" y="18"/>
                  </a:cubicBezTo>
                  <a:cubicBezTo>
                    <a:pt x="3" y="23"/>
                    <a:pt x="3" y="28"/>
                    <a:pt x="3" y="32"/>
                  </a:cubicBezTo>
                  <a:cubicBezTo>
                    <a:pt x="3" y="36"/>
                    <a:pt x="9" y="37"/>
                    <a:pt x="10" y="33"/>
                  </a:cubicBezTo>
                  <a:cubicBezTo>
                    <a:pt x="12" y="25"/>
                    <a:pt x="13" y="12"/>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7" name="Freeform 11">
              <a:extLst>
                <a:ext uri="{FF2B5EF4-FFF2-40B4-BE49-F238E27FC236}">
                  <a16:creationId xmlns:a16="http://schemas.microsoft.com/office/drawing/2014/main" id="{904095EE-7588-4706-A267-3A8D99D673EA}"/>
                </a:ext>
              </a:extLst>
            </p:cNvPr>
            <p:cNvSpPr/>
            <p:nvPr/>
          </p:nvSpPr>
          <p:spPr bwMode="auto">
            <a:xfrm>
              <a:off x="3390" y="985"/>
              <a:ext cx="33" cy="88"/>
            </a:xfrm>
            <a:custGeom>
              <a:avLst/>
              <a:gdLst>
                <a:gd name="T0" fmla="*/ 7 w 14"/>
                <a:gd name="T1" fmla="*/ 3 h 37"/>
                <a:gd name="T2" fmla="*/ 0 w 14"/>
                <a:gd name="T3" fmla="*/ 6 h 37"/>
                <a:gd name="T4" fmla="*/ 2 w 14"/>
                <a:gd name="T5" fmla="*/ 17 h 37"/>
                <a:gd name="T6" fmla="*/ 2 w 14"/>
                <a:gd name="T7" fmla="*/ 31 h 37"/>
                <a:gd name="T8" fmla="*/ 8 w 14"/>
                <a:gd name="T9" fmla="*/ 33 h 37"/>
                <a:gd name="T10" fmla="*/ 7 w 14"/>
                <a:gd name="T11" fmla="*/ 3 h 37"/>
              </a:gdLst>
              <a:ahLst/>
              <a:cxnLst>
                <a:cxn ang="0">
                  <a:pos x="T0" y="T1"/>
                </a:cxn>
                <a:cxn ang="0">
                  <a:pos x="T2" y="T3"/>
                </a:cxn>
                <a:cxn ang="0">
                  <a:pos x="T4" y="T5"/>
                </a:cxn>
                <a:cxn ang="0">
                  <a:pos x="T6" y="T7"/>
                </a:cxn>
                <a:cxn ang="0">
                  <a:pos x="T8" y="T9"/>
                </a:cxn>
                <a:cxn ang="0">
                  <a:pos x="T10" y="T11"/>
                </a:cxn>
              </a:cxnLst>
              <a:rect l="0" t="0" r="r" b="b"/>
              <a:pathLst>
                <a:path w="14" h="37">
                  <a:moveTo>
                    <a:pt x="7" y="3"/>
                  </a:moveTo>
                  <a:cubicBezTo>
                    <a:pt x="4" y="0"/>
                    <a:pt x="0" y="2"/>
                    <a:pt x="0" y="6"/>
                  </a:cubicBezTo>
                  <a:cubicBezTo>
                    <a:pt x="0" y="10"/>
                    <a:pt x="2" y="13"/>
                    <a:pt x="2" y="17"/>
                  </a:cubicBezTo>
                  <a:cubicBezTo>
                    <a:pt x="3" y="22"/>
                    <a:pt x="3" y="27"/>
                    <a:pt x="2" y="31"/>
                  </a:cubicBezTo>
                  <a:cubicBezTo>
                    <a:pt x="1" y="36"/>
                    <a:pt x="7" y="37"/>
                    <a:pt x="8" y="33"/>
                  </a:cubicBezTo>
                  <a:cubicBezTo>
                    <a:pt x="11" y="25"/>
                    <a:pt x="14" y="1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8" name="Freeform 12">
              <a:extLst>
                <a:ext uri="{FF2B5EF4-FFF2-40B4-BE49-F238E27FC236}">
                  <a16:creationId xmlns:a16="http://schemas.microsoft.com/office/drawing/2014/main" id="{9CB82380-7DE4-464A-AF5B-3CFF612790ED}"/>
                </a:ext>
              </a:extLst>
            </p:cNvPr>
            <p:cNvSpPr/>
            <p:nvPr/>
          </p:nvSpPr>
          <p:spPr bwMode="auto">
            <a:xfrm>
              <a:off x="3390" y="823"/>
              <a:ext cx="59" cy="88"/>
            </a:xfrm>
            <a:custGeom>
              <a:avLst/>
              <a:gdLst>
                <a:gd name="T0" fmla="*/ 23 w 25"/>
                <a:gd name="T1" fmla="*/ 6 h 37"/>
                <a:gd name="T2" fmla="*/ 4 w 25"/>
                <a:gd name="T3" fmla="*/ 15 h 37"/>
                <a:gd name="T4" fmla="*/ 7 w 25"/>
                <a:gd name="T5" fmla="*/ 36 h 37"/>
                <a:gd name="T6" fmla="*/ 11 w 25"/>
                <a:gd name="T7" fmla="*/ 34 h 37"/>
                <a:gd name="T8" fmla="*/ 13 w 25"/>
                <a:gd name="T9" fmla="*/ 20 h 37"/>
                <a:gd name="T10" fmla="*/ 24 w 25"/>
                <a:gd name="T11" fmla="*/ 11 h 37"/>
                <a:gd name="T12" fmla="*/ 23 w 25"/>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25" h="37">
                  <a:moveTo>
                    <a:pt x="23" y="6"/>
                  </a:moveTo>
                  <a:cubicBezTo>
                    <a:pt x="17" y="0"/>
                    <a:pt x="7" y="9"/>
                    <a:pt x="4" y="15"/>
                  </a:cubicBezTo>
                  <a:cubicBezTo>
                    <a:pt x="0" y="22"/>
                    <a:pt x="1" y="31"/>
                    <a:pt x="7" y="36"/>
                  </a:cubicBezTo>
                  <a:cubicBezTo>
                    <a:pt x="8" y="37"/>
                    <a:pt x="11" y="36"/>
                    <a:pt x="11" y="34"/>
                  </a:cubicBezTo>
                  <a:cubicBezTo>
                    <a:pt x="9" y="29"/>
                    <a:pt x="10" y="24"/>
                    <a:pt x="13" y="20"/>
                  </a:cubicBezTo>
                  <a:cubicBezTo>
                    <a:pt x="16" y="15"/>
                    <a:pt x="21" y="15"/>
                    <a:pt x="24" y="11"/>
                  </a:cubicBezTo>
                  <a:cubicBezTo>
                    <a:pt x="25" y="10"/>
                    <a:pt x="25"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9" name="Freeform 13">
              <a:extLst>
                <a:ext uri="{FF2B5EF4-FFF2-40B4-BE49-F238E27FC236}">
                  <a16:creationId xmlns:a16="http://schemas.microsoft.com/office/drawing/2014/main" id="{990E081C-3A01-4D77-9F67-B1DDEA60C301}"/>
                </a:ext>
              </a:extLst>
            </p:cNvPr>
            <p:cNvSpPr/>
            <p:nvPr/>
          </p:nvSpPr>
          <p:spPr bwMode="auto">
            <a:xfrm>
              <a:off x="3494" y="825"/>
              <a:ext cx="73" cy="26"/>
            </a:xfrm>
            <a:custGeom>
              <a:avLst/>
              <a:gdLst>
                <a:gd name="T0" fmla="*/ 26 w 31"/>
                <a:gd name="T1" fmla="*/ 2 h 11"/>
                <a:gd name="T2" fmla="*/ 16 w 31"/>
                <a:gd name="T3" fmla="*/ 1 h 11"/>
                <a:gd name="T4" fmla="*/ 5 w 31"/>
                <a:gd name="T5" fmla="*/ 2 h 11"/>
                <a:gd name="T6" fmla="*/ 5 w 31"/>
                <a:gd name="T7" fmla="*/ 10 h 11"/>
                <a:gd name="T8" fmla="*/ 16 w 31"/>
                <a:gd name="T9" fmla="*/ 10 h 11"/>
                <a:gd name="T10" fmla="*/ 26 w 31"/>
                <a:gd name="T11" fmla="*/ 10 h 11"/>
                <a:gd name="T12" fmla="*/ 26 w 3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26" y="2"/>
                  </a:moveTo>
                  <a:cubicBezTo>
                    <a:pt x="23" y="0"/>
                    <a:pt x="20" y="1"/>
                    <a:pt x="16" y="1"/>
                  </a:cubicBezTo>
                  <a:cubicBezTo>
                    <a:pt x="12" y="1"/>
                    <a:pt x="9" y="2"/>
                    <a:pt x="5" y="2"/>
                  </a:cubicBezTo>
                  <a:cubicBezTo>
                    <a:pt x="0" y="2"/>
                    <a:pt x="0" y="9"/>
                    <a:pt x="5" y="10"/>
                  </a:cubicBezTo>
                  <a:cubicBezTo>
                    <a:pt x="9" y="10"/>
                    <a:pt x="12" y="10"/>
                    <a:pt x="16" y="10"/>
                  </a:cubicBezTo>
                  <a:cubicBezTo>
                    <a:pt x="20" y="11"/>
                    <a:pt x="23" y="11"/>
                    <a:pt x="26" y="10"/>
                  </a:cubicBezTo>
                  <a:cubicBezTo>
                    <a:pt x="31" y="8"/>
                    <a:pt x="31" y="3"/>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0" name="Freeform 14">
              <a:extLst>
                <a:ext uri="{FF2B5EF4-FFF2-40B4-BE49-F238E27FC236}">
                  <a16:creationId xmlns:a16="http://schemas.microsoft.com/office/drawing/2014/main" id="{57A90899-AC78-44EA-9A47-D1E35E6C369A}"/>
                </a:ext>
              </a:extLst>
            </p:cNvPr>
            <p:cNvSpPr/>
            <p:nvPr/>
          </p:nvSpPr>
          <p:spPr bwMode="auto">
            <a:xfrm>
              <a:off x="3629" y="825"/>
              <a:ext cx="83" cy="31"/>
            </a:xfrm>
            <a:custGeom>
              <a:avLst/>
              <a:gdLst>
                <a:gd name="T0" fmla="*/ 33 w 35"/>
                <a:gd name="T1" fmla="*/ 4 h 13"/>
                <a:gd name="T2" fmla="*/ 20 w 35"/>
                <a:gd name="T3" fmla="*/ 2 h 13"/>
                <a:gd name="T4" fmla="*/ 6 w 35"/>
                <a:gd name="T5" fmla="*/ 0 h 13"/>
                <a:gd name="T6" fmla="*/ 5 w 35"/>
                <a:gd name="T7" fmla="*/ 8 h 13"/>
                <a:gd name="T8" fmla="*/ 19 w 35"/>
                <a:gd name="T9" fmla="*/ 11 h 13"/>
                <a:gd name="T10" fmla="*/ 32 w 35"/>
                <a:gd name="T11" fmla="*/ 11 h 13"/>
                <a:gd name="T12" fmla="*/ 33 w 3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33" y="4"/>
                  </a:moveTo>
                  <a:cubicBezTo>
                    <a:pt x="29" y="2"/>
                    <a:pt x="24" y="2"/>
                    <a:pt x="20" y="2"/>
                  </a:cubicBezTo>
                  <a:cubicBezTo>
                    <a:pt x="16" y="1"/>
                    <a:pt x="11" y="1"/>
                    <a:pt x="6" y="0"/>
                  </a:cubicBezTo>
                  <a:cubicBezTo>
                    <a:pt x="1" y="0"/>
                    <a:pt x="0" y="7"/>
                    <a:pt x="5" y="8"/>
                  </a:cubicBezTo>
                  <a:cubicBezTo>
                    <a:pt x="10" y="9"/>
                    <a:pt x="14" y="10"/>
                    <a:pt x="19" y="11"/>
                  </a:cubicBezTo>
                  <a:cubicBezTo>
                    <a:pt x="23" y="12"/>
                    <a:pt x="28" y="13"/>
                    <a:pt x="32" y="11"/>
                  </a:cubicBezTo>
                  <a:cubicBezTo>
                    <a:pt x="35" y="10"/>
                    <a:pt x="35" y="6"/>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1" name="Freeform 15">
              <a:extLst>
                <a:ext uri="{FF2B5EF4-FFF2-40B4-BE49-F238E27FC236}">
                  <a16:creationId xmlns:a16="http://schemas.microsoft.com/office/drawing/2014/main" id="{A9A72A36-FBCF-4592-A197-668CD490FC08}"/>
                </a:ext>
              </a:extLst>
            </p:cNvPr>
            <p:cNvSpPr/>
            <p:nvPr/>
          </p:nvSpPr>
          <p:spPr bwMode="auto">
            <a:xfrm>
              <a:off x="3764" y="823"/>
              <a:ext cx="74" cy="26"/>
            </a:xfrm>
            <a:custGeom>
              <a:avLst/>
              <a:gdLst>
                <a:gd name="T0" fmla="*/ 30 w 31"/>
                <a:gd name="T1" fmla="*/ 5 h 11"/>
                <a:gd name="T2" fmla="*/ 18 w 31"/>
                <a:gd name="T3" fmla="*/ 1 h 11"/>
                <a:gd name="T4" fmla="*/ 4 w 31"/>
                <a:gd name="T5" fmla="*/ 2 h 11"/>
                <a:gd name="T6" fmla="*/ 5 w 31"/>
                <a:gd name="T7" fmla="*/ 8 h 11"/>
                <a:gd name="T8" fmla="*/ 17 w 31"/>
                <a:gd name="T9" fmla="*/ 9 h 11"/>
                <a:gd name="T10" fmla="*/ 28 w 31"/>
                <a:gd name="T11" fmla="*/ 10 h 11"/>
                <a:gd name="T12" fmla="*/ 30 w 3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30" y="5"/>
                  </a:moveTo>
                  <a:cubicBezTo>
                    <a:pt x="27" y="1"/>
                    <a:pt x="23" y="1"/>
                    <a:pt x="18" y="1"/>
                  </a:cubicBezTo>
                  <a:cubicBezTo>
                    <a:pt x="14" y="0"/>
                    <a:pt x="9" y="0"/>
                    <a:pt x="4" y="2"/>
                  </a:cubicBezTo>
                  <a:cubicBezTo>
                    <a:pt x="0" y="3"/>
                    <a:pt x="1" y="8"/>
                    <a:pt x="5" y="8"/>
                  </a:cubicBezTo>
                  <a:cubicBezTo>
                    <a:pt x="9" y="8"/>
                    <a:pt x="13" y="8"/>
                    <a:pt x="17" y="9"/>
                  </a:cubicBezTo>
                  <a:cubicBezTo>
                    <a:pt x="21" y="9"/>
                    <a:pt x="24" y="11"/>
                    <a:pt x="28" y="10"/>
                  </a:cubicBezTo>
                  <a:cubicBezTo>
                    <a:pt x="30" y="9"/>
                    <a:pt x="31" y="7"/>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2" name="Freeform 16">
              <a:extLst>
                <a:ext uri="{FF2B5EF4-FFF2-40B4-BE49-F238E27FC236}">
                  <a16:creationId xmlns:a16="http://schemas.microsoft.com/office/drawing/2014/main" id="{1DA592A0-2A9D-4E6C-B1AE-21AC85513EEC}"/>
                </a:ext>
              </a:extLst>
            </p:cNvPr>
            <p:cNvSpPr/>
            <p:nvPr/>
          </p:nvSpPr>
          <p:spPr bwMode="auto">
            <a:xfrm>
              <a:off x="3892" y="828"/>
              <a:ext cx="71" cy="23"/>
            </a:xfrm>
            <a:custGeom>
              <a:avLst/>
              <a:gdLst>
                <a:gd name="T0" fmla="*/ 28 w 30"/>
                <a:gd name="T1" fmla="*/ 2 h 10"/>
                <a:gd name="T2" fmla="*/ 17 w 30"/>
                <a:gd name="T3" fmla="*/ 1 h 10"/>
                <a:gd name="T4" fmla="*/ 4 w 30"/>
                <a:gd name="T5" fmla="*/ 1 h 10"/>
                <a:gd name="T6" fmla="*/ 4 w 30"/>
                <a:gd name="T7" fmla="*/ 8 h 10"/>
                <a:gd name="T8" fmla="*/ 17 w 30"/>
                <a:gd name="T9" fmla="*/ 9 h 10"/>
                <a:gd name="T10" fmla="*/ 28 w 30"/>
                <a:gd name="T11" fmla="*/ 8 h 10"/>
                <a:gd name="T12" fmla="*/ 28 w 30"/>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8" y="2"/>
                  </a:moveTo>
                  <a:cubicBezTo>
                    <a:pt x="25" y="0"/>
                    <a:pt x="21" y="1"/>
                    <a:pt x="17" y="1"/>
                  </a:cubicBezTo>
                  <a:cubicBezTo>
                    <a:pt x="13" y="1"/>
                    <a:pt x="8" y="1"/>
                    <a:pt x="4" y="1"/>
                  </a:cubicBezTo>
                  <a:cubicBezTo>
                    <a:pt x="0" y="2"/>
                    <a:pt x="0" y="8"/>
                    <a:pt x="4" y="8"/>
                  </a:cubicBezTo>
                  <a:cubicBezTo>
                    <a:pt x="8" y="8"/>
                    <a:pt x="13" y="9"/>
                    <a:pt x="17" y="9"/>
                  </a:cubicBezTo>
                  <a:cubicBezTo>
                    <a:pt x="21" y="9"/>
                    <a:pt x="25" y="10"/>
                    <a:pt x="28" y="8"/>
                  </a:cubicBezTo>
                  <a:cubicBezTo>
                    <a:pt x="30" y="6"/>
                    <a:pt x="30" y="3"/>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3" name="Freeform 17">
              <a:extLst>
                <a:ext uri="{FF2B5EF4-FFF2-40B4-BE49-F238E27FC236}">
                  <a16:creationId xmlns:a16="http://schemas.microsoft.com/office/drawing/2014/main" id="{D5C1F552-41A0-4C5E-99EF-B362F47AF3D9}"/>
                </a:ext>
              </a:extLst>
            </p:cNvPr>
            <p:cNvSpPr/>
            <p:nvPr/>
          </p:nvSpPr>
          <p:spPr bwMode="auto">
            <a:xfrm>
              <a:off x="4013" y="832"/>
              <a:ext cx="90" cy="24"/>
            </a:xfrm>
            <a:custGeom>
              <a:avLst/>
              <a:gdLst>
                <a:gd name="T0" fmla="*/ 34 w 38"/>
                <a:gd name="T1" fmla="*/ 1 h 10"/>
                <a:gd name="T2" fmla="*/ 20 w 38"/>
                <a:gd name="T3" fmla="*/ 0 h 10"/>
                <a:gd name="T4" fmla="*/ 4 w 38"/>
                <a:gd name="T5" fmla="*/ 1 h 10"/>
                <a:gd name="T6" fmla="*/ 4 w 38"/>
                <a:gd name="T7" fmla="*/ 8 h 10"/>
                <a:gd name="T8" fmla="*/ 20 w 38"/>
                <a:gd name="T9" fmla="*/ 9 h 10"/>
                <a:gd name="T10" fmla="*/ 34 w 38"/>
                <a:gd name="T11" fmla="*/ 9 h 10"/>
                <a:gd name="T12" fmla="*/ 34 w 3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
                  </a:moveTo>
                  <a:cubicBezTo>
                    <a:pt x="30" y="0"/>
                    <a:pt x="25" y="0"/>
                    <a:pt x="20" y="0"/>
                  </a:cubicBezTo>
                  <a:cubicBezTo>
                    <a:pt x="4" y="1"/>
                    <a:pt x="4" y="1"/>
                    <a:pt x="4" y="1"/>
                  </a:cubicBezTo>
                  <a:cubicBezTo>
                    <a:pt x="0" y="1"/>
                    <a:pt x="0" y="8"/>
                    <a:pt x="4" y="8"/>
                  </a:cubicBezTo>
                  <a:cubicBezTo>
                    <a:pt x="10" y="8"/>
                    <a:pt x="15" y="9"/>
                    <a:pt x="20" y="9"/>
                  </a:cubicBezTo>
                  <a:cubicBezTo>
                    <a:pt x="25" y="9"/>
                    <a:pt x="30" y="10"/>
                    <a:pt x="34" y="9"/>
                  </a:cubicBezTo>
                  <a:cubicBezTo>
                    <a:pt x="38" y="7"/>
                    <a:pt x="38" y="3"/>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4" name="Freeform 18">
              <a:extLst>
                <a:ext uri="{FF2B5EF4-FFF2-40B4-BE49-F238E27FC236}">
                  <a16:creationId xmlns:a16="http://schemas.microsoft.com/office/drawing/2014/main" id="{68520377-3624-4B31-B0F4-57FFA943C7F8}"/>
                </a:ext>
              </a:extLst>
            </p:cNvPr>
            <p:cNvSpPr/>
            <p:nvPr/>
          </p:nvSpPr>
          <p:spPr bwMode="auto">
            <a:xfrm>
              <a:off x="4167" y="825"/>
              <a:ext cx="66" cy="26"/>
            </a:xfrm>
            <a:custGeom>
              <a:avLst/>
              <a:gdLst>
                <a:gd name="T0" fmla="*/ 25 w 28"/>
                <a:gd name="T1" fmla="*/ 1 h 11"/>
                <a:gd name="T2" fmla="*/ 3 w 28"/>
                <a:gd name="T3" fmla="*/ 5 h 11"/>
                <a:gd name="T4" fmla="*/ 4 w 28"/>
                <a:gd name="T5" fmla="*/ 11 h 11"/>
                <a:gd name="T6" fmla="*/ 25 w 28"/>
                <a:gd name="T7" fmla="*/ 7 h 11"/>
                <a:gd name="T8" fmla="*/ 25 w 28"/>
                <a:gd name="T9" fmla="*/ 1 h 11"/>
              </a:gdLst>
              <a:ahLst/>
              <a:cxnLst>
                <a:cxn ang="0">
                  <a:pos x="T0" y="T1"/>
                </a:cxn>
                <a:cxn ang="0">
                  <a:pos x="T2" y="T3"/>
                </a:cxn>
                <a:cxn ang="0">
                  <a:pos x="T4" y="T5"/>
                </a:cxn>
                <a:cxn ang="0">
                  <a:pos x="T6" y="T7"/>
                </a:cxn>
                <a:cxn ang="0">
                  <a:pos x="T8" y="T9"/>
                </a:cxn>
              </a:cxnLst>
              <a:rect l="0" t="0" r="r" b="b"/>
              <a:pathLst>
                <a:path w="28" h="11">
                  <a:moveTo>
                    <a:pt x="25" y="1"/>
                  </a:moveTo>
                  <a:cubicBezTo>
                    <a:pt x="18" y="0"/>
                    <a:pt x="10" y="3"/>
                    <a:pt x="3" y="5"/>
                  </a:cubicBezTo>
                  <a:cubicBezTo>
                    <a:pt x="0" y="5"/>
                    <a:pt x="0" y="11"/>
                    <a:pt x="4" y="11"/>
                  </a:cubicBezTo>
                  <a:cubicBezTo>
                    <a:pt x="11" y="10"/>
                    <a:pt x="19" y="10"/>
                    <a:pt x="25" y="7"/>
                  </a:cubicBezTo>
                  <a:cubicBezTo>
                    <a:pt x="28" y="6"/>
                    <a:pt x="27" y="2"/>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5" name="Freeform 19">
              <a:extLst>
                <a:ext uri="{FF2B5EF4-FFF2-40B4-BE49-F238E27FC236}">
                  <a16:creationId xmlns:a16="http://schemas.microsoft.com/office/drawing/2014/main" id="{A78CFD07-1350-4B3E-BE47-43FCDCB5DA5A}"/>
                </a:ext>
              </a:extLst>
            </p:cNvPr>
            <p:cNvSpPr/>
            <p:nvPr/>
          </p:nvSpPr>
          <p:spPr bwMode="auto">
            <a:xfrm>
              <a:off x="4302" y="835"/>
              <a:ext cx="64" cy="24"/>
            </a:xfrm>
            <a:custGeom>
              <a:avLst/>
              <a:gdLst>
                <a:gd name="T0" fmla="*/ 23 w 27"/>
                <a:gd name="T1" fmla="*/ 3 h 10"/>
                <a:gd name="T2" fmla="*/ 12 w 27"/>
                <a:gd name="T3" fmla="*/ 1 h 10"/>
                <a:gd name="T4" fmla="*/ 2 w 27"/>
                <a:gd name="T5" fmla="*/ 2 h 10"/>
                <a:gd name="T6" fmla="*/ 1 w 27"/>
                <a:gd name="T7" fmla="*/ 5 h 10"/>
                <a:gd name="T8" fmla="*/ 11 w 27"/>
                <a:gd name="T9" fmla="*/ 9 h 10"/>
                <a:gd name="T10" fmla="*/ 22 w 27"/>
                <a:gd name="T11" fmla="*/ 10 h 10"/>
                <a:gd name="T12" fmla="*/ 23 w 27"/>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23" y="3"/>
                  </a:moveTo>
                  <a:cubicBezTo>
                    <a:pt x="20" y="2"/>
                    <a:pt x="16" y="2"/>
                    <a:pt x="12" y="1"/>
                  </a:cubicBezTo>
                  <a:cubicBezTo>
                    <a:pt x="9" y="1"/>
                    <a:pt x="5" y="0"/>
                    <a:pt x="2" y="2"/>
                  </a:cubicBezTo>
                  <a:cubicBezTo>
                    <a:pt x="1" y="2"/>
                    <a:pt x="0" y="4"/>
                    <a:pt x="1" y="5"/>
                  </a:cubicBezTo>
                  <a:cubicBezTo>
                    <a:pt x="4" y="7"/>
                    <a:pt x="7" y="8"/>
                    <a:pt x="11" y="9"/>
                  </a:cubicBezTo>
                  <a:cubicBezTo>
                    <a:pt x="15" y="9"/>
                    <a:pt x="19" y="10"/>
                    <a:pt x="22" y="10"/>
                  </a:cubicBezTo>
                  <a:cubicBezTo>
                    <a:pt x="26" y="10"/>
                    <a:pt x="27"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6" name="Freeform 20">
              <a:extLst>
                <a:ext uri="{FF2B5EF4-FFF2-40B4-BE49-F238E27FC236}">
                  <a16:creationId xmlns:a16="http://schemas.microsoft.com/office/drawing/2014/main" id="{D75A3FE3-2166-452C-A18F-FB5BCD846EA0}"/>
                </a:ext>
              </a:extLst>
            </p:cNvPr>
            <p:cNvSpPr/>
            <p:nvPr/>
          </p:nvSpPr>
          <p:spPr bwMode="auto">
            <a:xfrm>
              <a:off x="4416" y="840"/>
              <a:ext cx="80" cy="19"/>
            </a:xfrm>
            <a:custGeom>
              <a:avLst/>
              <a:gdLst>
                <a:gd name="T0" fmla="*/ 31 w 34"/>
                <a:gd name="T1" fmla="*/ 2 h 8"/>
                <a:gd name="T2" fmla="*/ 19 w 34"/>
                <a:gd name="T3" fmla="*/ 0 h 8"/>
                <a:gd name="T4" fmla="*/ 3 w 34"/>
                <a:gd name="T5" fmla="*/ 1 h 8"/>
                <a:gd name="T6" fmla="*/ 3 w 34"/>
                <a:gd name="T7" fmla="*/ 6 h 8"/>
                <a:gd name="T8" fmla="*/ 18 w 34"/>
                <a:gd name="T9" fmla="*/ 7 h 8"/>
                <a:gd name="T10" fmla="*/ 31 w 34"/>
                <a:gd name="T11" fmla="*/ 7 h 8"/>
                <a:gd name="T12" fmla="*/ 31 w 34"/>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2"/>
                  </a:moveTo>
                  <a:cubicBezTo>
                    <a:pt x="28" y="0"/>
                    <a:pt x="23" y="0"/>
                    <a:pt x="19" y="0"/>
                  </a:cubicBezTo>
                  <a:cubicBezTo>
                    <a:pt x="14" y="0"/>
                    <a:pt x="9" y="1"/>
                    <a:pt x="3" y="1"/>
                  </a:cubicBezTo>
                  <a:cubicBezTo>
                    <a:pt x="0" y="1"/>
                    <a:pt x="0" y="5"/>
                    <a:pt x="3" y="6"/>
                  </a:cubicBezTo>
                  <a:cubicBezTo>
                    <a:pt x="8" y="6"/>
                    <a:pt x="13" y="7"/>
                    <a:pt x="18" y="7"/>
                  </a:cubicBezTo>
                  <a:cubicBezTo>
                    <a:pt x="22" y="7"/>
                    <a:pt x="27" y="8"/>
                    <a:pt x="31" y="7"/>
                  </a:cubicBezTo>
                  <a:cubicBezTo>
                    <a:pt x="33" y="6"/>
                    <a:pt x="34"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7" name="Freeform 21">
              <a:extLst>
                <a:ext uri="{FF2B5EF4-FFF2-40B4-BE49-F238E27FC236}">
                  <a16:creationId xmlns:a16="http://schemas.microsoft.com/office/drawing/2014/main" id="{58BD2C97-66AC-4859-8EC8-5F637DA0CDC8}"/>
                </a:ext>
              </a:extLst>
            </p:cNvPr>
            <p:cNvSpPr/>
            <p:nvPr/>
          </p:nvSpPr>
          <p:spPr bwMode="auto">
            <a:xfrm>
              <a:off x="4551" y="837"/>
              <a:ext cx="71" cy="26"/>
            </a:xfrm>
            <a:custGeom>
              <a:avLst/>
              <a:gdLst>
                <a:gd name="T0" fmla="*/ 28 w 30"/>
                <a:gd name="T1" fmla="*/ 3 h 11"/>
                <a:gd name="T2" fmla="*/ 4 w 30"/>
                <a:gd name="T3" fmla="*/ 2 h 11"/>
                <a:gd name="T4" fmla="*/ 4 w 30"/>
                <a:gd name="T5" fmla="*/ 9 h 11"/>
                <a:gd name="T6" fmla="*/ 28 w 30"/>
                <a:gd name="T7" fmla="*/ 8 h 11"/>
                <a:gd name="T8" fmla="*/ 28 w 30"/>
                <a:gd name="T9" fmla="*/ 3 h 11"/>
              </a:gdLst>
              <a:ahLst/>
              <a:cxnLst>
                <a:cxn ang="0">
                  <a:pos x="T0" y="T1"/>
                </a:cxn>
                <a:cxn ang="0">
                  <a:pos x="T2" y="T3"/>
                </a:cxn>
                <a:cxn ang="0">
                  <a:pos x="T4" y="T5"/>
                </a:cxn>
                <a:cxn ang="0">
                  <a:pos x="T6" y="T7"/>
                </a:cxn>
                <a:cxn ang="0">
                  <a:pos x="T8" y="T9"/>
                </a:cxn>
              </a:cxnLst>
              <a:rect l="0" t="0" r="r" b="b"/>
              <a:pathLst>
                <a:path w="30" h="11">
                  <a:moveTo>
                    <a:pt x="28" y="3"/>
                  </a:moveTo>
                  <a:cubicBezTo>
                    <a:pt x="21" y="0"/>
                    <a:pt x="11" y="2"/>
                    <a:pt x="4" y="2"/>
                  </a:cubicBezTo>
                  <a:cubicBezTo>
                    <a:pt x="0" y="2"/>
                    <a:pt x="0" y="9"/>
                    <a:pt x="4" y="9"/>
                  </a:cubicBezTo>
                  <a:cubicBezTo>
                    <a:pt x="11" y="9"/>
                    <a:pt x="21" y="11"/>
                    <a:pt x="28" y="8"/>
                  </a:cubicBezTo>
                  <a:cubicBezTo>
                    <a:pt x="30" y="7"/>
                    <a:pt x="30" y="3"/>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8" name="Freeform 22">
              <a:extLst>
                <a:ext uri="{FF2B5EF4-FFF2-40B4-BE49-F238E27FC236}">
                  <a16:creationId xmlns:a16="http://schemas.microsoft.com/office/drawing/2014/main" id="{D177F52D-26D9-4FA9-95EC-5748DBC034C3}"/>
                </a:ext>
              </a:extLst>
            </p:cNvPr>
            <p:cNvSpPr/>
            <p:nvPr/>
          </p:nvSpPr>
          <p:spPr bwMode="auto">
            <a:xfrm>
              <a:off x="4691" y="844"/>
              <a:ext cx="64" cy="22"/>
            </a:xfrm>
            <a:custGeom>
              <a:avLst/>
              <a:gdLst>
                <a:gd name="T0" fmla="*/ 24 w 27"/>
                <a:gd name="T1" fmla="*/ 1 h 9"/>
                <a:gd name="T2" fmla="*/ 12 w 27"/>
                <a:gd name="T3" fmla="*/ 1 h 9"/>
                <a:gd name="T4" fmla="*/ 2 w 27"/>
                <a:gd name="T5" fmla="*/ 2 h 9"/>
                <a:gd name="T6" fmla="*/ 2 w 27"/>
                <a:gd name="T7" fmla="*/ 7 h 9"/>
                <a:gd name="T8" fmla="*/ 12 w 27"/>
                <a:gd name="T9" fmla="*/ 8 h 9"/>
                <a:gd name="T10" fmla="*/ 24 w 27"/>
                <a:gd name="T11" fmla="*/ 8 h 9"/>
                <a:gd name="T12" fmla="*/ 24 w 2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4" y="1"/>
                  </a:moveTo>
                  <a:cubicBezTo>
                    <a:pt x="20" y="0"/>
                    <a:pt x="16" y="0"/>
                    <a:pt x="12" y="1"/>
                  </a:cubicBezTo>
                  <a:cubicBezTo>
                    <a:pt x="9" y="1"/>
                    <a:pt x="5" y="0"/>
                    <a:pt x="2" y="2"/>
                  </a:cubicBezTo>
                  <a:cubicBezTo>
                    <a:pt x="0" y="3"/>
                    <a:pt x="0" y="5"/>
                    <a:pt x="2" y="7"/>
                  </a:cubicBezTo>
                  <a:cubicBezTo>
                    <a:pt x="5" y="8"/>
                    <a:pt x="9" y="8"/>
                    <a:pt x="12" y="8"/>
                  </a:cubicBezTo>
                  <a:cubicBezTo>
                    <a:pt x="16" y="9"/>
                    <a:pt x="20" y="9"/>
                    <a:pt x="24" y="8"/>
                  </a:cubicBezTo>
                  <a:cubicBezTo>
                    <a:pt x="27" y="7"/>
                    <a:pt x="27" y="2"/>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9" name="Freeform 23">
              <a:extLst>
                <a:ext uri="{FF2B5EF4-FFF2-40B4-BE49-F238E27FC236}">
                  <a16:creationId xmlns:a16="http://schemas.microsoft.com/office/drawing/2014/main" id="{116C182B-5422-4DB8-8B01-F27D1BF2E64C}"/>
                </a:ext>
              </a:extLst>
            </p:cNvPr>
            <p:cNvSpPr/>
            <p:nvPr/>
          </p:nvSpPr>
          <p:spPr bwMode="auto">
            <a:xfrm>
              <a:off x="4814" y="851"/>
              <a:ext cx="88" cy="29"/>
            </a:xfrm>
            <a:custGeom>
              <a:avLst/>
              <a:gdLst>
                <a:gd name="T0" fmla="*/ 34 w 37"/>
                <a:gd name="T1" fmla="*/ 4 h 12"/>
                <a:gd name="T2" fmla="*/ 21 w 37"/>
                <a:gd name="T3" fmla="*/ 2 h 12"/>
                <a:gd name="T4" fmla="*/ 5 w 37"/>
                <a:gd name="T5" fmla="*/ 1 h 12"/>
                <a:gd name="T6" fmla="*/ 4 w 37"/>
                <a:gd name="T7" fmla="*/ 7 h 12"/>
                <a:gd name="T8" fmla="*/ 34 w 37"/>
                <a:gd name="T9" fmla="*/ 8 h 12"/>
                <a:gd name="T10" fmla="*/ 34 w 37"/>
                <a:gd name="T11" fmla="*/ 4 h 12"/>
              </a:gdLst>
              <a:ahLst/>
              <a:cxnLst>
                <a:cxn ang="0">
                  <a:pos x="T0" y="T1"/>
                </a:cxn>
                <a:cxn ang="0">
                  <a:pos x="T2" y="T3"/>
                </a:cxn>
                <a:cxn ang="0">
                  <a:pos x="T4" y="T5"/>
                </a:cxn>
                <a:cxn ang="0">
                  <a:pos x="T6" y="T7"/>
                </a:cxn>
                <a:cxn ang="0">
                  <a:pos x="T8" y="T9"/>
                </a:cxn>
                <a:cxn ang="0">
                  <a:pos x="T10" y="T11"/>
                </a:cxn>
              </a:cxnLst>
              <a:rect l="0" t="0" r="r" b="b"/>
              <a:pathLst>
                <a:path w="37" h="12">
                  <a:moveTo>
                    <a:pt x="34" y="4"/>
                  </a:moveTo>
                  <a:cubicBezTo>
                    <a:pt x="30" y="2"/>
                    <a:pt x="26" y="2"/>
                    <a:pt x="21" y="2"/>
                  </a:cubicBezTo>
                  <a:cubicBezTo>
                    <a:pt x="16" y="2"/>
                    <a:pt x="11" y="1"/>
                    <a:pt x="5" y="1"/>
                  </a:cubicBezTo>
                  <a:cubicBezTo>
                    <a:pt x="2" y="0"/>
                    <a:pt x="0" y="5"/>
                    <a:pt x="4" y="7"/>
                  </a:cubicBezTo>
                  <a:cubicBezTo>
                    <a:pt x="13" y="9"/>
                    <a:pt x="25" y="12"/>
                    <a:pt x="34" y="8"/>
                  </a:cubicBezTo>
                  <a:cubicBezTo>
                    <a:pt x="36" y="7"/>
                    <a:pt x="37" y="4"/>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0" name="Freeform 24">
              <a:extLst>
                <a:ext uri="{FF2B5EF4-FFF2-40B4-BE49-F238E27FC236}">
                  <a16:creationId xmlns:a16="http://schemas.microsoft.com/office/drawing/2014/main" id="{8728AD0F-7CB3-4335-B143-5648C37CAB50}"/>
                </a:ext>
              </a:extLst>
            </p:cNvPr>
            <p:cNvSpPr/>
            <p:nvPr/>
          </p:nvSpPr>
          <p:spPr bwMode="auto">
            <a:xfrm>
              <a:off x="4942" y="856"/>
              <a:ext cx="71" cy="19"/>
            </a:xfrm>
            <a:custGeom>
              <a:avLst/>
              <a:gdLst>
                <a:gd name="T0" fmla="*/ 26 w 30"/>
                <a:gd name="T1" fmla="*/ 1 h 8"/>
                <a:gd name="T2" fmla="*/ 4 w 30"/>
                <a:gd name="T3" fmla="*/ 1 h 8"/>
                <a:gd name="T4" fmla="*/ 4 w 30"/>
                <a:gd name="T5" fmla="*/ 7 h 8"/>
                <a:gd name="T6" fmla="*/ 26 w 30"/>
                <a:gd name="T7" fmla="*/ 7 h 8"/>
                <a:gd name="T8" fmla="*/ 26 w 30"/>
                <a:gd name="T9" fmla="*/ 1 h 8"/>
              </a:gdLst>
              <a:ahLst/>
              <a:cxnLst>
                <a:cxn ang="0">
                  <a:pos x="T0" y="T1"/>
                </a:cxn>
                <a:cxn ang="0">
                  <a:pos x="T2" y="T3"/>
                </a:cxn>
                <a:cxn ang="0">
                  <a:pos x="T4" y="T5"/>
                </a:cxn>
                <a:cxn ang="0">
                  <a:pos x="T6" y="T7"/>
                </a:cxn>
                <a:cxn ang="0">
                  <a:pos x="T8" y="T9"/>
                </a:cxn>
              </a:cxnLst>
              <a:rect l="0" t="0" r="r" b="b"/>
              <a:pathLst>
                <a:path w="30" h="8">
                  <a:moveTo>
                    <a:pt x="26" y="1"/>
                  </a:moveTo>
                  <a:cubicBezTo>
                    <a:pt x="19" y="0"/>
                    <a:pt x="11" y="0"/>
                    <a:pt x="4" y="1"/>
                  </a:cubicBezTo>
                  <a:cubicBezTo>
                    <a:pt x="0" y="1"/>
                    <a:pt x="0" y="6"/>
                    <a:pt x="4" y="7"/>
                  </a:cubicBezTo>
                  <a:cubicBezTo>
                    <a:pt x="11" y="7"/>
                    <a:pt x="19" y="8"/>
                    <a:pt x="26" y="7"/>
                  </a:cubicBezTo>
                  <a:cubicBezTo>
                    <a:pt x="30" y="6"/>
                    <a:pt x="30"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1" name="Freeform 25">
              <a:extLst>
                <a:ext uri="{FF2B5EF4-FFF2-40B4-BE49-F238E27FC236}">
                  <a16:creationId xmlns:a16="http://schemas.microsoft.com/office/drawing/2014/main" id="{4C0F3F64-9727-430E-9A1F-1F9250109CB8}"/>
                </a:ext>
              </a:extLst>
            </p:cNvPr>
            <p:cNvSpPr/>
            <p:nvPr/>
          </p:nvSpPr>
          <p:spPr bwMode="auto">
            <a:xfrm>
              <a:off x="5058" y="849"/>
              <a:ext cx="128" cy="67"/>
            </a:xfrm>
            <a:custGeom>
              <a:avLst/>
              <a:gdLst>
                <a:gd name="T0" fmla="*/ 49 w 54"/>
                <a:gd name="T1" fmla="*/ 17 h 28"/>
                <a:gd name="T2" fmla="*/ 4 w 54"/>
                <a:gd name="T3" fmla="*/ 6 h 28"/>
                <a:gd name="T4" fmla="*/ 4 w 54"/>
                <a:gd name="T5" fmla="*/ 12 h 28"/>
                <a:gd name="T6" fmla="*/ 43 w 54"/>
                <a:gd name="T7" fmla="*/ 24 h 28"/>
                <a:gd name="T8" fmla="*/ 49 w 54"/>
                <a:gd name="T9" fmla="*/ 17 h 28"/>
              </a:gdLst>
              <a:ahLst/>
              <a:cxnLst>
                <a:cxn ang="0">
                  <a:pos x="T0" y="T1"/>
                </a:cxn>
                <a:cxn ang="0">
                  <a:pos x="T2" y="T3"/>
                </a:cxn>
                <a:cxn ang="0">
                  <a:pos x="T4" y="T5"/>
                </a:cxn>
                <a:cxn ang="0">
                  <a:pos x="T6" y="T7"/>
                </a:cxn>
                <a:cxn ang="0">
                  <a:pos x="T8" y="T9"/>
                </a:cxn>
              </a:cxnLst>
              <a:rect l="0" t="0" r="r" b="b"/>
              <a:pathLst>
                <a:path w="54" h="28">
                  <a:moveTo>
                    <a:pt x="49" y="17"/>
                  </a:moveTo>
                  <a:cubicBezTo>
                    <a:pt x="37" y="5"/>
                    <a:pt x="20" y="0"/>
                    <a:pt x="4" y="6"/>
                  </a:cubicBezTo>
                  <a:cubicBezTo>
                    <a:pt x="0" y="7"/>
                    <a:pt x="1" y="12"/>
                    <a:pt x="4" y="12"/>
                  </a:cubicBezTo>
                  <a:cubicBezTo>
                    <a:pt x="18" y="10"/>
                    <a:pt x="32" y="14"/>
                    <a:pt x="43" y="24"/>
                  </a:cubicBezTo>
                  <a:cubicBezTo>
                    <a:pt x="47" y="28"/>
                    <a:pt x="54" y="21"/>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2" name="Freeform 26">
              <a:extLst>
                <a:ext uri="{FF2B5EF4-FFF2-40B4-BE49-F238E27FC236}">
                  <a16:creationId xmlns:a16="http://schemas.microsoft.com/office/drawing/2014/main" id="{945078BA-AA74-482A-B3D5-5C3F286A132C}"/>
                </a:ext>
              </a:extLst>
            </p:cNvPr>
            <p:cNvSpPr/>
            <p:nvPr/>
          </p:nvSpPr>
          <p:spPr bwMode="auto">
            <a:xfrm>
              <a:off x="5203" y="913"/>
              <a:ext cx="78" cy="62"/>
            </a:xfrm>
            <a:custGeom>
              <a:avLst/>
              <a:gdLst>
                <a:gd name="T0" fmla="*/ 32 w 33"/>
                <a:gd name="T1" fmla="*/ 21 h 26"/>
                <a:gd name="T2" fmla="*/ 20 w 33"/>
                <a:gd name="T3" fmla="*/ 11 h 26"/>
                <a:gd name="T4" fmla="*/ 5 w 33"/>
                <a:gd name="T5" fmla="*/ 2 h 26"/>
                <a:gd name="T6" fmla="*/ 2 w 33"/>
                <a:gd name="T7" fmla="*/ 5 h 26"/>
                <a:gd name="T8" fmla="*/ 15 w 33"/>
                <a:gd name="T9" fmla="*/ 16 h 26"/>
                <a:gd name="T10" fmla="*/ 28 w 33"/>
                <a:gd name="T11" fmla="*/ 25 h 26"/>
                <a:gd name="T12" fmla="*/ 32 w 33"/>
                <a:gd name="T13" fmla="*/ 21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2" y="21"/>
                  </a:moveTo>
                  <a:cubicBezTo>
                    <a:pt x="29" y="17"/>
                    <a:pt x="24" y="14"/>
                    <a:pt x="20" y="11"/>
                  </a:cubicBezTo>
                  <a:cubicBezTo>
                    <a:pt x="15" y="8"/>
                    <a:pt x="10" y="5"/>
                    <a:pt x="5" y="2"/>
                  </a:cubicBezTo>
                  <a:cubicBezTo>
                    <a:pt x="2" y="0"/>
                    <a:pt x="0" y="3"/>
                    <a:pt x="2" y="5"/>
                  </a:cubicBezTo>
                  <a:cubicBezTo>
                    <a:pt x="6" y="9"/>
                    <a:pt x="10" y="13"/>
                    <a:pt x="15" y="16"/>
                  </a:cubicBezTo>
                  <a:cubicBezTo>
                    <a:pt x="19" y="19"/>
                    <a:pt x="23" y="24"/>
                    <a:pt x="28" y="25"/>
                  </a:cubicBezTo>
                  <a:cubicBezTo>
                    <a:pt x="31" y="26"/>
                    <a:pt x="33" y="23"/>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3" name="Freeform 27">
              <a:extLst>
                <a:ext uri="{FF2B5EF4-FFF2-40B4-BE49-F238E27FC236}">
                  <a16:creationId xmlns:a16="http://schemas.microsoft.com/office/drawing/2014/main" id="{1B502C91-A30F-4692-A64B-3CBEFB564078}"/>
                </a:ext>
              </a:extLst>
            </p:cNvPr>
            <p:cNvSpPr/>
            <p:nvPr/>
          </p:nvSpPr>
          <p:spPr bwMode="auto">
            <a:xfrm>
              <a:off x="5314" y="997"/>
              <a:ext cx="52" cy="45"/>
            </a:xfrm>
            <a:custGeom>
              <a:avLst/>
              <a:gdLst>
                <a:gd name="T0" fmla="*/ 21 w 22"/>
                <a:gd name="T1" fmla="*/ 15 h 19"/>
                <a:gd name="T2" fmla="*/ 15 w 22"/>
                <a:gd name="T3" fmla="*/ 8 h 19"/>
                <a:gd name="T4" fmla="*/ 7 w 22"/>
                <a:gd name="T5" fmla="*/ 2 h 19"/>
                <a:gd name="T6" fmla="*/ 3 w 22"/>
                <a:gd name="T7" fmla="*/ 7 h 19"/>
                <a:gd name="T8" fmla="*/ 10 w 22"/>
                <a:gd name="T9" fmla="*/ 13 h 19"/>
                <a:gd name="T10" fmla="*/ 18 w 22"/>
                <a:gd name="T11" fmla="*/ 18 h 19"/>
                <a:gd name="T12" fmla="*/ 21 w 22"/>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21" y="15"/>
                  </a:moveTo>
                  <a:cubicBezTo>
                    <a:pt x="20" y="12"/>
                    <a:pt x="17" y="10"/>
                    <a:pt x="15" y="8"/>
                  </a:cubicBezTo>
                  <a:cubicBezTo>
                    <a:pt x="12" y="6"/>
                    <a:pt x="9" y="4"/>
                    <a:pt x="7" y="2"/>
                  </a:cubicBezTo>
                  <a:cubicBezTo>
                    <a:pt x="4" y="0"/>
                    <a:pt x="0" y="5"/>
                    <a:pt x="3" y="7"/>
                  </a:cubicBezTo>
                  <a:cubicBezTo>
                    <a:pt x="5" y="9"/>
                    <a:pt x="8" y="11"/>
                    <a:pt x="10" y="13"/>
                  </a:cubicBezTo>
                  <a:cubicBezTo>
                    <a:pt x="12" y="15"/>
                    <a:pt x="15" y="18"/>
                    <a:pt x="18" y="18"/>
                  </a:cubicBezTo>
                  <a:cubicBezTo>
                    <a:pt x="20" y="19"/>
                    <a:pt x="22" y="17"/>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4" name="Freeform 28">
              <a:extLst>
                <a:ext uri="{FF2B5EF4-FFF2-40B4-BE49-F238E27FC236}">
                  <a16:creationId xmlns:a16="http://schemas.microsoft.com/office/drawing/2014/main" id="{41D59416-06C1-41B9-A14A-2C784A47C83E}"/>
                </a:ext>
              </a:extLst>
            </p:cNvPr>
            <p:cNvSpPr/>
            <p:nvPr/>
          </p:nvSpPr>
          <p:spPr bwMode="auto">
            <a:xfrm>
              <a:off x="5395" y="1063"/>
              <a:ext cx="63" cy="43"/>
            </a:xfrm>
            <a:custGeom>
              <a:avLst/>
              <a:gdLst>
                <a:gd name="T0" fmla="*/ 27 w 27"/>
                <a:gd name="T1" fmla="*/ 14 h 18"/>
                <a:gd name="T2" fmla="*/ 18 w 27"/>
                <a:gd name="T3" fmla="*/ 6 h 18"/>
                <a:gd name="T4" fmla="*/ 5 w 27"/>
                <a:gd name="T5" fmla="*/ 1 h 18"/>
                <a:gd name="T6" fmla="*/ 3 w 27"/>
                <a:gd name="T7" fmla="*/ 5 h 18"/>
                <a:gd name="T8" fmla="*/ 14 w 27"/>
                <a:gd name="T9" fmla="*/ 11 h 18"/>
                <a:gd name="T10" fmla="*/ 23 w 27"/>
                <a:gd name="T11" fmla="*/ 17 h 18"/>
                <a:gd name="T12" fmla="*/ 27 w 27"/>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27" y="14"/>
                  </a:moveTo>
                  <a:cubicBezTo>
                    <a:pt x="25" y="10"/>
                    <a:pt x="21" y="8"/>
                    <a:pt x="18" y="6"/>
                  </a:cubicBezTo>
                  <a:cubicBezTo>
                    <a:pt x="14" y="4"/>
                    <a:pt x="9" y="2"/>
                    <a:pt x="5" y="1"/>
                  </a:cubicBezTo>
                  <a:cubicBezTo>
                    <a:pt x="2" y="0"/>
                    <a:pt x="0" y="4"/>
                    <a:pt x="3" y="5"/>
                  </a:cubicBezTo>
                  <a:cubicBezTo>
                    <a:pt x="7" y="7"/>
                    <a:pt x="10" y="9"/>
                    <a:pt x="14" y="11"/>
                  </a:cubicBezTo>
                  <a:cubicBezTo>
                    <a:pt x="17" y="13"/>
                    <a:pt x="20" y="17"/>
                    <a:pt x="23" y="17"/>
                  </a:cubicBezTo>
                  <a:cubicBezTo>
                    <a:pt x="25" y="18"/>
                    <a:pt x="27" y="16"/>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5" name="Freeform 29">
              <a:extLst>
                <a:ext uri="{FF2B5EF4-FFF2-40B4-BE49-F238E27FC236}">
                  <a16:creationId xmlns:a16="http://schemas.microsoft.com/office/drawing/2014/main" id="{4DC7807F-DFE1-421F-8C56-CF3990CDFE74}"/>
                </a:ext>
              </a:extLst>
            </p:cNvPr>
            <p:cNvSpPr/>
            <p:nvPr/>
          </p:nvSpPr>
          <p:spPr bwMode="auto">
            <a:xfrm>
              <a:off x="5489" y="1130"/>
              <a:ext cx="55" cy="52"/>
            </a:xfrm>
            <a:custGeom>
              <a:avLst/>
              <a:gdLst>
                <a:gd name="T0" fmla="*/ 22 w 23"/>
                <a:gd name="T1" fmla="*/ 16 h 22"/>
                <a:gd name="T2" fmla="*/ 14 w 23"/>
                <a:gd name="T3" fmla="*/ 11 h 22"/>
                <a:gd name="T4" fmla="*/ 6 w 23"/>
                <a:gd name="T5" fmla="*/ 3 h 22"/>
                <a:gd name="T6" fmla="*/ 2 w 23"/>
                <a:gd name="T7" fmla="*/ 6 h 22"/>
                <a:gd name="T8" fmla="*/ 9 w 23"/>
                <a:gd name="T9" fmla="*/ 17 h 22"/>
                <a:gd name="T10" fmla="*/ 21 w 23"/>
                <a:gd name="T11" fmla="*/ 20 h 22"/>
                <a:gd name="T12" fmla="*/ 22 w 23"/>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22" y="16"/>
                  </a:moveTo>
                  <a:cubicBezTo>
                    <a:pt x="21" y="13"/>
                    <a:pt x="16" y="13"/>
                    <a:pt x="14" y="11"/>
                  </a:cubicBezTo>
                  <a:cubicBezTo>
                    <a:pt x="11" y="9"/>
                    <a:pt x="8" y="6"/>
                    <a:pt x="6" y="3"/>
                  </a:cubicBezTo>
                  <a:cubicBezTo>
                    <a:pt x="5" y="0"/>
                    <a:pt x="0" y="3"/>
                    <a:pt x="2" y="6"/>
                  </a:cubicBezTo>
                  <a:cubicBezTo>
                    <a:pt x="3" y="10"/>
                    <a:pt x="6" y="14"/>
                    <a:pt x="9" y="17"/>
                  </a:cubicBezTo>
                  <a:cubicBezTo>
                    <a:pt x="12" y="19"/>
                    <a:pt x="18" y="22"/>
                    <a:pt x="21" y="20"/>
                  </a:cubicBezTo>
                  <a:cubicBezTo>
                    <a:pt x="23" y="20"/>
                    <a:pt x="23" y="18"/>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6" name="Freeform 30">
              <a:extLst>
                <a:ext uri="{FF2B5EF4-FFF2-40B4-BE49-F238E27FC236}">
                  <a16:creationId xmlns:a16="http://schemas.microsoft.com/office/drawing/2014/main" id="{BD29C779-CBA8-4476-8E1E-549D9F5565D7}"/>
                </a:ext>
              </a:extLst>
            </p:cNvPr>
            <p:cNvSpPr/>
            <p:nvPr/>
          </p:nvSpPr>
          <p:spPr bwMode="auto">
            <a:xfrm>
              <a:off x="5556" y="1194"/>
              <a:ext cx="47" cy="67"/>
            </a:xfrm>
            <a:custGeom>
              <a:avLst/>
              <a:gdLst>
                <a:gd name="T0" fmla="*/ 15 w 20"/>
                <a:gd name="T1" fmla="*/ 13 h 28"/>
                <a:gd name="T2" fmla="*/ 7 w 20"/>
                <a:gd name="T3" fmla="*/ 2 h 28"/>
                <a:gd name="T4" fmla="*/ 2 w 20"/>
                <a:gd name="T5" fmla="*/ 6 h 28"/>
                <a:gd name="T6" fmla="*/ 9 w 20"/>
                <a:gd name="T7" fmla="*/ 16 h 28"/>
                <a:gd name="T8" fmla="*/ 14 w 20"/>
                <a:gd name="T9" fmla="*/ 27 h 28"/>
                <a:gd name="T10" fmla="*/ 20 w 20"/>
                <a:gd name="T11" fmla="*/ 25 h 28"/>
                <a:gd name="T12" fmla="*/ 15 w 20"/>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15" y="13"/>
                  </a:moveTo>
                  <a:cubicBezTo>
                    <a:pt x="13" y="9"/>
                    <a:pt x="10" y="6"/>
                    <a:pt x="7" y="2"/>
                  </a:cubicBezTo>
                  <a:cubicBezTo>
                    <a:pt x="5" y="0"/>
                    <a:pt x="0" y="3"/>
                    <a:pt x="2" y="6"/>
                  </a:cubicBezTo>
                  <a:cubicBezTo>
                    <a:pt x="4" y="9"/>
                    <a:pt x="7" y="13"/>
                    <a:pt x="9" y="16"/>
                  </a:cubicBezTo>
                  <a:cubicBezTo>
                    <a:pt x="10" y="20"/>
                    <a:pt x="11" y="24"/>
                    <a:pt x="14" y="27"/>
                  </a:cubicBezTo>
                  <a:cubicBezTo>
                    <a:pt x="16" y="28"/>
                    <a:pt x="19" y="28"/>
                    <a:pt x="20" y="25"/>
                  </a:cubicBezTo>
                  <a:cubicBezTo>
                    <a:pt x="20" y="21"/>
                    <a:pt x="18" y="17"/>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7" name="Freeform 31">
              <a:extLst>
                <a:ext uri="{FF2B5EF4-FFF2-40B4-BE49-F238E27FC236}">
                  <a16:creationId xmlns:a16="http://schemas.microsoft.com/office/drawing/2014/main" id="{BF7629FC-DC0B-453D-BF96-07F2D575D1C3}"/>
                </a:ext>
              </a:extLst>
            </p:cNvPr>
            <p:cNvSpPr/>
            <p:nvPr/>
          </p:nvSpPr>
          <p:spPr bwMode="auto">
            <a:xfrm>
              <a:off x="3496" y="1630"/>
              <a:ext cx="86" cy="26"/>
            </a:xfrm>
            <a:custGeom>
              <a:avLst/>
              <a:gdLst>
                <a:gd name="T0" fmla="*/ 33 w 36"/>
                <a:gd name="T1" fmla="*/ 3 h 11"/>
                <a:gd name="T2" fmla="*/ 20 w 36"/>
                <a:gd name="T3" fmla="*/ 1 h 11"/>
                <a:gd name="T4" fmla="*/ 4 w 36"/>
                <a:gd name="T5" fmla="*/ 0 h 11"/>
                <a:gd name="T6" fmla="*/ 3 w 36"/>
                <a:gd name="T7" fmla="*/ 7 h 11"/>
                <a:gd name="T8" fmla="*/ 20 w 36"/>
                <a:gd name="T9" fmla="*/ 9 h 11"/>
                <a:gd name="T10" fmla="*/ 33 w 36"/>
                <a:gd name="T11" fmla="*/ 9 h 11"/>
                <a:gd name="T12" fmla="*/ 33 w 36"/>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3"/>
                  </a:moveTo>
                  <a:cubicBezTo>
                    <a:pt x="29" y="0"/>
                    <a:pt x="24" y="1"/>
                    <a:pt x="20" y="1"/>
                  </a:cubicBezTo>
                  <a:cubicBezTo>
                    <a:pt x="15" y="0"/>
                    <a:pt x="9" y="0"/>
                    <a:pt x="4" y="0"/>
                  </a:cubicBezTo>
                  <a:cubicBezTo>
                    <a:pt x="1" y="0"/>
                    <a:pt x="0" y="6"/>
                    <a:pt x="3" y="7"/>
                  </a:cubicBezTo>
                  <a:cubicBezTo>
                    <a:pt x="9" y="8"/>
                    <a:pt x="14" y="8"/>
                    <a:pt x="20" y="9"/>
                  </a:cubicBezTo>
                  <a:cubicBezTo>
                    <a:pt x="24" y="10"/>
                    <a:pt x="28" y="11"/>
                    <a:pt x="33" y="9"/>
                  </a:cubicBezTo>
                  <a:cubicBezTo>
                    <a:pt x="36" y="8"/>
                    <a:pt x="35"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8" name="Freeform 32">
              <a:extLst>
                <a:ext uri="{FF2B5EF4-FFF2-40B4-BE49-F238E27FC236}">
                  <a16:creationId xmlns:a16="http://schemas.microsoft.com/office/drawing/2014/main" id="{37CDE933-7717-4149-AA2C-41E8D941E8D6}"/>
                </a:ext>
              </a:extLst>
            </p:cNvPr>
            <p:cNvSpPr/>
            <p:nvPr/>
          </p:nvSpPr>
          <p:spPr bwMode="auto">
            <a:xfrm>
              <a:off x="3655" y="1637"/>
              <a:ext cx="83" cy="24"/>
            </a:xfrm>
            <a:custGeom>
              <a:avLst/>
              <a:gdLst>
                <a:gd name="T0" fmla="*/ 32 w 35"/>
                <a:gd name="T1" fmla="*/ 1 h 10"/>
                <a:gd name="T2" fmla="*/ 17 w 35"/>
                <a:gd name="T3" fmla="*/ 1 h 10"/>
                <a:gd name="T4" fmla="*/ 3 w 35"/>
                <a:gd name="T5" fmla="*/ 2 h 10"/>
                <a:gd name="T6" fmla="*/ 3 w 35"/>
                <a:gd name="T7" fmla="*/ 9 h 10"/>
                <a:gd name="T8" fmla="*/ 17 w 35"/>
                <a:gd name="T9" fmla="*/ 10 h 10"/>
                <a:gd name="T10" fmla="*/ 32 w 35"/>
                <a:gd name="T11" fmla="*/ 9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7" y="0"/>
                    <a:pt x="22" y="0"/>
                    <a:pt x="17" y="1"/>
                  </a:cubicBezTo>
                  <a:cubicBezTo>
                    <a:pt x="13" y="1"/>
                    <a:pt x="8" y="1"/>
                    <a:pt x="3" y="2"/>
                  </a:cubicBezTo>
                  <a:cubicBezTo>
                    <a:pt x="0" y="2"/>
                    <a:pt x="0" y="8"/>
                    <a:pt x="3" y="9"/>
                  </a:cubicBezTo>
                  <a:cubicBezTo>
                    <a:pt x="8" y="9"/>
                    <a:pt x="13" y="10"/>
                    <a:pt x="17" y="10"/>
                  </a:cubicBezTo>
                  <a:cubicBezTo>
                    <a:pt x="22" y="10"/>
                    <a:pt x="27" y="10"/>
                    <a:pt x="32" y="9"/>
                  </a:cubicBezTo>
                  <a:cubicBezTo>
                    <a:pt x="35" y="8"/>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9" name="Freeform 33">
              <a:extLst>
                <a:ext uri="{FF2B5EF4-FFF2-40B4-BE49-F238E27FC236}">
                  <a16:creationId xmlns:a16="http://schemas.microsoft.com/office/drawing/2014/main" id="{468A8276-E1A4-412B-BC05-764616C31FAE}"/>
                </a:ext>
              </a:extLst>
            </p:cNvPr>
            <p:cNvSpPr/>
            <p:nvPr/>
          </p:nvSpPr>
          <p:spPr bwMode="auto">
            <a:xfrm>
              <a:off x="3807" y="1640"/>
              <a:ext cx="104" cy="35"/>
            </a:xfrm>
            <a:custGeom>
              <a:avLst/>
              <a:gdLst>
                <a:gd name="T0" fmla="*/ 40 w 44"/>
                <a:gd name="T1" fmla="*/ 5 h 15"/>
                <a:gd name="T2" fmla="*/ 6 w 44"/>
                <a:gd name="T3" fmla="*/ 6 h 15"/>
                <a:gd name="T4" fmla="*/ 8 w 44"/>
                <a:gd name="T5" fmla="*/ 15 h 15"/>
                <a:gd name="T6" fmla="*/ 24 w 44"/>
                <a:gd name="T7" fmla="*/ 13 h 15"/>
                <a:gd name="T8" fmla="*/ 39 w 44"/>
                <a:gd name="T9" fmla="*/ 13 h 15"/>
                <a:gd name="T10" fmla="*/ 40 w 44"/>
                <a:gd name="T11" fmla="*/ 5 h 15"/>
              </a:gdLst>
              <a:ahLst/>
              <a:cxnLst>
                <a:cxn ang="0">
                  <a:pos x="T0" y="T1"/>
                </a:cxn>
                <a:cxn ang="0">
                  <a:pos x="T2" y="T3"/>
                </a:cxn>
                <a:cxn ang="0">
                  <a:pos x="T4" y="T5"/>
                </a:cxn>
                <a:cxn ang="0">
                  <a:pos x="T6" y="T7"/>
                </a:cxn>
                <a:cxn ang="0">
                  <a:pos x="T8" y="T9"/>
                </a:cxn>
                <a:cxn ang="0">
                  <a:pos x="T10" y="T11"/>
                </a:cxn>
              </a:cxnLst>
              <a:rect l="0" t="0" r="r" b="b"/>
              <a:pathLst>
                <a:path w="44" h="15">
                  <a:moveTo>
                    <a:pt x="40" y="5"/>
                  </a:moveTo>
                  <a:cubicBezTo>
                    <a:pt x="30" y="0"/>
                    <a:pt x="16" y="4"/>
                    <a:pt x="6" y="6"/>
                  </a:cubicBezTo>
                  <a:cubicBezTo>
                    <a:pt x="0" y="8"/>
                    <a:pt x="3" y="15"/>
                    <a:pt x="8" y="15"/>
                  </a:cubicBezTo>
                  <a:cubicBezTo>
                    <a:pt x="13" y="14"/>
                    <a:pt x="19" y="13"/>
                    <a:pt x="24" y="13"/>
                  </a:cubicBezTo>
                  <a:cubicBezTo>
                    <a:pt x="29" y="13"/>
                    <a:pt x="34" y="14"/>
                    <a:pt x="39" y="13"/>
                  </a:cubicBezTo>
                  <a:cubicBezTo>
                    <a:pt x="43" y="12"/>
                    <a:pt x="44" y="7"/>
                    <a:pt x="4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0" name="Freeform 34">
              <a:extLst>
                <a:ext uri="{FF2B5EF4-FFF2-40B4-BE49-F238E27FC236}">
                  <a16:creationId xmlns:a16="http://schemas.microsoft.com/office/drawing/2014/main" id="{122E15BB-714D-43D5-BFDC-1F538B4669DC}"/>
                </a:ext>
              </a:extLst>
            </p:cNvPr>
            <p:cNvSpPr/>
            <p:nvPr/>
          </p:nvSpPr>
          <p:spPr bwMode="auto">
            <a:xfrm>
              <a:off x="3975" y="1632"/>
              <a:ext cx="107" cy="36"/>
            </a:xfrm>
            <a:custGeom>
              <a:avLst/>
              <a:gdLst>
                <a:gd name="T0" fmla="*/ 42 w 45"/>
                <a:gd name="T1" fmla="*/ 2 h 15"/>
                <a:gd name="T2" fmla="*/ 25 w 45"/>
                <a:gd name="T3" fmla="*/ 3 h 15"/>
                <a:gd name="T4" fmla="*/ 6 w 45"/>
                <a:gd name="T5" fmla="*/ 1 h 15"/>
                <a:gd name="T6" fmla="*/ 4 w 45"/>
                <a:gd name="T7" fmla="*/ 8 h 15"/>
                <a:gd name="T8" fmla="*/ 42 w 45"/>
                <a:gd name="T9" fmla="*/ 9 h 15"/>
                <a:gd name="T10" fmla="*/ 42 w 45"/>
                <a:gd name="T11" fmla="*/ 2 h 15"/>
              </a:gdLst>
              <a:ahLst/>
              <a:cxnLst>
                <a:cxn ang="0">
                  <a:pos x="T0" y="T1"/>
                </a:cxn>
                <a:cxn ang="0">
                  <a:pos x="T2" y="T3"/>
                </a:cxn>
                <a:cxn ang="0">
                  <a:pos x="T4" y="T5"/>
                </a:cxn>
                <a:cxn ang="0">
                  <a:pos x="T6" y="T7"/>
                </a:cxn>
                <a:cxn ang="0">
                  <a:pos x="T8" y="T9"/>
                </a:cxn>
                <a:cxn ang="0">
                  <a:pos x="T10" y="T11"/>
                </a:cxn>
              </a:cxnLst>
              <a:rect l="0" t="0" r="r" b="b"/>
              <a:pathLst>
                <a:path w="45" h="15">
                  <a:moveTo>
                    <a:pt x="42" y="2"/>
                  </a:moveTo>
                  <a:cubicBezTo>
                    <a:pt x="36" y="1"/>
                    <a:pt x="31" y="2"/>
                    <a:pt x="25" y="3"/>
                  </a:cubicBezTo>
                  <a:cubicBezTo>
                    <a:pt x="19" y="3"/>
                    <a:pt x="12" y="2"/>
                    <a:pt x="6" y="1"/>
                  </a:cubicBezTo>
                  <a:cubicBezTo>
                    <a:pt x="1" y="0"/>
                    <a:pt x="0" y="6"/>
                    <a:pt x="4" y="8"/>
                  </a:cubicBezTo>
                  <a:cubicBezTo>
                    <a:pt x="14" y="12"/>
                    <a:pt x="32" y="15"/>
                    <a:pt x="42" y="9"/>
                  </a:cubicBezTo>
                  <a:cubicBezTo>
                    <a:pt x="45" y="7"/>
                    <a:pt x="45" y="3"/>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1" name="Freeform 35">
              <a:extLst>
                <a:ext uri="{FF2B5EF4-FFF2-40B4-BE49-F238E27FC236}">
                  <a16:creationId xmlns:a16="http://schemas.microsoft.com/office/drawing/2014/main" id="{5859643D-B6D3-4E76-A9E5-87F239DF3AFB}"/>
                </a:ext>
              </a:extLst>
            </p:cNvPr>
            <p:cNvSpPr/>
            <p:nvPr/>
          </p:nvSpPr>
          <p:spPr bwMode="auto">
            <a:xfrm>
              <a:off x="4143" y="1647"/>
              <a:ext cx="93" cy="26"/>
            </a:xfrm>
            <a:custGeom>
              <a:avLst/>
              <a:gdLst>
                <a:gd name="T0" fmla="*/ 36 w 39"/>
                <a:gd name="T1" fmla="*/ 2 h 11"/>
                <a:gd name="T2" fmla="*/ 22 w 39"/>
                <a:gd name="T3" fmla="*/ 1 h 11"/>
                <a:gd name="T4" fmla="*/ 5 w 39"/>
                <a:gd name="T5" fmla="*/ 2 h 11"/>
                <a:gd name="T6" fmla="*/ 5 w 39"/>
                <a:gd name="T7" fmla="*/ 10 h 11"/>
                <a:gd name="T8" fmla="*/ 22 w 39"/>
                <a:gd name="T9" fmla="*/ 10 h 11"/>
                <a:gd name="T10" fmla="*/ 36 w 39"/>
                <a:gd name="T11" fmla="*/ 9 h 11"/>
                <a:gd name="T12" fmla="*/ 36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6" y="2"/>
                  </a:moveTo>
                  <a:cubicBezTo>
                    <a:pt x="31" y="0"/>
                    <a:pt x="27" y="1"/>
                    <a:pt x="22" y="1"/>
                  </a:cubicBezTo>
                  <a:cubicBezTo>
                    <a:pt x="16" y="1"/>
                    <a:pt x="10" y="1"/>
                    <a:pt x="5" y="2"/>
                  </a:cubicBezTo>
                  <a:cubicBezTo>
                    <a:pt x="0" y="2"/>
                    <a:pt x="0" y="9"/>
                    <a:pt x="5" y="10"/>
                  </a:cubicBezTo>
                  <a:cubicBezTo>
                    <a:pt x="10" y="10"/>
                    <a:pt x="16" y="10"/>
                    <a:pt x="22" y="10"/>
                  </a:cubicBezTo>
                  <a:cubicBezTo>
                    <a:pt x="27" y="11"/>
                    <a:pt x="31" y="11"/>
                    <a:pt x="36" y="9"/>
                  </a:cubicBezTo>
                  <a:cubicBezTo>
                    <a:pt x="39" y="8"/>
                    <a:pt x="39"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2" name="Freeform 36">
              <a:extLst>
                <a:ext uri="{FF2B5EF4-FFF2-40B4-BE49-F238E27FC236}">
                  <a16:creationId xmlns:a16="http://schemas.microsoft.com/office/drawing/2014/main" id="{CC2F593F-5D00-4C9F-AADC-574FE40D2850}"/>
                </a:ext>
              </a:extLst>
            </p:cNvPr>
            <p:cNvSpPr/>
            <p:nvPr/>
          </p:nvSpPr>
          <p:spPr bwMode="auto">
            <a:xfrm>
              <a:off x="4307" y="1647"/>
              <a:ext cx="92" cy="26"/>
            </a:xfrm>
            <a:custGeom>
              <a:avLst/>
              <a:gdLst>
                <a:gd name="T0" fmla="*/ 35 w 39"/>
                <a:gd name="T1" fmla="*/ 2 h 11"/>
                <a:gd name="T2" fmla="*/ 18 w 39"/>
                <a:gd name="T3" fmla="*/ 1 h 11"/>
                <a:gd name="T4" fmla="*/ 2 w 39"/>
                <a:gd name="T5" fmla="*/ 3 h 11"/>
                <a:gd name="T6" fmla="*/ 2 w 39"/>
                <a:gd name="T7" fmla="*/ 8 h 11"/>
                <a:gd name="T8" fmla="*/ 18 w 39"/>
                <a:gd name="T9" fmla="*/ 10 h 11"/>
                <a:gd name="T10" fmla="*/ 35 w 39"/>
                <a:gd name="T11" fmla="*/ 9 h 11"/>
                <a:gd name="T12" fmla="*/ 35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5" y="2"/>
                  </a:moveTo>
                  <a:cubicBezTo>
                    <a:pt x="29" y="0"/>
                    <a:pt x="24" y="1"/>
                    <a:pt x="18" y="1"/>
                  </a:cubicBezTo>
                  <a:cubicBezTo>
                    <a:pt x="13" y="1"/>
                    <a:pt x="7" y="2"/>
                    <a:pt x="2" y="3"/>
                  </a:cubicBezTo>
                  <a:cubicBezTo>
                    <a:pt x="0" y="4"/>
                    <a:pt x="0" y="7"/>
                    <a:pt x="2" y="8"/>
                  </a:cubicBezTo>
                  <a:cubicBezTo>
                    <a:pt x="7" y="9"/>
                    <a:pt x="13" y="10"/>
                    <a:pt x="18" y="10"/>
                  </a:cubicBezTo>
                  <a:cubicBezTo>
                    <a:pt x="24" y="10"/>
                    <a:pt x="29" y="11"/>
                    <a:pt x="35" y="9"/>
                  </a:cubicBezTo>
                  <a:cubicBezTo>
                    <a:pt x="39" y="8"/>
                    <a:pt x="39" y="3"/>
                    <a:pt x="3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3" name="Freeform 37">
              <a:extLst>
                <a:ext uri="{FF2B5EF4-FFF2-40B4-BE49-F238E27FC236}">
                  <a16:creationId xmlns:a16="http://schemas.microsoft.com/office/drawing/2014/main" id="{3EDAA88B-D6E2-44D8-B168-A5122223FEBA}"/>
                </a:ext>
              </a:extLst>
            </p:cNvPr>
            <p:cNvSpPr/>
            <p:nvPr/>
          </p:nvSpPr>
          <p:spPr bwMode="auto">
            <a:xfrm>
              <a:off x="4473" y="1652"/>
              <a:ext cx="83" cy="28"/>
            </a:xfrm>
            <a:custGeom>
              <a:avLst/>
              <a:gdLst>
                <a:gd name="T0" fmla="*/ 32 w 35"/>
                <a:gd name="T1" fmla="*/ 2 h 12"/>
                <a:gd name="T2" fmla="*/ 3 w 35"/>
                <a:gd name="T3" fmla="*/ 6 h 12"/>
                <a:gd name="T4" fmla="*/ 14 w 35"/>
                <a:gd name="T5" fmla="*/ 10 h 12"/>
                <a:gd name="T6" fmla="*/ 32 w 35"/>
                <a:gd name="T7" fmla="*/ 10 h 12"/>
                <a:gd name="T8" fmla="*/ 32 w 35"/>
                <a:gd name="T9" fmla="*/ 2 h 12"/>
              </a:gdLst>
              <a:ahLst/>
              <a:cxnLst>
                <a:cxn ang="0">
                  <a:pos x="T0" y="T1"/>
                </a:cxn>
                <a:cxn ang="0">
                  <a:pos x="T2" y="T3"/>
                </a:cxn>
                <a:cxn ang="0">
                  <a:pos x="T4" y="T5"/>
                </a:cxn>
                <a:cxn ang="0">
                  <a:pos x="T6" y="T7"/>
                </a:cxn>
                <a:cxn ang="0">
                  <a:pos x="T8" y="T9"/>
                </a:cxn>
              </a:cxnLst>
              <a:rect l="0" t="0" r="r" b="b"/>
              <a:pathLst>
                <a:path w="35" h="12">
                  <a:moveTo>
                    <a:pt x="32" y="2"/>
                  </a:moveTo>
                  <a:cubicBezTo>
                    <a:pt x="28" y="1"/>
                    <a:pt x="0" y="0"/>
                    <a:pt x="3" y="6"/>
                  </a:cubicBezTo>
                  <a:cubicBezTo>
                    <a:pt x="4" y="10"/>
                    <a:pt x="11" y="10"/>
                    <a:pt x="14" y="10"/>
                  </a:cubicBezTo>
                  <a:cubicBezTo>
                    <a:pt x="20" y="11"/>
                    <a:pt x="26" y="12"/>
                    <a:pt x="32" y="10"/>
                  </a:cubicBezTo>
                  <a:cubicBezTo>
                    <a:pt x="35" y="8"/>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4" name="Freeform 38">
              <a:extLst>
                <a:ext uri="{FF2B5EF4-FFF2-40B4-BE49-F238E27FC236}">
                  <a16:creationId xmlns:a16="http://schemas.microsoft.com/office/drawing/2014/main" id="{6C1844DA-1F5B-41D6-874D-00EF5E471B56}"/>
                </a:ext>
              </a:extLst>
            </p:cNvPr>
            <p:cNvSpPr/>
            <p:nvPr/>
          </p:nvSpPr>
          <p:spPr bwMode="auto">
            <a:xfrm>
              <a:off x="4624" y="1642"/>
              <a:ext cx="93" cy="24"/>
            </a:xfrm>
            <a:custGeom>
              <a:avLst/>
              <a:gdLst>
                <a:gd name="T0" fmla="*/ 34 w 39"/>
                <a:gd name="T1" fmla="*/ 1 h 10"/>
                <a:gd name="T2" fmla="*/ 20 w 39"/>
                <a:gd name="T3" fmla="*/ 1 h 10"/>
                <a:gd name="T4" fmla="*/ 4 w 39"/>
                <a:gd name="T5" fmla="*/ 2 h 10"/>
                <a:gd name="T6" fmla="*/ 4 w 39"/>
                <a:gd name="T7" fmla="*/ 9 h 10"/>
                <a:gd name="T8" fmla="*/ 20 w 39"/>
                <a:gd name="T9" fmla="*/ 10 h 10"/>
                <a:gd name="T10" fmla="*/ 34 w 39"/>
                <a:gd name="T11" fmla="*/ 9 h 10"/>
                <a:gd name="T12" fmla="*/ 34 w 3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9" h="10">
                  <a:moveTo>
                    <a:pt x="34" y="1"/>
                  </a:moveTo>
                  <a:cubicBezTo>
                    <a:pt x="30" y="0"/>
                    <a:pt x="25" y="1"/>
                    <a:pt x="20" y="1"/>
                  </a:cubicBezTo>
                  <a:cubicBezTo>
                    <a:pt x="15" y="1"/>
                    <a:pt x="10" y="2"/>
                    <a:pt x="4" y="2"/>
                  </a:cubicBezTo>
                  <a:cubicBezTo>
                    <a:pt x="0" y="3"/>
                    <a:pt x="0" y="8"/>
                    <a:pt x="4" y="9"/>
                  </a:cubicBezTo>
                  <a:cubicBezTo>
                    <a:pt x="10" y="9"/>
                    <a:pt x="15" y="9"/>
                    <a:pt x="20" y="10"/>
                  </a:cubicBezTo>
                  <a:cubicBezTo>
                    <a:pt x="25" y="10"/>
                    <a:pt x="30" y="10"/>
                    <a:pt x="34" y="9"/>
                  </a:cubicBezTo>
                  <a:cubicBezTo>
                    <a:pt x="39" y="9"/>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5" name="Freeform 39">
              <a:extLst>
                <a:ext uri="{FF2B5EF4-FFF2-40B4-BE49-F238E27FC236}">
                  <a16:creationId xmlns:a16="http://schemas.microsoft.com/office/drawing/2014/main" id="{DA26E4BB-D0B4-4F02-A3CF-AD576A0087A4}"/>
                </a:ext>
              </a:extLst>
            </p:cNvPr>
            <p:cNvSpPr/>
            <p:nvPr/>
          </p:nvSpPr>
          <p:spPr bwMode="auto">
            <a:xfrm>
              <a:off x="4762" y="1640"/>
              <a:ext cx="106" cy="28"/>
            </a:xfrm>
            <a:custGeom>
              <a:avLst/>
              <a:gdLst>
                <a:gd name="T0" fmla="*/ 41 w 45"/>
                <a:gd name="T1" fmla="*/ 3 h 12"/>
                <a:gd name="T2" fmla="*/ 3 w 45"/>
                <a:gd name="T3" fmla="*/ 5 h 12"/>
                <a:gd name="T4" fmla="*/ 4 w 45"/>
                <a:gd name="T5" fmla="*/ 11 h 12"/>
                <a:gd name="T6" fmla="*/ 22 w 45"/>
                <a:gd name="T7" fmla="*/ 10 h 12"/>
                <a:gd name="T8" fmla="*/ 40 w 45"/>
                <a:gd name="T9" fmla="*/ 10 h 12"/>
                <a:gd name="T10" fmla="*/ 41 w 45"/>
                <a:gd name="T11" fmla="*/ 3 h 12"/>
              </a:gdLst>
              <a:ahLst/>
              <a:cxnLst>
                <a:cxn ang="0">
                  <a:pos x="T0" y="T1"/>
                </a:cxn>
                <a:cxn ang="0">
                  <a:pos x="T2" y="T3"/>
                </a:cxn>
                <a:cxn ang="0">
                  <a:pos x="T4" y="T5"/>
                </a:cxn>
                <a:cxn ang="0">
                  <a:pos x="T6" y="T7"/>
                </a:cxn>
                <a:cxn ang="0">
                  <a:pos x="T8" y="T9"/>
                </a:cxn>
                <a:cxn ang="0">
                  <a:pos x="T10" y="T11"/>
                </a:cxn>
              </a:cxnLst>
              <a:rect l="0" t="0" r="r" b="b"/>
              <a:pathLst>
                <a:path w="45" h="12">
                  <a:moveTo>
                    <a:pt x="41" y="3"/>
                  </a:moveTo>
                  <a:cubicBezTo>
                    <a:pt x="29" y="0"/>
                    <a:pt x="15" y="2"/>
                    <a:pt x="3" y="5"/>
                  </a:cubicBezTo>
                  <a:cubicBezTo>
                    <a:pt x="0" y="6"/>
                    <a:pt x="0" y="12"/>
                    <a:pt x="4" y="11"/>
                  </a:cubicBezTo>
                  <a:cubicBezTo>
                    <a:pt x="10" y="11"/>
                    <a:pt x="16" y="10"/>
                    <a:pt x="22" y="10"/>
                  </a:cubicBezTo>
                  <a:cubicBezTo>
                    <a:pt x="28" y="10"/>
                    <a:pt x="34" y="11"/>
                    <a:pt x="40" y="10"/>
                  </a:cubicBezTo>
                  <a:cubicBezTo>
                    <a:pt x="44" y="10"/>
                    <a:pt x="45" y="4"/>
                    <a:pt x="4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6" name="Freeform 40">
              <a:extLst>
                <a:ext uri="{FF2B5EF4-FFF2-40B4-BE49-F238E27FC236}">
                  <a16:creationId xmlns:a16="http://schemas.microsoft.com/office/drawing/2014/main" id="{E376C523-7C09-4A80-A33B-674369002FD8}"/>
                </a:ext>
              </a:extLst>
            </p:cNvPr>
            <p:cNvSpPr/>
            <p:nvPr/>
          </p:nvSpPr>
          <p:spPr bwMode="auto">
            <a:xfrm>
              <a:off x="4951" y="1637"/>
              <a:ext cx="98" cy="26"/>
            </a:xfrm>
            <a:custGeom>
              <a:avLst/>
              <a:gdLst>
                <a:gd name="T0" fmla="*/ 37 w 41"/>
                <a:gd name="T1" fmla="*/ 1 h 11"/>
                <a:gd name="T2" fmla="*/ 21 w 41"/>
                <a:gd name="T3" fmla="*/ 2 h 11"/>
                <a:gd name="T4" fmla="*/ 3 w 41"/>
                <a:gd name="T5" fmla="*/ 5 h 11"/>
                <a:gd name="T6" fmla="*/ 4 w 41"/>
                <a:gd name="T7" fmla="*/ 11 h 11"/>
                <a:gd name="T8" fmla="*/ 21 w 41"/>
                <a:gd name="T9" fmla="*/ 11 h 11"/>
                <a:gd name="T10" fmla="*/ 37 w 41"/>
                <a:gd name="T11" fmla="*/ 9 h 11"/>
                <a:gd name="T12" fmla="*/ 37 w 4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1" h="11">
                  <a:moveTo>
                    <a:pt x="37" y="1"/>
                  </a:moveTo>
                  <a:cubicBezTo>
                    <a:pt x="31" y="0"/>
                    <a:pt x="26" y="1"/>
                    <a:pt x="21" y="2"/>
                  </a:cubicBezTo>
                  <a:cubicBezTo>
                    <a:pt x="15" y="2"/>
                    <a:pt x="9" y="3"/>
                    <a:pt x="3" y="5"/>
                  </a:cubicBezTo>
                  <a:cubicBezTo>
                    <a:pt x="0" y="5"/>
                    <a:pt x="1" y="11"/>
                    <a:pt x="4" y="11"/>
                  </a:cubicBezTo>
                  <a:cubicBezTo>
                    <a:pt x="10" y="11"/>
                    <a:pt x="15" y="11"/>
                    <a:pt x="21" y="11"/>
                  </a:cubicBezTo>
                  <a:cubicBezTo>
                    <a:pt x="26" y="10"/>
                    <a:pt x="32" y="11"/>
                    <a:pt x="37" y="9"/>
                  </a:cubicBezTo>
                  <a:cubicBezTo>
                    <a:pt x="40" y="8"/>
                    <a:pt x="41" y="2"/>
                    <a:pt x="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7" name="Freeform 41">
              <a:extLst>
                <a:ext uri="{FF2B5EF4-FFF2-40B4-BE49-F238E27FC236}">
                  <a16:creationId xmlns:a16="http://schemas.microsoft.com/office/drawing/2014/main" id="{74707C21-460B-4EB6-B2BF-510A5BABF4AF}"/>
                </a:ext>
              </a:extLst>
            </p:cNvPr>
            <p:cNvSpPr/>
            <p:nvPr/>
          </p:nvSpPr>
          <p:spPr bwMode="auto">
            <a:xfrm>
              <a:off x="5091" y="1587"/>
              <a:ext cx="121" cy="72"/>
            </a:xfrm>
            <a:custGeom>
              <a:avLst/>
              <a:gdLst>
                <a:gd name="T0" fmla="*/ 46 w 51"/>
                <a:gd name="T1" fmla="*/ 1 h 30"/>
                <a:gd name="T2" fmla="*/ 27 w 51"/>
                <a:gd name="T3" fmla="*/ 12 h 30"/>
                <a:gd name="T4" fmla="*/ 5 w 51"/>
                <a:gd name="T5" fmla="*/ 22 h 30"/>
                <a:gd name="T6" fmla="*/ 7 w 51"/>
                <a:gd name="T7" fmla="*/ 29 h 30"/>
                <a:gd name="T8" fmla="*/ 50 w 51"/>
                <a:gd name="T9" fmla="*/ 7 h 30"/>
                <a:gd name="T10" fmla="*/ 46 w 51"/>
                <a:gd name="T11" fmla="*/ 1 h 30"/>
              </a:gdLst>
              <a:ahLst/>
              <a:cxnLst>
                <a:cxn ang="0">
                  <a:pos x="T0" y="T1"/>
                </a:cxn>
                <a:cxn ang="0">
                  <a:pos x="T2" y="T3"/>
                </a:cxn>
                <a:cxn ang="0">
                  <a:pos x="T4" y="T5"/>
                </a:cxn>
                <a:cxn ang="0">
                  <a:pos x="T6" y="T7"/>
                </a:cxn>
                <a:cxn ang="0">
                  <a:pos x="T8" y="T9"/>
                </a:cxn>
                <a:cxn ang="0">
                  <a:pos x="T10" y="T11"/>
                </a:cxn>
              </a:cxnLst>
              <a:rect l="0" t="0" r="r" b="b"/>
              <a:pathLst>
                <a:path w="51" h="30">
                  <a:moveTo>
                    <a:pt x="46" y="1"/>
                  </a:moveTo>
                  <a:cubicBezTo>
                    <a:pt x="39" y="4"/>
                    <a:pt x="33" y="8"/>
                    <a:pt x="27" y="12"/>
                  </a:cubicBezTo>
                  <a:cubicBezTo>
                    <a:pt x="20" y="16"/>
                    <a:pt x="13" y="19"/>
                    <a:pt x="5" y="22"/>
                  </a:cubicBezTo>
                  <a:cubicBezTo>
                    <a:pt x="0" y="23"/>
                    <a:pt x="2" y="30"/>
                    <a:pt x="7" y="29"/>
                  </a:cubicBezTo>
                  <a:cubicBezTo>
                    <a:pt x="21" y="26"/>
                    <a:pt x="41" y="20"/>
                    <a:pt x="50" y="7"/>
                  </a:cubicBezTo>
                  <a:cubicBezTo>
                    <a:pt x="51" y="4"/>
                    <a:pt x="49" y="0"/>
                    <a:pt x="4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8" name="Freeform 42">
              <a:extLst>
                <a:ext uri="{FF2B5EF4-FFF2-40B4-BE49-F238E27FC236}">
                  <a16:creationId xmlns:a16="http://schemas.microsoft.com/office/drawing/2014/main" id="{22836DDD-1580-4683-A7D7-5036336A0473}"/>
                </a:ext>
              </a:extLst>
            </p:cNvPr>
            <p:cNvSpPr/>
            <p:nvPr/>
          </p:nvSpPr>
          <p:spPr bwMode="auto">
            <a:xfrm>
              <a:off x="5257" y="1513"/>
              <a:ext cx="83" cy="67"/>
            </a:xfrm>
            <a:custGeom>
              <a:avLst/>
              <a:gdLst>
                <a:gd name="T0" fmla="*/ 31 w 35"/>
                <a:gd name="T1" fmla="*/ 4 h 28"/>
                <a:gd name="T2" fmla="*/ 17 w 35"/>
                <a:gd name="T3" fmla="*/ 6 h 28"/>
                <a:gd name="T4" fmla="*/ 4 w 35"/>
                <a:gd name="T5" fmla="*/ 19 h 28"/>
                <a:gd name="T6" fmla="*/ 9 w 35"/>
                <a:gd name="T7" fmla="*/ 24 h 28"/>
                <a:gd name="T8" fmla="*/ 24 w 35"/>
                <a:gd name="T9" fmla="*/ 14 h 28"/>
                <a:gd name="T10" fmla="*/ 31 w 35"/>
                <a:gd name="T11" fmla="*/ 4 h 28"/>
              </a:gdLst>
              <a:ahLst/>
              <a:cxnLst>
                <a:cxn ang="0">
                  <a:pos x="T0" y="T1"/>
                </a:cxn>
                <a:cxn ang="0">
                  <a:pos x="T2" y="T3"/>
                </a:cxn>
                <a:cxn ang="0">
                  <a:pos x="T4" y="T5"/>
                </a:cxn>
                <a:cxn ang="0">
                  <a:pos x="T6" y="T7"/>
                </a:cxn>
                <a:cxn ang="0">
                  <a:pos x="T8" y="T9"/>
                </a:cxn>
                <a:cxn ang="0">
                  <a:pos x="T10" y="T11"/>
                </a:cxn>
              </a:cxnLst>
              <a:rect l="0" t="0" r="r" b="b"/>
              <a:pathLst>
                <a:path w="35" h="28">
                  <a:moveTo>
                    <a:pt x="31" y="4"/>
                  </a:moveTo>
                  <a:cubicBezTo>
                    <a:pt x="28" y="0"/>
                    <a:pt x="21" y="4"/>
                    <a:pt x="17" y="6"/>
                  </a:cubicBezTo>
                  <a:cubicBezTo>
                    <a:pt x="12" y="10"/>
                    <a:pt x="7" y="14"/>
                    <a:pt x="4" y="19"/>
                  </a:cubicBezTo>
                  <a:cubicBezTo>
                    <a:pt x="0" y="23"/>
                    <a:pt x="5" y="28"/>
                    <a:pt x="9" y="24"/>
                  </a:cubicBezTo>
                  <a:cubicBezTo>
                    <a:pt x="14" y="20"/>
                    <a:pt x="19" y="17"/>
                    <a:pt x="24" y="14"/>
                  </a:cubicBezTo>
                  <a:cubicBezTo>
                    <a:pt x="27" y="12"/>
                    <a:pt x="35" y="9"/>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9" name="Freeform 43">
              <a:extLst>
                <a:ext uri="{FF2B5EF4-FFF2-40B4-BE49-F238E27FC236}">
                  <a16:creationId xmlns:a16="http://schemas.microsoft.com/office/drawing/2014/main" id="{94304C0C-163D-420F-88C0-0B30831ED267}"/>
                </a:ext>
              </a:extLst>
            </p:cNvPr>
            <p:cNvSpPr/>
            <p:nvPr/>
          </p:nvSpPr>
          <p:spPr bwMode="auto">
            <a:xfrm>
              <a:off x="5361" y="1440"/>
              <a:ext cx="76" cy="57"/>
            </a:xfrm>
            <a:custGeom>
              <a:avLst/>
              <a:gdLst>
                <a:gd name="T0" fmla="*/ 26 w 32"/>
                <a:gd name="T1" fmla="*/ 0 h 24"/>
                <a:gd name="T2" fmla="*/ 15 w 32"/>
                <a:gd name="T3" fmla="*/ 8 h 24"/>
                <a:gd name="T4" fmla="*/ 3 w 32"/>
                <a:gd name="T5" fmla="*/ 17 h 24"/>
                <a:gd name="T6" fmla="*/ 7 w 32"/>
                <a:gd name="T7" fmla="*/ 22 h 24"/>
                <a:gd name="T8" fmla="*/ 20 w 32"/>
                <a:gd name="T9" fmla="*/ 14 h 24"/>
                <a:gd name="T10" fmla="*/ 30 w 32"/>
                <a:gd name="T11" fmla="*/ 6 h 24"/>
                <a:gd name="T12" fmla="*/ 26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6" y="0"/>
                  </a:moveTo>
                  <a:cubicBezTo>
                    <a:pt x="22" y="2"/>
                    <a:pt x="18" y="5"/>
                    <a:pt x="15" y="8"/>
                  </a:cubicBezTo>
                  <a:cubicBezTo>
                    <a:pt x="11" y="11"/>
                    <a:pt x="6" y="14"/>
                    <a:pt x="3" y="17"/>
                  </a:cubicBezTo>
                  <a:cubicBezTo>
                    <a:pt x="0" y="20"/>
                    <a:pt x="4" y="24"/>
                    <a:pt x="7" y="22"/>
                  </a:cubicBezTo>
                  <a:cubicBezTo>
                    <a:pt x="11" y="20"/>
                    <a:pt x="15" y="17"/>
                    <a:pt x="20" y="14"/>
                  </a:cubicBezTo>
                  <a:cubicBezTo>
                    <a:pt x="24" y="12"/>
                    <a:pt x="28" y="10"/>
                    <a:pt x="30" y="6"/>
                  </a:cubicBezTo>
                  <a:cubicBezTo>
                    <a:pt x="32" y="3"/>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0" name="Freeform 44">
              <a:extLst>
                <a:ext uri="{FF2B5EF4-FFF2-40B4-BE49-F238E27FC236}">
                  <a16:creationId xmlns:a16="http://schemas.microsoft.com/office/drawing/2014/main" id="{96241B87-9228-4535-804B-14410DB12301}"/>
                </a:ext>
              </a:extLst>
            </p:cNvPr>
            <p:cNvSpPr/>
            <p:nvPr/>
          </p:nvSpPr>
          <p:spPr bwMode="auto">
            <a:xfrm>
              <a:off x="5489" y="1344"/>
              <a:ext cx="69" cy="67"/>
            </a:xfrm>
            <a:custGeom>
              <a:avLst/>
              <a:gdLst>
                <a:gd name="T0" fmla="*/ 20 w 29"/>
                <a:gd name="T1" fmla="*/ 1 h 28"/>
                <a:gd name="T2" fmla="*/ 2 w 29"/>
                <a:gd name="T3" fmla="*/ 19 h 28"/>
                <a:gd name="T4" fmla="*/ 10 w 29"/>
                <a:gd name="T5" fmla="*/ 23 h 28"/>
                <a:gd name="T6" fmla="*/ 17 w 29"/>
                <a:gd name="T7" fmla="*/ 16 h 28"/>
                <a:gd name="T8" fmla="*/ 25 w 29"/>
                <a:gd name="T9" fmla="*/ 10 h 28"/>
                <a:gd name="T10" fmla="*/ 20 w 29"/>
                <a:gd name="T11" fmla="*/ 1 h 28"/>
              </a:gdLst>
              <a:ahLst/>
              <a:cxnLst>
                <a:cxn ang="0">
                  <a:pos x="T0" y="T1"/>
                </a:cxn>
                <a:cxn ang="0">
                  <a:pos x="T2" y="T3"/>
                </a:cxn>
                <a:cxn ang="0">
                  <a:pos x="T4" y="T5"/>
                </a:cxn>
                <a:cxn ang="0">
                  <a:pos x="T6" y="T7"/>
                </a:cxn>
                <a:cxn ang="0">
                  <a:pos x="T8" y="T9"/>
                </a:cxn>
                <a:cxn ang="0">
                  <a:pos x="T10" y="T11"/>
                </a:cxn>
              </a:cxnLst>
              <a:rect l="0" t="0" r="r" b="b"/>
              <a:pathLst>
                <a:path w="29" h="28">
                  <a:moveTo>
                    <a:pt x="20" y="1"/>
                  </a:moveTo>
                  <a:cubicBezTo>
                    <a:pt x="12" y="4"/>
                    <a:pt x="6" y="12"/>
                    <a:pt x="2" y="19"/>
                  </a:cubicBezTo>
                  <a:cubicBezTo>
                    <a:pt x="0" y="24"/>
                    <a:pt x="7" y="28"/>
                    <a:pt x="10" y="23"/>
                  </a:cubicBezTo>
                  <a:cubicBezTo>
                    <a:pt x="12" y="21"/>
                    <a:pt x="14" y="18"/>
                    <a:pt x="17" y="16"/>
                  </a:cubicBezTo>
                  <a:cubicBezTo>
                    <a:pt x="19" y="14"/>
                    <a:pt x="22" y="12"/>
                    <a:pt x="25" y="10"/>
                  </a:cubicBezTo>
                  <a:cubicBezTo>
                    <a:pt x="29" y="7"/>
                    <a:pt x="24"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1" name="Freeform 45">
              <a:extLst>
                <a:ext uri="{FF2B5EF4-FFF2-40B4-BE49-F238E27FC236}">
                  <a16:creationId xmlns:a16="http://schemas.microsoft.com/office/drawing/2014/main" id="{0BB5CD57-328A-4DD3-B5DB-67B16A7E494B}"/>
                </a:ext>
              </a:extLst>
            </p:cNvPr>
            <p:cNvSpPr/>
            <p:nvPr/>
          </p:nvSpPr>
          <p:spPr bwMode="auto">
            <a:xfrm>
              <a:off x="5560" y="1273"/>
              <a:ext cx="55" cy="57"/>
            </a:xfrm>
            <a:custGeom>
              <a:avLst/>
              <a:gdLst>
                <a:gd name="T0" fmla="*/ 17 w 23"/>
                <a:gd name="T1" fmla="*/ 1 h 24"/>
                <a:gd name="T2" fmla="*/ 10 w 23"/>
                <a:gd name="T3" fmla="*/ 8 h 24"/>
                <a:gd name="T4" fmla="*/ 3 w 23"/>
                <a:gd name="T5" fmla="*/ 17 h 24"/>
                <a:gd name="T6" fmla="*/ 9 w 23"/>
                <a:gd name="T7" fmla="*/ 21 h 24"/>
                <a:gd name="T8" fmla="*/ 16 w 23"/>
                <a:gd name="T9" fmla="*/ 14 h 24"/>
                <a:gd name="T10" fmla="*/ 22 w 23"/>
                <a:gd name="T11" fmla="*/ 5 h 24"/>
                <a:gd name="T12" fmla="*/ 17 w 23"/>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17" y="1"/>
                  </a:moveTo>
                  <a:cubicBezTo>
                    <a:pt x="14" y="2"/>
                    <a:pt x="12" y="5"/>
                    <a:pt x="10" y="8"/>
                  </a:cubicBezTo>
                  <a:cubicBezTo>
                    <a:pt x="7" y="11"/>
                    <a:pt x="5" y="14"/>
                    <a:pt x="3" y="17"/>
                  </a:cubicBezTo>
                  <a:cubicBezTo>
                    <a:pt x="0" y="20"/>
                    <a:pt x="6" y="24"/>
                    <a:pt x="9" y="21"/>
                  </a:cubicBezTo>
                  <a:cubicBezTo>
                    <a:pt x="11" y="19"/>
                    <a:pt x="14" y="16"/>
                    <a:pt x="16" y="14"/>
                  </a:cubicBezTo>
                  <a:cubicBezTo>
                    <a:pt x="19" y="11"/>
                    <a:pt x="22" y="9"/>
                    <a:pt x="22" y="5"/>
                  </a:cubicBezTo>
                  <a:cubicBezTo>
                    <a:pt x="23" y="3"/>
                    <a:pt x="20" y="0"/>
                    <a:pt x="1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12" name="文本框 55">
            <a:extLst>
              <a:ext uri="{FF2B5EF4-FFF2-40B4-BE49-F238E27FC236}">
                <a16:creationId xmlns:a16="http://schemas.microsoft.com/office/drawing/2014/main" id="{16036563-4495-4848-88EC-DC51E30C0B16}"/>
              </a:ext>
            </a:extLst>
          </p:cNvPr>
          <p:cNvSpPr txBox="1"/>
          <p:nvPr/>
        </p:nvSpPr>
        <p:spPr>
          <a:xfrm>
            <a:off x="2197354" y="786915"/>
            <a:ext cx="659923" cy="584775"/>
          </a:xfrm>
          <a:prstGeom prst="rect">
            <a:avLst/>
          </a:prstGeom>
          <a:noFill/>
        </p:spPr>
        <p:txBody>
          <a:bodyPr wrap="square" rtlCol="0">
            <a:spAutoFit/>
          </a:bodyPr>
          <a:lstStyle/>
          <a:p>
            <a:pPr algn="dist"/>
            <a:r>
              <a:rPr lang="en-US" altLang="zh-CN" sz="3200" dirty="0">
                <a:solidFill>
                  <a:srgbClr val="404040"/>
                </a:solidFill>
                <a:cs typeface="+mn-ea"/>
                <a:sym typeface="+mn-lt"/>
              </a:rPr>
              <a:t>02</a:t>
            </a:r>
            <a:endParaRPr lang="zh-CN" altLang="en-US" sz="3200" dirty="0">
              <a:solidFill>
                <a:srgbClr val="404040"/>
              </a:solidFill>
              <a:cs typeface="+mn-ea"/>
              <a:sym typeface="+mn-lt"/>
            </a:endParaRPr>
          </a:p>
        </p:txBody>
      </p:sp>
      <p:graphicFrame>
        <p:nvGraphicFramePr>
          <p:cNvPr id="2" name="Table 2">
            <a:extLst>
              <a:ext uri="{FF2B5EF4-FFF2-40B4-BE49-F238E27FC236}">
                <a16:creationId xmlns:a16="http://schemas.microsoft.com/office/drawing/2014/main" id="{D0D39475-D9DB-455C-A186-E5F7DFF00341}"/>
              </a:ext>
            </a:extLst>
          </p:cNvPr>
          <p:cNvGraphicFramePr>
            <a:graphicFrameLocks noGrp="1"/>
          </p:cNvGraphicFramePr>
          <p:nvPr>
            <p:extLst>
              <p:ext uri="{D42A27DB-BD31-4B8C-83A1-F6EECF244321}">
                <p14:modId xmlns:p14="http://schemas.microsoft.com/office/powerpoint/2010/main" val="2938050802"/>
              </p:ext>
            </p:extLst>
          </p:nvPr>
        </p:nvGraphicFramePr>
        <p:xfrm>
          <a:off x="1730478" y="1451714"/>
          <a:ext cx="5378245" cy="3111542"/>
        </p:xfrm>
        <a:graphic>
          <a:graphicData uri="http://schemas.openxmlformats.org/drawingml/2006/table">
            <a:tbl>
              <a:tblPr firstRow="1" bandRow="1">
                <a:tableStyleId>{2D5ABB26-0587-4C30-8999-92F81FD0307C}</a:tableStyleId>
              </a:tblPr>
              <a:tblGrid>
                <a:gridCol w="3500283">
                  <a:extLst>
                    <a:ext uri="{9D8B030D-6E8A-4147-A177-3AD203B41FA5}">
                      <a16:colId xmlns:a16="http://schemas.microsoft.com/office/drawing/2014/main" val="3642107523"/>
                    </a:ext>
                  </a:extLst>
                </a:gridCol>
                <a:gridCol w="1877962">
                  <a:extLst>
                    <a:ext uri="{9D8B030D-6E8A-4147-A177-3AD203B41FA5}">
                      <a16:colId xmlns:a16="http://schemas.microsoft.com/office/drawing/2014/main" val="2786442208"/>
                    </a:ext>
                  </a:extLst>
                </a:gridCol>
              </a:tblGrid>
              <a:tr h="1286536">
                <a:tc>
                  <a:txBody>
                    <a:bodyPr/>
                    <a:lstStyle/>
                    <a:p>
                      <a:r>
                        <a:rPr lang="en-GB" sz="1600" b="1" kern="1200" dirty="0">
                          <a:solidFill>
                            <a:srgbClr val="3E3A39"/>
                          </a:solidFill>
                          <a:effectLst/>
                          <a:latin typeface="Times New Roman" panose="02020603050405020304" pitchFamily="18" charset="0"/>
                          <a:ea typeface="+mn-ea"/>
                          <a:cs typeface="Times New Roman" panose="02020603050405020304" pitchFamily="18" charset="0"/>
                        </a:rPr>
                        <a:t>Set the distance of the grid</a:t>
                      </a:r>
                      <a:endParaRPr lang="en-US" sz="1600" b="1" kern="1200" dirty="0">
                        <a:solidFill>
                          <a:srgbClr val="3E3A39"/>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GB" sz="1600" b="1" kern="1200" dirty="0">
                          <a:solidFill>
                            <a:srgbClr val="3E3A39"/>
                          </a:solidFill>
                          <a:effectLst/>
                          <a:latin typeface="Times New Roman" panose="02020603050405020304" pitchFamily="18" charset="0"/>
                          <a:ea typeface="+mn-ea"/>
                          <a:cs typeface="Times New Roman" panose="02020603050405020304" pitchFamily="18" charset="0"/>
                        </a:rPr>
                        <a:t>Right-click on the graphics view</a:t>
                      </a:r>
                      <a:endParaRPr lang="en-US" sz="1600" b="1" kern="1200" dirty="0">
                        <a:solidFill>
                          <a:srgbClr val="3E3A39"/>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GB" sz="1600" b="1" kern="1200" dirty="0">
                          <a:solidFill>
                            <a:srgbClr val="3E3A39"/>
                          </a:solidFill>
                          <a:effectLst/>
                          <a:latin typeface="Times New Roman" panose="02020603050405020304" pitchFamily="18" charset="0"/>
                          <a:ea typeface="+mn-ea"/>
                          <a:cs typeface="Times New Roman" panose="02020603050405020304" pitchFamily="18" charset="0"/>
                        </a:rPr>
                        <a:t>Click “Graphics”</a:t>
                      </a:r>
                      <a:endParaRPr lang="en-US" sz="1600" b="1" kern="1200" dirty="0">
                        <a:solidFill>
                          <a:srgbClr val="3E3A39"/>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GB" sz="1600" b="1" kern="1200" dirty="0">
                          <a:solidFill>
                            <a:srgbClr val="3E3A39"/>
                          </a:solidFill>
                          <a:effectLst/>
                          <a:latin typeface="Times New Roman" panose="02020603050405020304" pitchFamily="18" charset="0"/>
                          <a:ea typeface="+mn-ea"/>
                          <a:cs typeface="Times New Roman" panose="02020603050405020304" pitchFamily="18" charset="0"/>
                        </a:rPr>
                        <a:t>Go to “Grid” tab</a:t>
                      </a:r>
                      <a:br>
                        <a:rPr lang="en-GB" sz="1600" b="1" kern="1200" dirty="0">
                          <a:solidFill>
                            <a:srgbClr val="3E3A39"/>
                          </a:solidFill>
                          <a:effectLst/>
                          <a:latin typeface="Times New Roman" panose="02020603050405020304" pitchFamily="18" charset="0"/>
                          <a:ea typeface="+mn-ea"/>
                          <a:cs typeface="Times New Roman" panose="02020603050405020304" pitchFamily="18" charset="0"/>
                        </a:rPr>
                      </a:br>
                      <a:r>
                        <a:rPr lang="en-GB" sz="1600" b="1" kern="1200" dirty="0">
                          <a:solidFill>
                            <a:srgbClr val="3E3A39"/>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en-GB" sz="1600" b="1" kern="1200" dirty="0">
                          <a:solidFill>
                            <a:srgbClr val="3E3A39"/>
                          </a:solidFill>
                          <a:effectLst/>
                          <a:latin typeface="Times New Roman" panose="02020603050405020304" pitchFamily="18" charset="0"/>
                          <a:ea typeface="+mn-ea"/>
                          <a:cs typeface="Times New Roman" panose="02020603050405020304" pitchFamily="18" charset="0"/>
                        </a:rPr>
                        <a:t> “Grid Type” </a:t>
                      </a:r>
                      <a:br>
                        <a:rPr lang="en-GB" sz="1600" b="1" kern="1200" dirty="0">
                          <a:solidFill>
                            <a:srgbClr val="3E3A39"/>
                          </a:solidFill>
                          <a:effectLst/>
                          <a:latin typeface="Times New Roman" panose="02020603050405020304" pitchFamily="18" charset="0"/>
                          <a:ea typeface="+mn-ea"/>
                          <a:cs typeface="Times New Roman" panose="02020603050405020304" pitchFamily="18" charset="0"/>
                        </a:rPr>
                      </a:br>
                      <a:r>
                        <a:rPr lang="en-GB" sz="1600" b="1" kern="1200" dirty="0">
                          <a:solidFill>
                            <a:srgbClr val="3E3A39"/>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en-GB" sz="1600" b="1" kern="1200" dirty="0">
                          <a:solidFill>
                            <a:srgbClr val="3E3A39"/>
                          </a:solidFill>
                          <a:effectLst/>
                          <a:latin typeface="Times New Roman" panose="02020603050405020304" pitchFamily="18" charset="0"/>
                          <a:ea typeface="+mn-ea"/>
                          <a:cs typeface="Times New Roman" panose="02020603050405020304" pitchFamily="18" charset="0"/>
                        </a:rPr>
                        <a:t> Select “Major Gridlines”</a:t>
                      </a:r>
                      <a:endParaRPr lang="en-US" sz="1600" b="1" kern="1200" dirty="0">
                        <a:solidFill>
                          <a:srgbClr val="3E3A39"/>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GB" sz="1600" b="1" kern="1200" dirty="0">
                          <a:solidFill>
                            <a:srgbClr val="3E3A39"/>
                          </a:solidFill>
                          <a:effectLst/>
                          <a:latin typeface="Times New Roman" panose="02020603050405020304" pitchFamily="18" charset="0"/>
                          <a:ea typeface="+mn-ea"/>
                          <a:cs typeface="Times New Roman" panose="02020603050405020304" pitchFamily="18" charset="0"/>
                        </a:rPr>
                        <a:t>Tick “Distance”</a:t>
                      </a:r>
                      <a:endParaRPr lang="en-US" sz="1600" b="1" kern="1200" dirty="0">
                        <a:solidFill>
                          <a:srgbClr val="3E3A39"/>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GB" sz="1600" b="1" kern="1200" dirty="0">
                          <a:solidFill>
                            <a:srgbClr val="3E3A39"/>
                          </a:solidFill>
                          <a:effectLst/>
                          <a:latin typeface="Times New Roman" panose="02020603050405020304" pitchFamily="18" charset="0"/>
                          <a:ea typeface="+mn-ea"/>
                          <a:cs typeface="Times New Roman" panose="02020603050405020304" pitchFamily="18" charset="0"/>
                        </a:rPr>
                        <a:t>Set x = 1 and y = 1</a:t>
                      </a:r>
                      <a:endParaRPr lang="en-US" sz="1600" b="1" kern="1200" dirty="0">
                        <a:solidFill>
                          <a:srgbClr val="3E3A39"/>
                        </a:solidFill>
                        <a:effectLst/>
                        <a:latin typeface="Times New Roman" panose="02020603050405020304" pitchFamily="18" charset="0"/>
                        <a:ea typeface="+mn-ea"/>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64980404"/>
                  </a:ext>
                </a:extLst>
              </a:tr>
              <a:tr h="1069382">
                <a:tc>
                  <a:txBody>
                    <a:bodyPr/>
                    <a:lstStyle/>
                    <a:p>
                      <a:pPr algn="just"/>
                      <a:endParaRPr lang="en-GB" sz="1600" i="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r>
                        <a:rPr lang="en-GB" sz="1600" i="1" kern="100" dirty="0">
                          <a:effectLst/>
                          <a:latin typeface="Times New Roman" panose="02020603050405020304" pitchFamily="18" charset="0"/>
                          <a:ea typeface="新細明體" panose="02020500000000000000" pitchFamily="18" charset="-120"/>
                          <a:cs typeface="Times New Roman" panose="02020603050405020304" pitchFamily="18" charset="0"/>
                        </a:rPr>
                        <a:t>Remark:</a:t>
                      </a:r>
                    </a:p>
                    <a:p>
                      <a:pPr algn="just"/>
                      <a:r>
                        <a:rPr lang="en-GB" sz="1600" i="1" kern="100" dirty="0">
                          <a:effectLst/>
                          <a:latin typeface="Times New Roman" panose="02020603050405020304" pitchFamily="18" charset="0"/>
                          <a:ea typeface="新細明體" panose="02020500000000000000" pitchFamily="18" charset="-120"/>
                          <a:cs typeface="Times New Roman" panose="02020603050405020304" pitchFamily="18" charset="0"/>
                        </a:rPr>
                        <a:t>This will be useful for you to define the scale of your 3D-model.</a:t>
                      </a:r>
                      <a:endParaRPr lang="en-US"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endParaRPr lang="en-US" dirty="0"/>
                    </a:p>
                  </a:txBody>
                  <a:tcPr/>
                </a:tc>
                <a:extLst>
                  <a:ext uri="{0D108BD9-81ED-4DB2-BD59-A6C34878D82A}">
                    <a16:rowId xmlns:a16="http://schemas.microsoft.com/office/drawing/2014/main" val="4260161464"/>
                  </a:ext>
                </a:extLst>
              </a:tr>
            </a:tbl>
          </a:graphicData>
        </a:graphic>
      </p:graphicFrame>
      <p:pic>
        <p:nvPicPr>
          <p:cNvPr id="53" name="Picture 52" descr="A screenshot of a grid&#10;&#10;Description automatically generated">
            <a:extLst>
              <a:ext uri="{FF2B5EF4-FFF2-40B4-BE49-F238E27FC236}">
                <a16:creationId xmlns:a16="http://schemas.microsoft.com/office/drawing/2014/main" id="{FA3FD9F9-E669-48CF-AE2D-20235BC9CB12}"/>
              </a:ext>
            </a:extLst>
          </p:cNvPr>
          <p:cNvPicPr/>
          <p:nvPr/>
        </p:nvPicPr>
        <p:blipFill rotWithShape="1">
          <a:blip r:embed="rId6" cstate="print">
            <a:extLst>
              <a:ext uri="{28A0092B-C50C-407E-A947-70E740481C1C}">
                <a14:useLocalDpi xmlns:a14="http://schemas.microsoft.com/office/drawing/2010/main" val="0"/>
              </a:ext>
            </a:extLst>
          </a:blip>
          <a:srcRect r="9436"/>
          <a:stretch/>
        </p:blipFill>
        <p:spPr bwMode="auto">
          <a:xfrm>
            <a:off x="5372525" y="1455029"/>
            <a:ext cx="1613535" cy="17233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8550196"/>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1000" fill="hold"/>
                                        <p:tgtEl>
                                          <p:spTgt spid="112"/>
                                        </p:tgtEl>
                                        <p:attrNameLst>
                                          <p:attrName>ppt_w</p:attrName>
                                        </p:attrNameLst>
                                      </p:cBhvr>
                                      <p:tavLst>
                                        <p:tav tm="0">
                                          <p:val>
                                            <p:fltVal val="0"/>
                                          </p:val>
                                        </p:tav>
                                        <p:tav tm="100000">
                                          <p:val>
                                            <p:strVal val="#ppt_w"/>
                                          </p:val>
                                        </p:tav>
                                      </p:tavLst>
                                    </p:anim>
                                    <p:anim calcmode="lin" valueType="num">
                                      <p:cBhvr>
                                        <p:cTn id="8" dur="1000" fill="hold"/>
                                        <p:tgtEl>
                                          <p:spTgt spid="112"/>
                                        </p:tgtEl>
                                        <p:attrNameLst>
                                          <p:attrName>ppt_h</p:attrName>
                                        </p:attrNameLst>
                                      </p:cBhvr>
                                      <p:tavLst>
                                        <p:tav tm="0">
                                          <p:val>
                                            <p:fltVal val="0"/>
                                          </p:val>
                                        </p:tav>
                                        <p:tav tm="100000">
                                          <p:val>
                                            <p:strVal val="#ppt_h"/>
                                          </p:val>
                                        </p:tav>
                                      </p:tavLst>
                                    </p:anim>
                                    <p:anim calcmode="lin" valueType="num">
                                      <p:cBhvr>
                                        <p:cTn id="9" dur="1000" fill="hold"/>
                                        <p:tgtEl>
                                          <p:spTgt spid="112"/>
                                        </p:tgtEl>
                                        <p:attrNameLst>
                                          <p:attrName>style.rotation</p:attrName>
                                        </p:attrNameLst>
                                      </p:cBhvr>
                                      <p:tavLst>
                                        <p:tav tm="0">
                                          <p:val>
                                            <p:fltVal val="90"/>
                                          </p:val>
                                        </p:tav>
                                        <p:tav tm="100000">
                                          <p:val>
                                            <p:fltVal val="0"/>
                                          </p:val>
                                        </p:tav>
                                      </p:tavLst>
                                    </p:anim>
                                    <p:animEffect transition="in" filter="fade">
                                      <p:cBhvr>
                                        <p:cTn id="10" dur="1000"/>
                                        <p:tgtEl>
                                          <p:spTgt spid="112"/>
                                        </p:tgtEl>
                                      </p:cBhvr>
                                    </p:animEffect>
                                  </p:childTnLst>
                                </p:cTn>
                              </p:par>
                              <p:par>
                                <p:cTn id="11" presetID="3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1000" fill="hold"/>
                                        <p:tgtEl>
                                          <p:spTgt spid="70"/>
                                        </p:tgtEl>
                                        <p:attrNameLst>
                                          <p:attrName>ppt_w</p:attrName>
                                        </p:attrNameLst>
                                      </p:cBhvr>
                                      <p:tavLst>
                                        <p:tav tm="0">
                                          <p:val>
                                            <p:fltVal val="0"/>
                                          </p:val>
                                        </p:tav>
                                        <p:tav tm="100000">
                                          <p:val>
                                            <p:strVal val="#ppt_w"/>
                                          </p:val>
                                        </p:tav>
                                      </p:tavLst>
                                    </p:anim>
                                    <p:anim calcmode="lin" valueType="num">
                                      <p:cBhvr>
                                        <p:cTn id="14" dur="1000" fill="hold"/>
                                        <p:tgtEl>
                                          <p:spTgt spid="70"/>
                                        </p:tgtEl>
                                        <p:attrNameLst>
                                          <p:attrName>ppt_h</p:attrName>
                                        </p:attrNameLst>
                                      </p:cBhvr>
                                      <p:tavLst>
                                        <p:tav tm="0">
                                          <p:val>
                                            <p:fltVal val="0"/>
                                          </p:val>
                                        </p:tav>
                                        <p:tav tm="100000">
                                          <p:val>
                                            <p:strVal val="#ppt_h"/>
                                          </p:val>
                                        </p:tav>
                                      </p:tavLst>
                                    </p:anim>
                                    <p:anim calcmode="lin" valueType="num">
                                      <p:cBhvr>
                                        <p:cTn id="15" dur="1000" fill="hold"/>
                                        <p:tgtEl>
                                          <p:spTgt spid="70"/>
                                        </p:tgtEl>
                                        <p:attrNameLst>
                                          <p:attrName>style.rotation</p:attrName>
                                        </p:attrNameLst>
                                      </p:cBhvr>
                                      <p:tavLst>
                                        <p:tav tm="0">
                                          <p:val>
                                            <p:fltVal val="90"/>
                                          </p:val>
                                        </p:tav>
                                        <p:tav tm="100000">
                                          <p:val>
                                            <p:fltVal val="0"/>
                                          </p:val>
                                        </p:tav>
                                      </p:tavLst>
                                    </p:anim>
                                    <p:animEffect transition="in" filter="fade">
                                      <p:cBhvr>
                                        <p:cTn id="16" dur="10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44</a:t>
            </a:fld>
            <a:endParaRPr lang="zh-CN" altLang="en-US" dirty="0"/>
          </a:p>
        </p:txBody>
      </p:sp>
      <p:grpSp>
        <p:nvGrpSpPr>
          <p:cNvPr id="70" name="Group 4">
            <a:extLst>
              <a:ext uri="{FF2B5EF4-FFF2-40B4-BE49-F238E27FC236}">
                <a16:creationId xmlns:a16="http://schemas.microsoft.com/office/drawing/2014/main" id="{553410CF-182D-4AFA-8636-084A5C086FF9}"/>
              </a:ext>
            </a:extLst>
          </p:cNvPr>
          <p:cNvGrpSpPr>
            <a:grpSpLocks noChangeAspect="1"/>
          </p:cNvGrpSpPr>
          <p:nvPr/>
        </p:nvGrpSpPr>
        <p:grpSpPr bwMode="auto">
          <a:xfrm flipH="1">
            <a:off x="1860444" y="767704"/>
            <a:ext cx="1133478" cy="621619"/>
            <a:chOff x="3326" y="771"/>
            <a:chExt cx="2348" cy="954"/>
          </a:xfrm>
          <a:solidFill>
            <a:schemeClr val="tx1">
              <a:lumMod val="75000"/>
              <a:lumOff val="25000"/>
            </a:schemeClr>
          </a:solidFill>
        </p:grpSpPr>
        <p:sp>
          <p:nvSpPr>
            <p:cNvPr id="71" name="Freeform 5">
              <a:extLst>
                <a:ext uri="{FF2B5EF4-FFF2-40B4-BE49-F238E27FC236}">
                  <a16:creationId xmlns:a16="http://schemas.microsoft.com/office/drawing/2014/main" id="{9997A38E-3E88-44C2-9F16-3772F434CCAA}"/>
                </a:ext>
              </a:extLst>
            </p:cNvPr>
            <p:cNvSpPr>
              <a:spLocks noEditPoints="1"/>
            </p:cNvSpPr>
            <p:nvPr/>
          </p:nvSpPr>
          <p:spPr bwMode="auto">
            <a:xfrm>
              <a:off x="3326" y="771"/>
              <a:ext cx="2348" cy="954"/>
            </a:xfrm>
            <a:custGeom>
              <a:avLst/>
              <a:gdLst>
                <a:gd name="T0" fmla="*/ 969 w 991"/>
                <a:gd name="T1" fmla="*/ 166 h 401"/>
                <a:gd name="T2" fmla="*/ 911 w 991"/>
                <a:gd name="T3" fmla="*/ 115 h 401"/>
                <a:gd name="T4" fmla="*/ 851 w 991"/>
                <a:gd name="T5" fmla="*/ 67 h 401"/>
                <a:gd name="T6" fmla="*/ 780 w 991"/>
                <a:gd name="T7" fmla="*/ 16 h 401"/>
                <a:gd name="T8" fmla="*/ 774 w 991"/>
                <a:gd name="T9" fmla="*/ 17 h 401"/>
                <a:gd name="T10" fmla="*/ 770 w 991"/>
                <a:gd name="T11" fmla="*/ 16 h 401"/>
                <a:gd name="T12" fmla="*/ 354 w 991"/>
                <a:gd name="T13" fmla="*/ 3 h 401"/>
                <a:gd name="T14" fmla="*/ 149 w 991"/>
                <a:gd name="T15" fmla="*/ 2 h 401"/>
                <a:gd name="T16" fmla="*/ 44 w 991"/>
                <a:gd name="T17" fmla="*/ 3 h 401"/>
                <a:gd name="T18" fmla="*/ 9 w 991"/>
                <a:gd name="T19" fmla="*/ 34 h 401"/>
                <a:gd name="T20" fmla="*/ 6 w 991"/>
                <a:gd name="T21" fmla="*/ 38 h 401"/>
                <a:gd name="T22" fmla="*/ 3 w 991"/>
                <a:gd name="T23" fmla="*/ 263 h 401"/>
                <a:gd name="T24" fmla="*/ 2 w 991"/>
                <a:gd name="T25" fmla="*/ 319 h 401"/>
                <a:gd name="T26" fmla="*/ 4 w 991"/>
                <a:gd name="T27" fmla="*/ 363 h 401"/>
                <a:gd name="T28" fmla="*/ 63 w 991"/>
                <a:gd name="T29" fmla="*/ 388 h 401"/>
                <a:gd name="T30" fmla="*/ 514 w 991"/>
                <a:gd name="T31" fmla="*/ 399 h 401"/>
                <a:gd name="T32" fmla="*/ 768 w 991"/>
                <a:gd name="T33" fmla="*/ 392 h 401"/>
                <a:gd name="T34" fmla="*/ 772 w 991"/>
                <a:gd name="T35" fmla="*/ 391 h 401"/>
                <a:gd name="T36" fmla="*/ 778 w 991"/>
                <a:gd name="T37" fmla="*/ 391 h 401"/>
                <a:gd name="T38" fmla="*/ 901 w 991"/>
                <a:gd name="T39" fmla="*/ 317 h 401"/>
                <a:gd name="T40" fmla="*/ 952 w 991"/>
                <a:gd name="T41" fmla="*/ 270 h 401"/>
                <a:gd name="T42" fmla="*/ 987 w 991"/>
                <a:gd name="T43" fmla="*/ 214 h 401"/>
                <a:gd name="T44" fmla="*/ 969 w 991"/>
                <a:gd name="T45" fmla="*/ 166 h 401"/>
                <a:gd name="T46" fmla="*/ 970 w 991"/>
                <a:gd name="T47" fmla="*/ 222 h 401"/>
                <a:gd name="T48" fmla="*/ 879 w 991"/>
                <a:gd name="T49" fmla="*/ 316 h 401"/>
                <a:gd name="T50" fmla="*/ 772 w 991"/>
                <a:gd name="T51" fmla="*/ 380 h 401"/>
                <a:gd name="T52" fmla="*/ 771 w 991"/>
                <a:gd name="T53" fmla="*/ 380 h 401"/>
                <a:gd name="T54" fmla="*/ 768 w 991"/>
                <a:gd name="T55" fmla="*/ 379 h 401"/>
                <a:gd name="T56" fmla="*/ 349 w 991"/>
                <a:gd name="T57" fmla="*/ 386 h 401"/>
                <a:gd name="T58" fmla="*/ 142 w 991"/>
                <a:gd name="T59" fmla="*/ 380 h 401"/>
                <a:gd name="T60" fmla="*/ 38 w 991"/>
                <a:gd name="T61" fmla="*/ 374 h 401"/>
                <a:gd name="T62" fmla="*/ 14 w 991"/>
                <a:gd name="T63" fmla="*/ 329 h 401"/>
                <a:gd name="T64" fmla="*/ 15 w 991"/>
                <a:gd name="T65" fmla="*/ 276 h 401"/>
                <a:gd name="T66" fmla="*/ 14 w 991"/>
                <a:gd name="T67" fmla="*/ 38 h 401"/>
                <a:gd name="T68" fmla="*/ 14 w 991"/>
                <a:gd name="T69" fmla="*/ 37 h 401"/>
                <a:gd name="T70" fmla="*/ 66 w 991"/>
                <a:gd name="T71" fmla="*/ 15 h 401"/>
                <a:gd name="T72" fmla="*/ 112 w 991"/>
                <a:gd name="T73" fmla="*/ 15 h 401"/>
                <a:gd name="T74" fmla="*/ 208 w 991"/>
                <a:gd name="T75" fmla="*/ 15 h 401"/>
                <a:gd name="T76" fmla="*/ 393 w 991"/>
                <a:gd name="T77" fmla="*/ 17 h 401"/>
                <a:gd name="T78" fmla="*/ 770 w 991"/>
                <a:gd name="T79" fmla="*/ 29 h 401"/>
                <a:gd name="T80" fmla="*/ 776 w 991"/>
                <a:gd name="T81" fmla="*/ 25 h 401"/>
                <a:gd name="T82" fmla="*/ 830 w 991"/>
                <a:gd name="T83" fmla="*/ 68 h 401"/>
                <a:gd name="T84" fmla="*/ 886 w 991"/>
                <a:gd name="T85" fmla="*/ 114 h 401"/>
                <a:gd name="T86" fmla="*/ 941 w 991"/>
                <a:gd name="T87" fmla="*/ 160 h 401"/>
                <a:gd name="T88" fmla="*/ 970 w 991"/>
                <a:gd name="T89" fmla="*/ 22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1" h="401">
                  <a:moveTo>
                    <a:pt x="969" y="166"/>
                  </a:moveTo>
                  <a:cubicBezTo>
                    <a:pt x="951" y="148"/>
                    <a:pt x="930" y="132"/>
                    <a:pt x="911" y="115"/>
                  </a:cubicBezTo>
                  <a:cubicBezTo>
                    <a:pt x="891" y="99"/>
                    <a:pt x="871" y="83"/>
                    <a:pt x="851" y="67"/>
                  </a:cubicBezTo>
                  <a:cubicBezTo>
                    <a:pt x="828" y="49"/>
                    <a:pt x="805" y="29"/>
                    <a:pt x="780" y="16"/>
                  </a:cubicBezTo>
                  <a:cubicBezTo>
                    <a:pt x="777" y="15"/>
                    <a:pt x="775" y="15"/>
                    <a:pt x="774" y="17"/>
                  </a:cubicBezTo>
                  <a:cubicBezTo>
                    <a:pt x="773" y="16"/>
                    <a:pt x="772" y="16"/>
                    <a:pt x="770" y="16"/>
                  </a:cubicBezTo>
                  <a:cubicBezTo>
                    <a:pt x="631" y="10"/>
                    <a:pt x="493" y="5"/>
                    <a:pt x="354" y="3"/>
                  </a:cubicBezTo>
                  <a:cubicBezTo>
                    <a:pt x="285" y="2"/>
                    <a:pt x="217" y="2"/>
                    <a:pt x="149" y="2"/>
                  </a:cubicBezTo>
                  <a:cubicBezTo>
                    <a:pt x="114" y="2"/>
                    <a:pt x="78" y="0"/>
                    <a:pt x="44" y="3"/>
                  </a:cubicBezTo>
                  <a:cubicBezTo>
                    <a:pt x="26" y="5"/>
                    <a:pt x="6" y="14"/>
                    <a:pt x="9" y="34"/>
                  </a:cubicBezTo>
                  <a:cubicBezTo>
                    <a:pt x="8" y="34"/>
                    <a:pt x="6" y="35"/>
                    <a:pt x="6" y="38"/>
                  </a:cubicBezTo>
                  <a:cubicBezTo>
                    <a:pt x="2" y="113"/>
                    <a:pt x="3" y="188"/>
                    <a:pt x="3" y="263"/>
                  </a:cubicBezTo>
                  <a:cubicBezTo>
                    <a:pt x="2" y="282"/>
                    <a:pt x="2" y="301"/>
                    <a:pt x="2" y="319"/>
                  </a:cubicBezTo>
                  <a:cubicBezTo>
                    <a:pt x="2" y="333"/>
                    <a:pt x="0" y="349"/>
                    <a:pt x="4" y="363"/>
                  </a:cubicBezTo>
                  <a:cubicBezTo>
                    <a:pt x="11" y="389"/>
                    <a:pt x="41" y="387"/>
                    <a:pt x="63" y="388"/>
                  </a:cubicBezTo>
                  <a:cubicBezTo>
                    <a:pt x="213" y="397"/>
                    <a:pt x="364" y="401"/>
                    <a:pt x="514" y="399"/>
                  </a:cubicBezTo>
                  <a:cubicBezTo>
                    <a:pt x="599" y="398"/>
                    <a:pt x="683" y="396"/>
                    <a:pt x="768" y="392"/>
                  </a:cubicBezTo>
                  <a:cubicBezTo>
                    <a:pt x="770" y="392"/>
                    <a:pt x="771" y="392"/>
                    <a:pt x="772" y="391"/>
                  </a:cubicBezTo>
                  <a:cubicBezTo>
                    <a:pt x="774" y="392"/>
                    <a:pt x="776" y="392"/>
                    <a:pt x="778" y="391"/>
                  </a:cubicBezTo>
                  <a:cubicBezTo>
                    <a:pt x="821" y="369"/>
                    <a:pt x="863" y="346"/>
                    <a:pt x="901" y="317"/>
                  </a:cubicBezTo>
                  <a:cubicBezTo>
                    <a:pt x="919" y="303"/>
                    <a:pt x="937" y="287"/>
                    <a:pt x="952" y="270"/>
                  </a:cubicBezTo>
                  <a:cubicBezTo>
                    <a:pt x="966" y="254"/>
                    <a:pt x="983" y="235"/>
                    <a:pt x="987" y="214"/>
                  </a:cubicBezTo>
                  <a:cubicBezTo>
                    <a:pt x="991" y="195"/>
                    <a:pt x="982" y="179"/>
                    <a:pt x="969" y="166"/>
                  </a:cubicBezTo>
                  <a:close/>
                  <a:moveTo>
                    <a:pt x="970" y="222"/>
                  </a:moveTo>
                  <a:cubicBezTo>
                    <a:pt x="952" y="260"/>
                    <a:pt x="912" y="292"/>
                    <a:pt x="879" y="316"/>
                  </a:cubicBezTo>
                  <a:cubicBezTo>
                    <a:pt x="845" y="340"/>
                    <a:pt x="808" y="360"/>
                    <a:pt x="772" y="380"/>
                  </a:cubicBezTo>
                  <a:cubicBezTo>
                    <a:pt x="772" y="380"/>
                    <a:pt x="772" y="380"/>
                    <a:pt x="771" y="380"/>
                  </a:cubicBezTo>
                  <a:cubicBezTo>
                    <a:pt x="770" y="379"/>
                    <a:pt x="769" y="379"/>
                    <a:pt x="768" y="379"/>
                  </a:cubicBezTo>
                  <a:cubicBezTo>
                    <a:pt x="629" y="386"/>
                    <a:pt x="489" y="388"/>
                    <a:pt x="349" y="386"/>
                  </a:cubicBezTo>
                  <a:cubicBezTo>
                    <a:pt x="280" y="385"/>
                    <a:pt x="211" y="383"/>
                    <a:pt x="142" y="380"/>
                  </a:cubicBezTo>
                  <a:cubicBezTo>
                    <a:pt x="107" y="378"/>
                    <a:pt x="72" y="378"/>
                    <a:pt x="38" y="374"/>
                  </a:cubicBezTo>
                  <a:cubicBezTo>
                    <a:pt x="12" y="371"/>
                    <a:pt x="14" y="350"/>
                    <a:pt x="14" y="329"/>
                  </a:cubicBezTo>
                  <a:cubicBezTo>
                    <a:pt x="15" y="312"/>
                    <a:pt x="15" y="294"/>
                    <a:pt x="15" y="276"/>
                  </a:cubicBezTo>
                  <a:cubicBezTo>
                    <a:pt x="15" y="197"/>
                    <a:pt x="18" y="117"/>
                    <a:pt x="14" y="38"/>
                  </a:cubicBezTo>
                  <a:cubicBezTo>
                    <a:pt x="14" y="37"/>
                    <a:pt x="14" y="37"/>
                    <a:pt x="14" y="37"/>
                  </a:cubicBezTo>
                  <a:cubicBezTo>
                    <a:pt x="20" y="14"/>
                    <a:pt x="47" y="15"/>
                    <a:pt x="66" y="15"/>
                  </a:cubicBezTo>
                  <a:cubicBezTo>
                    <a:pt x="81" y="15"/>
                    <a:pt x="97" y="15"/>
                    <a:pt x="112" y="15"/>
                  </a:cubicBezTo>
                  <a:cubicBezTo>
                    <a:pt x="144" y="15"/>
                    <a:pt x="176" y="15"/>
                    <a:pt x="208" y="15"/>
                  </a:cubicBezTo>
                  <a:cubicBezTo>
                    <a:pt x="270" y="16"/>
                    <a:pt x="332" y="16"/>
                    <a:pt x="393" y="17"/>
                  </a:cubicBezTo>
                  <a:cubicBezTo>
                    <a:pt x="519" y="19"/>
                    <a:pt x="645" y="23"/>
                    <a:pt x="770" y="29"/>
                  </a:cubicBezTo>
                  <a:cubicBezTo>
                    <a:pt x="773" y="29"/>
                    <a:pt x="775" y="27"/>
                    <a:pt x="776" y="25"/>
                  </a:cubicBezTo>
                  <a:cubicBezTo>
                    <a:pt x="792" y="41"/>
                    <a:pt x="812" y="54"/>
                    <a:pt x="830" y="68"/>
                  </a:cubicBezTo>
                  <a:cubicBezTo>
                    <a:pt x="849" y="83"/>
                    <a:pt x="867" y="98"/>
                    <a:pt x="886" y="114"/>
                  </a:cubicBezTo>
                  <a:cubicBezTo>
                    <a:pt x="905" y="129"/>
                    <a:pt x="923" y="145"/>
                    <a:pt x="941" y="160"/>
                  </a:cubicBezTo>
                  <a:cubicBezTo>
                    <a:pt x="959" y="176"/>
                    <a:pt x="982" y="195"/>
                    <a:pt x="970"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2" name="Freeform 6">
              <a:extLst>
                <a:ext uri="{FF2B5EF4-FFF2-40B4-BE49-F238E27FC236}">
                  <a16:creationId xmlns:a16="http://schemas.microsoft.com/office/drawing/2014/main" id="{41603308-F7E7-448D-A2CB-696A9743B90E}"/>
                </a:ext>
              </a:extLst>
            </p:cNvPr>
            <p:cNvSpPr>
              <a:spLocks noEditPoints="1"/>
            </p:cNvSpPr>
            <p:nvPr/>
          </p:nvSpPr>
          <p:spPr bwMode="auto">
            <a:xfrm>
              <a:off x="5302" y="1201"/>
              <a:ext cx="123" cy="129"/>
            </a:xfrm>
            <a:custGeom>
              <a:avLst/>
              <a:gdLst>
                <a:gd name="T0" fmla="*/ 51 w 52"/>
                <a:gd name="T1" fmla="*/ 28 h 54"/>
                <a:gd name="T2" fmla="*/ 44 w 52"/>
                <a:gd name="T3" fmla="*/ 13 h 54"/>
                <a:gd name="T4" fmla="*/ 32 w 52"/>
                <a:gd name="T5" fmla="*/ 1 h 54"/>
                <a:gd name="T6" fmla="*/ 19 w 52"/>
                <a:gd name="T7" fmla="*/ 3 h 54"/>
                <a:gd name="T8" fmla="*/ 0 w 52"/>
                <a:gd name="T9" fmla="*/ 29 h 54"/>
                <a:gd name="T10" fmla="*/ 26 w 52"/>
                <a:gd name="T11" fmla="*/ 53 h 54"/>
                <a:gd name="T12" fmla="*/ 51 w 52"/>
                <a:gd name="T13" fmla="*/ 28 h 54"/>
                <a:gd name="T14" fmla="*/ 26 w 52"/>
                <a:gd name="T15" fmla="*/ 42 h 54"/>
                <a:gd name="T16" fmla="*/ 11 w 52"/>
                <a:gd name="T17" fmla="*/ 29 h 54"/>
                <a:gd name="T18" fmla="*/ 16 w 52"/>
                <a:gd name="T19" fmla="*/ 18 h 54"/>
                <a:gd name="T20" fmla="*/ 25 w 52"/>
                <a:gd name="T21" fmla="*/ 12 h 54"/>
                <a:gd name="T22" fmla="*/ 27 w 52"/>
                <a:gd name="T23" fmla="*/ 10 h 54"/>
                <a:gd name="T24" fmla="*/ 26 w 52"/>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51" y="28"/>
                  </a:moveTo>
                  <a:cubicBezTo>
                    <a:pt x="50" y="23"/>
                    <a:pt x="48" y="17"/>
                    <a:pt x="44" y="13"/>
                  </a:cubicBezTo>
                  <a:cubicBezTo>
                    <a:pt x="46" y="7"/>
                    <a:pt x="37" y="2"/>
                    <a:pt x="32" y="1"/>
                  </a:cubicBezTo>
                  <a:cubicBezTo>
                    <a:pt x="28" y="0"/>
                    <a:pt x="23" y="1"/>
                    <a:pt x="19" y="3"/>
                  </a:cubicBezTo>
                  <a:cubicBezTo>
                    <a:pt x="8" y="4"/>
                    <a:pt x="0" y="20"/>
                    <a:pt x="0" y="29"/>
                  </a:cubicBezTo>
                  <a:cubicBezTo>
                    <a:pt x="0" y="44"/>
                    <a:pt x="12" y="54"/>
                    <a:pt x="26" y="53"/>
                  </a:cubicBezTo>
                  <a:cubicBezTo>
                    <a:pt x="40" y="53"/>
                    <a:pt x="52" y="43"/>
                    <a:pt x="51" y="28"/>
                  </a:cubicBezTo>
                  <a:close/>
                  <a:moveTo>
                    <a:pt x="26" y="42"/>
                  </a:moveTo>
                  <a:cubicBezTo>
                    <a:pt x="18" y="42"/>
                    <a:pt x="11" y="37"/>
                    <a:pt x="11" y="29"/>
                  </a:cubicBezTo>
                  <a:cubicBezTo>
                    <a:pt x="11" y="25"/>
                    <a:pt x="13" y="21"/>
                    <a:pt x="16" y="18"/>
                  </a:cubicBezTo>
                  <a:cubicBezTo>
                    <a:pt x="18" y="15"/>
                    <a:pt x="22" y="14"/>
                    <a:pt x="25" y="12"/>
                  </a:cubicBezTo>
                  <a:cubicBezTo>
                    <a:pt x="26" y="11"/>
                    <a:pt x="26" y="11"/>
                    <a:pt x="27" y="10"/>
                  </a:cubicBezTo>
                  <a:cubicBezTo>
                    <a:pt x="40" y="17"/>
                    <a:pt x="45" y="40"/>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3" name="Freeform 7">
              <a:extLst>
                <a:ext uri="{FF2B5EF4-FFF2-40B4-BE49-F238E27FC236}">
                  <a16:creationId xmlns:a16="http://schemas.microsoft.com/office/drawing/2014/main" id="{A8C6DD86-1D47-45A1-B0F0-40DBC03DE2C2}"/>
                </a:ext>
              </a:extLst>
            </p:cNvPr>
            <p:cNvSpPr/>
            <p:nvPr/>
          </p:nvSpPr>
          <p:spPr bwMode="auto">
            <a:xfrm>
              <a:off x="3375" y="1549"/>
              <a:ext cx="76" cy="100"/>
            </a:xfrm>
            <a:custGeom>
              <a:avLst/>
              <a:gdLst>
                <a:gd name="T0" fmla="*/ 28 w 32"/>
                <a:gd name="T1" fmla="*/ 31 h 42"/>
                <a:gd name="T2" fmla="*/ 14 w 32"/>
                <a:gd name="T3" fmla="*/ 22 h 42"/>
                <a:gd name="T4" fmla="*/ 15 w 32"/>
                <a:gd name="T5" fmla="*/ 5 h 42"/>
                <a:gd name="T6" fmla="*/ 11 w 32"/>
                <a:gd name="T7" fmla="*/ 2 h 42"/>
                <a:gd name="T8" fmla="*/ 4 w 32"/>
                <a:gd name="T9" fmla="*/ 26 h 42"/>
                <a:gd name="T10" fmla="*/ 28 w 32"/>
                <a:gd name="T11" fmla="*/ 40 h 42"/>
                <a:gd name="T12" fmla="*/ 28 w 32"/>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2" h="42">
                  <a:moveTo>
                    <a:pt x="28" y="31"/>
                  </a:moveTo>
                  <a:cubicBezTo>
                    <a:pt x="22" y="29"/>
                    <a:pt x="17" y="28"/>
                    <a:pt x="14" y="22"/>
                  </a:cubicBezTo>
                  <a:cubicBezTo>
                    <a:pt x="12" y="17"/>
                    <a:pt x="12" y="10"/>
                    <a:pt x="15" y="5"/>
                  </a:cubicBezTo>
                  <a:cubicBezTo>
                    <a:pt x="16" y="3"/>
                    <a:pt x="14" y="0"/>
                    <a:pt x="11" y="2"/>
                  </a:cubicBezTo>
                  <a:cubicBezTo>
                    <a:pt x="4" y="8"/>
                    <a:pt x="0" y="17"/>
                    <a:pt x="4" y="26"/>
                  </a:cubicBezTo>
                  <a:cubicBezTo>
                    <a:pt x="8" y="35"/>
                    <a:pt x="18" y="42"/>
                    <a:pt x="28" y="40"/>
                  </a:cubicBezTo>
                  <a:cubicBezTo>
                    <a:pt x="32" y="39"/>
                    <a:pt x="32" y="33"/>
                    <a:pt x="2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4" name="Freeform 8">
              <a:extLst>
                <a:ext uri="{FF2B5EF4-FFF2-40B4-BE49-F238E27FC236}">
                  <a16:creationId xmlns:a16="http://schemas.microsoft.com/office/drawing/2014/main" id="{F7FD735D-FD34-4CF9-B806-FE86F6FF7DCB}"/>
                </a:ext>
              </a:extLst>
            </p:cNvPr>
            <p:cNvSpPr/>
            <p:nvPr/>
          </p:nvSpPr>
          <p:spPr bwMode="auto">
            <a:xfrm>
              <a:off x="3382" y="1437"/>
              <a:ext cx="27" cy="79"/>
            </a:xfrm>
            <a:custGeom>
              <a:avLst/>
              <a:gdLst>
                <a:gd name="T0" fmla="*/ 9 w 11"/>
                <a:gd name="T1" fmla="*/ 3 h 33"/>
                <a:gd name="T2" fmla="*/ 2 w 11"/>
                <a:gd name="T3" fmla="*/ 3 h 33"/>
                <a:gd name="T4" fmla="*/ 1 w 11"/>
                <a:gd name="T5" fmla="*/ 15 h 33"/>
                <a:gd name="T6" fmla="*/ 3 w 11"/>
                <a:gd name="T7" fmla="*/ 29 h 33"/>
                <a:gd name="T8" fmla="*/ 9 w 11"/>
                <a:gd name="T9" fmla="*/ 29 h 33"/>
                <a:gd name="T10" fmla="*/ 10 w 11"/>
                <a:gd name="T11" fmla="*/ 15 h 33"/>
                <a:gd name="T12" fmla="*/ 9 w 11"/>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9" y="3"/>
                  </a:moveTo>
                  <a:cubicBezTo>
                    <a:pt x="8" y="0"/>
                    <a:pt x="3" y="0"/>
                    <a:pt x="2" y="3"/>
                  </a:cubicBezTo>
                  <a:cubicBezTo>
                    <a:pt x="0" y="7"/>
                    <a:pt x="1" y="11"/>
                    <a:pt x="1" y="15"/>
                  </a:cubicBezTo>
                  <a:cubicBezTo>
                    <a:pt x="2" y="20"/>
                    <a:pt x="2" y="24"/>
                    <a:pt x="3" y="29"/>
                  </a:cubicBezTo>
                  <a:cubicBezTo>
                    <a:pt x="3" y="33"/>
                    <a:pt x="8" y="33"/>
                    <a:pt x="9" y="29"/>
                  </a:cubicBezTo>
                  <a:cubicBezTo>
                    <a:pt x="9" y="24"/>
                    <a:pt x="10" y="20"/>
                    <a:pt x="10" y="15"/>
                  </a:cubicBezTo>
                  <a:cubicBezTo>
                    <a:pt x="10" y="11"/>
                    <a:pt x="11" y="7"/>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5" name="Freeform 9">
              <a:extLst>
                <a:ext uri="{FF2B5EF4-FFF2-40B4-BE49-F238E27FC236}">
                  <a16:creationId xmlns:a16="http://schemas.microsoft.com/office/drawing/2014/main" id="{775E19F0-D4E0-4132-BD6B-0F31A2AD326E}"/>
                </a:ext>
              </a:extLst>
            </p:cNvPr>
            <p:cNvSpPr/>
            <p:nvPr/>
          </p:nvSpPr>
          <p:spPr bwMode="auto">
            <a:xfrm>
              <a:off x="3380" y="1285"/>
              <a:ext cx="31" cy="86"/>
            </a:xfrm>
            <a:custGeom>
              <a:avLst/>
              <a:gdLst>
                <a:gd name="T0" fmla="*/ 9 w 13"/>
                <a:gd name="T1" fmla="*/ 1 h 36"/>
                <a:gd name="T2" fmla="*/ 4 w 13"/>
                <a:gd name="T3" fmla="*/ 1 h 36"/>
                <a:gd name="T4" fmla="*/ 2 w 13"/>
                <a:gd name="T5" fmla="*/ 16 h 36"/>
                <a:gd name="T6" fmla="*/ 4 w 13"/>
                <a:gd name="T7" fmla="*/ 34 h 36"/>
                <a:gd name="T8" fmla="*/ 9 w 13"/>
                <a:gd name="T9" fmla="*/ 34 h 36"/>
                <a:gd name="T10" fmla="*/ 11 w 13"/>
                <a:gd name="T11" fmla="*/ 16 h 36"/>
                <a:gd name="T12" fmla="*/ 9 w 13"/>
                <a:gd name="T13" fmla="*/ 1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9" y="1"/>
                  </a:moveTo>
                  <a:cubicBezTo>
                    <a:pt x="8" y="0"/>
                    <a:pt x="5" y="0"/>
                    <a:pt x="4" y="1"/>
                  </a:cubicBezTo>
                  <a:cubicBezTo>
                    <a:pt x="0" y="6"/>
                    <a:pt x="2" y="11"/>
                    <a:pt x="2" y="16"/>
                  </a:cubicBezTo>
                  <a:cubicBezTo>
                    <a:pt x="2" y="22"/>
                    <a:pt x="3" y="28"/>
                    <a:pt x="4" y="34"/>
                  </a:cubicBezTo>
                  <a:cubicBezTo>
                    <a:pt x="5" y="36"/>
                    <a:pt x="9" y="36"/>
                    <a:pt x="9" y="34"/>
                  </a:cubicBezTo>
                  <a:cubicBezTo>
                    <a:pt x="10" y="28"/>
                    <a:pt x="11" y="22"/>
                    <a:pt x="11" y="16"/>
                  </a:cubicBezTo>
                  <a:cubicBezTo>
                    <a:pt x="12" y="11"/>
                    <a:pt x="13" y="6"/>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6" name="Freeform 10">
              <a:extLst>
                <a:ext uri="{FF2B5EF4-FFF2-40B4-BE49-F238E27FC236}">
                  <a16:creationId xmlns:a16="http://schemas.microsoft.com/office/drawing/2014/main" id="{29785D45-44E2-448F-AAA0-D49BBC71D3EA}"/>
                </a:ext>
              </a:extLst>
            </p:cNvPr>
            <p:cNvSpPr/>
            <p:nvPr/>
          </p:nvSpPr>
          <p:spPr bwMode="auto">
            <a:xfrm>
              <a:off x="3380" y="1132"/>
              <a:ext cx="31" cy="89"/>
            </a:xfrm>
            <a:custGeom>
              <a:avLst/>
              <a:gdLst>
                <a:gd name="T0" fmla="*/ 8 w 13"/>
                <a:gd name="T1" fmla="*/ 4 h 37"/>
                <a:gd name="T2" fmla="*/ 0 w 13"/>
                <a:gd name="T3" fmla="*/ 6 h 37"/>
                <a:gd name="T4" fmla="*/ 2 w 13"/>
                <a:gd name="T5" fmla="*/ 18 h 37"/>
                <a:gd name="T6" fmla="*/ 3 w 13"/>
                <a:gd name="T7" fmla="*/ 32 h 37"/>
                <a:gd name="T8" fmla="*/ 10 w 13"/>
                <a:gd name="T9" fmla="*/ 33 h 37"/>
                <a:gd name="T10" fmla="*/ 8 w 13"/>
                <a:gd name="T11" fmla="*/ 4 h 37"/>
              </a:gdLst>
              <a:ahLst/>
              <a:cxnLst>
                <a:cxn ang="0">
                  <a:pos x="T0" y="T1"/>
                </a:cxn>
                <a:cxn ang="0">
                  <a:pos x="T2" y="T3"/>
                </a:cxn>
                <a:cxn ang="0">
                  <a:pos x="T4" y="T5"/>
                </a:cxn>
                <a:cxn ang="0">
                  <a:pos x="T6" y="T7"/>
                </a:cxn>
                <a:cxn ang="0">
                  <a:pos x="T8" y="T9"/>
                </a:cxn>
                <a:cxn ang="0">
                  <a:pos x="T10" y="T11"/>
                </a:cxn>
              </a:cxnLst>
              <a:rect l="0" t="0" r="r" b="b"/>
              <a:pathLst>
                <a:path w="13" h="37">
                  <a:moveTo>
                    <a:pt x="8" y="4"/>
                  </a:moveTo>
                  <a:cubicBezTo>
                    <a:pt x="6" y="0"/>
                    <a:pt x="1" y="2"/>
                    <a:pt x="0" y="6"/>
                  </a:cubicBezTo>
                  <a:cubicBezTo>
                    <a:pt x="0" y="10"/>
                    <a:pt x="2" y="14"/>
                    <a:pt x="2" y="18"/>
                  </a:cubicBezTo>
                  <a:cubicBezTo>
                    <a:pt x="3" y="23"/>
                    <a:pt x="3" y="28"/>
                    <a:pt x="3" y="32"/>
                  </a:cubicBezTo>
                  <a:cubicBezTo>
                    <a:pt x="3" y="36"/>
                    <a:pt x="9" y="37"/>
                    <a:pt x="10" y="33"/>
                  </a:cubicBezTo>
                  <a:cubicBezTo>
                    <a:pt x="12" y="25"/>
                    <a:pt x="13" y="12"/>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7" name="Freeform 11">
              <a:extLst>
                <a:ext uri="{FF2B5EF4-FFF2-40B4-BE49-F238E27FC236}">
                  <a16:creationId xmlns:a16="http://schemas.microsoft.com/office/drawing/2014/main" id="{904095EE-7588-4706-A267-3A8D99D673EA}"/>
                </a:ext>
              </a:extLst>
            </p:cNvPr>
            <p:cNvSpPr/>
            <p:nvPr/>
          </p:nvSpPr>
          <p:spPr bwMode="auto">
            <a:xfrm>
              <a:off x="3390" y="985"/>
              <a:ext cx="33" cy="88"/>
            </a:xfrm>
            <a:custGeom>
              <a:avLst/>
              <a:gdLst>
                <a:gd name="T0" fmla="*/ 7 w 14"/>
                <a:gd name="T1" fmla="*/ 3 h 37"/>
                <a:gd name="T2" fmla="*/ 0 w 14"/>
                <a:gd name="T3" fmla="*/ 6 h 37"/>
                <a:gd name="T4" fmla="*/ 2 w 14"/>
                <a:gd name="T5" fmla="*/ 17 h 37"/>
                <a:gd name="T6" fmla="*/ 2 w 14"/>
                <a:gd name="T7" fmla="*/ 31 h 37"/>
                <a:gd name="T8" fmla="*/ 8 w 14"/>
                <a:gd name="T9" fmla="*/ 33 h 37"/>
                <a:gd name="T10" fmla="*/ 7 w 14"/>
                <a:gd name="T11" fmla="*/ 3 h 37"/>
              </a:gdLst>
              <a:ahLst/>
              <a:cxnLst>
                <a:cxn ang="0">
                  <a:pos x="T0" y="T1"/>
                </a:cxn>
                <a:cxn ang="0">
                  <a:pos x="T2" y="T3"/>
                </a:cxn>
                <a:cxn ang="0">
                  <a:pos x="T4" y="T5"/>
                </a:cxn>
                <a:cxn ang="0">
                  <a:pos x="T6" y="T7"/>
                </a:cxn>
                <a:cxn ang="0">
                  <a:pos x="T8" y="T9"/>
                </a:cxn>
                <a:cxn ang="0">
                  <a:pos x="T10" y="T11"/>
                </a:cxn>
              </a:cxnLst>
              <a:rect l="0" t="0" r="r" b="b"/>
              <a:pathLst>
                <a:path w="14" h="37">
                  <a:moveTo>
                    <a:pt x="7" y="3"/>
                  </a:moveTo>
                  <a:cubicBezTo>
                    <a:pt x="4" y="0"/>
                    <a:pt x="0" y="2"/>
                    <a:pt x="0" y="6"/>
                  </a:cubicBezTo>
                  <a:cubicBezTo>
                    <a:pt x="0" y="10"/>
                    <a:pt x="2" y="13"/>
                    <a:pt x="2" y="17"/>
                  </a:cubicBezTo>
                  <a:cubicBezTo>
                    <a:pt x="3" y="22"/>
                    <a:pt x="3" y="27"/>
                    <a:pt x="2" y="31"/>
                  </a:cubicBezTo>
                  <a:cubicBezTo>
                    <a:pt x="1" y="36"/>
                    <a:pt x="7" y="37"/>
                    <a:pt x="8" y="33"/>
                  </a:cubicBezTo>
                  <a:cubicBezTo>
                    <a:pt x="11" y="25"/>
                    <a:pt x="14" y="1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8" name="Freeform 12">
              <a:extLst>
                <a:ext uri="{FF2B5EF4-FFF2-40B4-BE49-F238E27FC236}">
                  <a16:creationId xmlns:a16="http://schemas.microsoft.com/office/drawing/2014/main" id="{9CB82380-7DE4-464A-AF5B-3CFF612790ED}"/>
                </a:ext>
              </a:extLst>
            </p:cNvPr>
            <p:cNvSpPr/>
            <p:nvPr/>
          </p:nvSpPr>
          <p:spPr bwMode="auto">
            <a:xfrm>
              <a:off x="3390" y="823"/>
              <a:ext cx="59" cy="88"/>
            </a:xfrm>
            <a:custGeom>
              <a:avLst/>
              <a:gdLst>
                <a:gd name="T0" fmla="*/ 23 w 25"/>
                <a:gd name="T1" fmla="*/ 6 h 37"/>
                <a:gd name="T2" fmla="*/ 4 w 25"/>
                <a:gd name="T3" fmla="*/ 15 h 37"/>
                <a:gd name="T4" fmla="*/ 7 w 25"/>
                <a:gd name="T5" fmla="*/ 36 h 37"/>
                <a:gd name="T6" fmla="*/ 11 w 25"/>
                <a:gd name="T7" fmla="*/ 34 h 37"/>
                <a:gd name="T8" fmla="*/ 13 w 25"/>
                <a:gd name="T9" fmla="*/ 20 h 37"/>
                <a:gd name="T10" fmla="*/ 24 w 25"/>
                <a:gd name="T11" fmla="*/ 11 h 37"/>
                <a:gd name="T12" fmla="*/ 23 w 25"/>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25" h="37">
                  <a:moveTo>
                    <a:pt x="23" y="6"/>
                  </a:moveTo>
                  <a:cubicBezTo>
                    <a:pt x="17" y="0"/>
                    <a:pt x="7" y="9"/>
                    <a:pt x="4" y="15"/>
                  </a:cubicBezTo>
                  <a:cubicBezTo>
                    <a:pt x="0" y="22"/>
                    <a:pt x="1" y="31"/>
                    <a:pt x="7" y="36"/>
                  </a:cubicBezTo>
                  <a:cubicBezTo>
                    <a:pt x="8" y="37"/>
                    <a:pt x="11" y="36"/>
                    <a:pt x="11" y="34"/>
                  </a:cubicBezTo>
                  <a:cubicBezTo>
                    <a:pt x="9" y="29"/>
                    <a:pt x="10" y="24"/>
                    <a:pt x="13" y="20"/>
                  </a:cubicBezTo>
                  <a:cubicBezTo>
                    <a:pt x="16" y="15"/>
                    <a:pt x="21" y="15"/>
                    <a:pt x="24" y="11"/>
                  </a:cubicBezTo>
                  <a:cubicBezTo>
                    <a:pt x="25" y="10"/>
                    <a:pt x="25"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9" name="Freeform 13">
              <a:extLst>
                <a:ext uri="{FF2B5EF4-FFF2-40B4-BE49-F238E27FC236}">
                  <a16:creationId xmlns:a16="http://schemas.microsoft.com/office/drawing/2014/main" id="{990E081C-3A01-4D77-9F67-B1DDEA60C301}"/>
                </a:ext>
              </a:extLst>
            </p:cNvPr>
            <p:cNvSpPr/>
            <p:nvPr/>
          </p:nvSpPr>
          <p:spPr bwMode="auto">
            <a:xfrm>
              <a:off x="3494" y="825"/>
              <a:ext cx="73" cy="26"/>
            </a:xfrm>
            <a:custGeom>
              <a:avLst/>
              <a:gdLst>
                <a:gd name="T0" fmla="*/ 26 w 31"/>
                <a:gd name="T1" fmla="*/ 2 h 11"/>
                <a:gd name="T2" fmla="*/ 16 w 31"/>
                <a:gd name="T3" fmla="*/ 1 h 11"/>
                <a:gd name="T4" fmla="*/ 5 w 31"/>
                <a:gd name="T5" fmla="*/ 2 h 11"/>
                <a:gd name="T6" fmla="*/ 5 w 31"/>
                <a:gd name="T7" fmla="*/ 10 h 11"/>
                <a:gd name="T8" fmla="*/ 16 w 31"/>
                <a:gd name="T9" fmla="*/ 10 h 11"/>
                <a:gd name="T10" fmla="*/ 26 w 31"/>
                <a:gd name="T11" fmla="*/ 10 h 11"/>
                <a:gd name="T12" fmla="*/ 26 w 3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26" y="2"/>
                  </a:moveTo>
                  <a:cubicBezTo>
                    <a:pt x="23" y="0"/>
                    <a:pt x="20" y="1"/>
                    <a:pt x="16" y="1"/>
                  </a:cubicBezTo>
                  <a:cubicBezTo>
                    <a:pt x="12" y="1"/>
                    <a:pt x="9" y="2"/>
                    <a:pt x="5" y="2"/>
                  </a:cubicBezTo>
                  <a:cubicBezTo>
                    <a:pt x="0" y="2"/>
                    <a:pt x="0" y="9"/>
                    <a:pt x="5" y="10"/>
                  </a:cubicBezTo>
                  <a:cubicBezTo>
                    <a:pt x="9" y="10"/>
                    <a:pt x="12" y="10"/>
                    <a:pt x="16" y="10"/>
                  </a:cubicBezTo>
                  <a:cubicBezTo>
                    <a:pt x="20" y="11"/>
                    <a:pt x="23" y="11"/>
                    <a:pt x="26" y="10"/>
                  </a:cubicBezTo>
                  <a:cubicBezTo>
                    <a:pt x="31" y="8"/>
                    <a:pt x="31" y="3"/>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0" name="Freeform 14">
              <a:extLst>
                <a:ext uri="{FF2B5EF4-FFF2-40B4-BE49-F238E27FC236}">
                  <a16:creationId xmlns:a16="http://schemas.microsoft.com/office/drawing/2014/main" id="{57A90899-AC78-44EA-9A47-D1E35E6C369A}"/>
                </a:ext>
              </a:extLst>
            </p:cNvPr>
            <p:cNvSpPr/>
            <p:nvPr/>
          </p:nvSpPr>
          <p:spPr bwMode="auto">
            <a:xfrm>
              <a:off x="3629" y="825"/>
              <a:ext cx="83" cy="31"/>
            </a:xfrm>
            <a:custGeom>
              <a:avLst/>
              <a:gdLst>
                <a:gd name="T0" fmla="*/ 33 w 35"/>
                <a:gd name="T1" fmla="*/ 4 h 13"/>
                <a:gd name="T2" fmla="*/ 20 w 35"/>
                <a:gd name="T3" fmla="*/ 2 h 13"/>
                <a:gd name="T4" fmla="*/ 6 w 35"/>
                <a:gd name="T5" fmla="*/ 0 h 13"/>
                <a:gd name="T6" fmla="*/ 5 w 35"/>
                <a:gd name="T7" fmla="*/ 8 h 13"/>
                <a:gd name="T8" fmla="*/ 19 w 35"/>
                <a:gd name="T9" fmla="*/ 11 h 13"/>
                <a:gd name="T10" fmla="*/ 32 w 35"/>
                <a:gd name="T11" fmla="*/ 11 h 13"/>
                <a:gd name="T12" fmla="*/ 33 w 3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33" y="4"/>
                  </a:moveTo>
                  <a:cubicBezTo>
                    <a:pt x="29" y="2"/>
                    <a:pt x="24" y="2"/>
                    <a:pt x="20" y="2"/>
                  </a:cubicBezTo>
                  <a:cubicBezTo>
                    <a:pt x="16" y="1"/>
                    <a:pt x="11" y="1"/>
                    <a:pt x="6" y="0"/>
                  </a:cubicBezTo>
                  <a:cubicBezTo>
                    <a:pt x="1" y="0"/>
                    <a:pt x="0" y="7"/>
                    <a:pt x="5" y="8"/>
                  </a:cubicBezTo>
                  <a:cubicBezTo>
                    <a:pt x="10" y="9"/>
                    <a:pt x="14" y="10"/>
                    <a:pt x="19" y="11"/>
                  </a:cubicBezTo>
                  <a:cubicBezTo>
                    <a:pt x="23" y="12"/>
                    <a:pt x="28" y="13"/>
                    <a:pt x="32" y="11"/>
                  </a:cubicBezTo>
                  <a:cubicBezTo>
                    <a:pt x="35" y="10"/>
                    <a:pt x="35" y="6"/>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1" name="Freeform 15">
              <a:extLst>
                <a:ext uri="{FF2B5EF4-FFF2-40B4-BE49-F238E27FC236}">
                  <a16:creationId xmlns:a16="http://schemas.microsoft.com/office/drawing/2014/main" id="{A9A72A36-FBCF-4592-A197-668CD490FC08}"/>
                </a:ext>
              </a:extLst>
            </p:cNvPr>
            <p:cNvSpPr/>
            <p:nvPr/>
          </p:nvSpPr>
          <p:spPr bwMode="auto">
            <a:xfrm>
              <a:off x="3764" y="823"/>
              <a:ext cx="74" cy="26"/>
            </a:xfrm>
            <a:custGeom>
              <a:avLst/>
              <a:gdLst>
                <a:gd name="T0" fmla="*/ 30 w 31"/>
                <a:gd name="T1" fmla="*/ 5 h 11"/>
                <a:gd name="T2" fmla="*/ 18 w 31"/>
                <a:gd name="T3" fmla="*/ 1 h 11"/>
                <a:gd name="T4" fmla="*/ 4 w 31"/>
                <a:gd name="T5" fmla="*/ 2 h 11"/>
                <a:gd name="T6" fmla="*/ 5 w 31"/>
                <a:gd name="T7" fmla="*/ 8 h 11"/>
                <a:gd name="T8" fmla="*/ 17 w 31"/>
                <a:gd name="T9" fmla="*/ 9 h 11"/>
                <a:gd name="T10" fmla="*/ 28 w 31"/>
                <a:gd name="T11" fmla="*/ 10 h 11"/>
                <a:gd name="T12" fmla="*/ 30 w 3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30" y="5"/>
                  </a:moveTo>
                  <a:cubicBezTo>
                    <a:pt x="27" y="1"/>
                    <a:pt x="23" y="1"/>
                    <a:pt x="18" y="1"/>
                  </a:cubicBezTo>
                  <a:cubicBezTo>
                    <a:pt x="14" y="0"/>
                    <a:pt x="9" y="0"/>
                    <a:pt x="4" y="2"/>
                  </a:cubicBezTo>
                  <a:cubicBezTo>
                    <a:pt x="0" y="3"/>
                    <a:pt x="1" y="8"/>
                    <a:pt x="5" y="8"/>
                  </a:cubicBezTo>
                  <a:cubicBezTo>
                    <a:pt x="9" y="8"/>
                    <a:pt x="13" y="8"/>
                    <a:pt x="17" y="9"/>
                  </a:cubicBezTo>
                  <a:cubicBezTo>
                    <a:pt x="21" y="9"/>
                    <a:pt x="24" y="11"/>
                    <a:pt x="28" y="10"/>
                  </a:cubicBezTo>
                  <a:cubicBezTo>
                    <a:pt x="30" y="9"/>
                    <a:pt x="31" y="7"/>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2" name="Freeform 16">
              <a:extLst>
                <a:ext uri="{FF2B5EF4-FFF2-40B4-BE49-F238E27FC236}">
                  <a16:creationId xmlns:a16="http://schemas.microsoft.com/office/drawing/2014/main" id="{1DA592A0-2A9D-4E6C-B1AE-21AC85513EEC}"/>
                </a:ext>
              </a:extLst>
            </p:cNvPr>
            <p:cNvSpPr/>
            <p:nvPr/>
          </p:nvSpPr>
          <p:spPr bwMode="auto">
            <a:xfrm>
              <a:off x="3892" y="828"/>
              <a:ext cx="71" cy="23"/>
            </a:xfrm>
            <a:custGeom>
              <a:avLst/>
              <a:gdLst>
                <a:gd name="T0" fmla="*/ 28 w 30"/>
                <a:gd name="T1" fmla="*/ 2 h 10"/>
                <a:gd name="T2" fmla="*/ 17 w 30"/>
                <a:gd name="T3" fmla="*/ 1 h 10"/>
                <a:gd name="T4" fmla="*/ 4 w 30"/>
                <a:gd name="T5" fmla="*/ 1 h 10"/>
                <a:gd name="T6" fmla="*/ 4 w 30"/>
                <a:gd name="T7" fmla="*/ 8 h 10"/>
                <a:gd name="T8" fmla="*/ 17 w 30"/>
                <a:gd name="T9" fmla="*/ 9 h 10"/>
                <a:gd name="T10" fmla="*/ 28 w 30"/>
                <a:gd name="T11" fmla="*/ 8 h 10"/>
                <a:gd name="T12" fmla="*/ 28 w 30"/>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8" y="2"/>
                  </a:moveTo>
                  <a:cubicBezTo>
                    <a:pt x="25" y="0"/>
                    <a:pt x="21" y="1"/>
                    <a:pt x="17" y="1"/>
                  </a:cubicBezTo>
                  <a:cubicBezTo>
                    <a:pt x="13" y="1"/>
                    <a:pt x="8" y="1"/>
                    <a:pt x="4" y="1"/>
                  </a:cubicBezTo>
                  <a:cubicBezTo>
                    <a:pt x="0" y="2"/>
                    <a:pt x="0" y="8"/>
                    <a:pt x="4" y="8"/>
                  </a:cubicBezTo>
                  <a:cubicBezTo>
                    <a:pt x="8" y="8"/>
                    <a:pt x="13" y="9"/>
                    <a:pt x="17" y="9"/>
                  </a:cubicBezTo>
                  <a:cubicBezTo>
                    <a:pt x="21" y="9"/>
                    <a:pt x="25" y="10"/>
                    <a:pt x="28" y="8"/>
                  </a:cubicBezTo>
                  <a:cubicBezTo>
                    <a:pt x="30" y="6"/>
                    <a:pt x="30" y="3"/>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3" name="Freeform 17">
              <a:extLst>
                <a:ext uri="{FF2B5EF4-FFF2-40B4-BE49-F238E27FC236}">
                  <a16:creationId xmlns:a16="http://schemas.microsoft.com/office/drawing/2014/main" id="{D5C1F552-41A0-4C5E-99EF-B362F47AF3D9}"/>
                </a:ext>
              </a:extLst>
            </p:cNvPr>
            <p:cNvSpPr/>
            <p:nvPr/>
          </p:nvSpPr>
          <p:spPr bwMode="auto">
            <a:xfrm>
              <a:off x="4013" y="832"/>
              <a:ext cx="90" cy="24"/>
            </a:xfrm>
            <a:custGeom>
              <a:avLst/>
              <a:gdLst>
                <a:gd name="T0" fmla="*/ 34 w 38"/>
                <a:gd name="T1" fmla="*/ 1 h 10"/>
                <a:gd name="T2" fmla="*/ 20 w 38"/>
                <a:gd name="T3" fmla="*/ 0 h 10"/>
                <a:gd name="T4" fmla="*/ 4 w 38"/>
                <a:gd name="T5" fmla="*/ 1 h 10"/>
                <a:gd name="T6" fmla="*/ 4 w 38"/>
                <a:gd name="T7" fmla="*/ 8 h 10"/>
                <a:gd name="T8" fmla="*/ 20 w 38"/>
                <a:gd name="T9" fmla="*/ 9 h 10"/>
                <a:gd name="T10" fmla="*/ 34 w 38"/>
                <a:gd name="T11" fmla="*/ 9 h 10"/>
                <a:gd name="T12" fmla="*/ 34 w 3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
                  </a:moveTo>
                  <a:cubicBezTo>
                    <a:pt x="30" y="0"/>
                    <a:pt x="25" y="0"/>
                    <a:pt x="20" y="0"/>
                  </a:cubicBezTo>
                  <a:cubicBezTo>
                    <a:pt x="4" y="1"/>
                    <a:pt x="4" y="1"/>
                    <a:pt x="4" y="1"/>
                  </a:cubicBezTo>
                  <a:cubicBezTo>
                    <a:pt x="0" y="1"/>
                    <a:pt x="0" y="8"/>
                    <a:pt x="4" y="8"/>
                  </a:cubicBezTo>
                  <a:cubicBezTo>
                    <a:pt x="10" y="8"/>
                    <a:pt x="15" y="9"/>
                    <a:pt x="20" y="9"/>
                  </a:cubicBezTo>
                  <a:cubicBezTo>
                    <a:pt x="25" y="9"/>
                    <a:pt x="30" y="10"/>
                    <a:pt x="34" y="9"/>
                  </a:cubicBezTo>
                  <a:cubicBezTo>
                    <a:pt x="38" y="7"/>
                    <a:pt x="38" y="3"/>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4" name="Freeform 18">
              <a:extLst>
                <a:ext uri="{FF2B5EF4-FFF2-40B4-BE49-F238E27FC236}">
                  <a16:creationId xmlns:a16="http://schemas.microsoft.com/office/drawing/2014/main" id="{68520377-3624-4B31-B0F4-57FFA943C7F8}"/>
                </a:ext>
              </a:extLst>
            </p:cNvPr>
            <p:cNvSpPr/>
            <p:nvPr/>
          </p:nvSpPr>
          <p:spPr bwMode="auto">
            <a:xfrm>
              <a:off x="4167" y="825"/>
              <a:ext cx="66" cy="26"/>
            </a:xfrm>
            <a:custGeom>
              <a:avLst/>
              <a:gdLst>
                <a:gd name="T0" fmla="*/ 25 w 28"/>
                <a:gd name="T1" fmla="*/ 1 h 11"/>
                <a:gd name="T2" fmla="*/ 3 w 28"/>
                <a:gd name="T3" fmla="*/ 5 h 11"/>
                <a:gd name="T4" fmla="*/ 4 w 28"/>
                <a:gd name="T5" fmla="*/ 11 h 11"/>
                <a:gd name="T6" fmla="*/ 25 w 28"/>
                <a:gd name="T7" fmla="*/ 7 h 11"/>
                <a:gd name="T8" fmla="*/ 25 w 28"/>
                <a:gd name="T9" fmla="*/ 1 h 11"/>
              </a:gdLst>
              <a:ahLst/>
              <a:cxnLst>
                <a:cxn ang="0">
                  <a:pos x="T0" y="T1"/>
                </a:cxn>
                <a:cxn ang="0">
                  <a:pos x="T2" y="T3"/>
                </a:cxn>
                <a:cxn ang="0">
                  <a:pos x="T4" y="T5"/>
                </a:cxn>
                <a:cxn ang="0">
                  <a:pos x="T6" y="T7"/>
                </a:cxn>
                <a:cxn ang="0">
                  <a:pos x="T8" y="T9"/>
                </a:cxn>
              </a:cxnLst>
              <a:rect l="0" t="0" r="r" b="b"/>
              <a:pathLst>
                <a:path w="28" h="11">
                  <a:moveTo>
                    <a:pt x="25" y="1"/>
                  </a:moveTo>
                  <a:cubicBezTo>
                    <a:pt x="18" y="0"/>
                    <a:pt x="10" y="3"/>
                    <a:pt x="3" y="5"/>
                  </a:cubicBezTo>
                  <a:cubicBezTo>
                    <a:pt x="0" y="5"/>
                    <a:pt x="0" y="11"/>
                    <a:pt x="4" y="11"/>
                  </a:cubicBezTo>
                  <a:cubicBezTo>
                    <a:pt x="11" y="10"/>
                    <a:pt x="19" y="10"/>
                    <a:pt x="25" y="7"/>
                  </a:cubicBezTo>
                  <a:cubicBezTo>
                    <a:pt x="28" y="6"/>
                    <a:pt x="27" y="2"/>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5" name="Freeform 19">
              <a:extLst>
                <a:ext uri="{FF2B5EF4-FFF2-40B4-BE49-F238E27FC236}">
                  <a16:creationId xmlns:a16="http://schemas.microsoft.com/office/drawing/2014/main" id="{A78CFD07-1350-4B3E-BE47-43FCDCB5DA5A}"/>
                </a:ext>
              </a:extLst>
            </p:cNvPr>
            <p:cNvSpPr/>
            <p:nvPr/>
          </p:nvSpPr>
          <p:spPr bwMode="auto">
            <a:xfrm>
              <a:off x="4302" y="835"/>
              <a:ext cx="64" cy="24"/>
            </a:xfrm>
            <a:custGeom>
              <a:avLst/>
              <a:gdLst>
                <a:gd name="T0" fmla="*/ 23 w 27"/>
                <a:gd name="T1" fmla="*/ 3 h 10"/>
                <a:gd name="T2" fmla="*/ 12 w 27"/>
                <a:gd name="T3" fmla="*/ 1 h 10"/>
                <a:gd name="T4" fmla="*/ 2 w 27"/>
                <a:gd name="T5" fmla="*/ 2 h 10"/>
                <a:gd name="T6" fmla="*/ 1 w 27"/>
                <a:gd name="T7" fmla="*/ 5 h 10"/>
                <a:gd name="T8" fmla="*/ 11 w 27"/>
                <a:gd name="T9" fmla="*/ 9 h 10"/>
                <a:gd name="T10" fmla="*/ 22 w 27"/>
                <a:gd name="T11" fmla="*/ 10 h 10"/>
                <a:gd name="T12" fmla="*/ 23 w 27"/>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23" y="3"/>
                  </a:moveTo>
                  <a:cubicBezTo>
                    <a:pt x="20" y="2"/>
                    <a:pt x="16" y="2"/>
                    <a:pt x="12" y="1"/>
                  </a:cubicBezTo>
                  <a:cubicBezTo>
                    <a:pt x="9" y="1"/>
                    <a:pt x="5" y="0"/>
                    <a:pt x="2" y="2"/>
                  </a:cubicBezTo>
                  <a:cubicBezTo>
                    <a:pt x="1" y="2"/>
                    <a:pt x="0" y="4"/>
                    <a:pt x="1" y="5"/>
                  </a:cubicBezTo>
                  <a:cubicBezTo>
                    <a:pt x="4" y="7"/>
                    <a:pt x="7" y="8"/>
                    <a:pt x="11" y="9"/>
                  </a:cubicBezTo>
                  <a:cubicBezTo>
                    <a:pt x="15" y="9"/>
                    <a:pt x="19" y="10"/>
                    <a:pt x="22" y="10"/>
                  </a:cubicBezTo>
                  <a:cubicBezTo>
                    <a:pt x="26" y="10"/>
                    <a:pt x="27"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6" name="Freeform 20">
              <a:extLst>
                <a:ext uri="{FF2B5EF4-FFF2-40B4-BE49-F238E27FC236}">
                  <a16:creationId xmlns:a16="http://schemas.microsoft.com/office/drawing/2014/main" id="{D75A3FE3-2166-452C-A18F-FB5BCD846EA0}"/>
                </a:ext>
              </a:extLst>
            </p:cNvPr>
            <p:cNvSpPr/>
            <p:nvPr/>
          </p:nvSpPr>
          <p:spPr bwMode="auto">
            <a:xfrm>
              <a:off x="4416" y="840"/>
              <a:ext cx="80" cy="19"/>
            </a:xfrm>
            <a:custGeom>
              <a:avLst/>
              <a:gdLst>
                <a:gd name="T0" fmla="*/ 31 w 34"/>
                <a:gd name="T1" fmla="*/ 2 h 8"/>
                <a:gd name="T2" fmla="*/ 19 w 34"/>
                <a:gd name="T3" fmla="*/ 0 h 8"/>
                <a:gd name="T4" fmla="*/ 3 w 34"/>
                <a:gd name="T5" fmla="*/ 1 h 8"/>
                <a:gd name="T6" fmla="*/ 3 w 34"/>
                <a:gd name="T7" fmla="*/ 6 h 8"/>
                <a:gd name="T8" fmla="*/ 18 w 34"/>
                <a:gd name="T9" fmla="*/ 7 h 8"/>
                <a:gd name="T10" fmla="*/ 31 w 34"/>
                <a:gd name="T11" fmla="*/ 7 h 8"/>
                <a:gd name="T12" fmla="*/ 31 w 34"/>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2"/>
                  </a:moveTo>
                  <a:cubicBezTo>
                    <a:pt x="28" y="0"/>
                    <a:pt x="23" y="0"/>
                    <a:pt x="19" y="0"/>
                  </a:cubicBezTo>
                  <a:cubicBezTo>
                    <a:pt x="14" y="0"/>
                    <a:pt x="9" y="1"/>
                    <a:pt x="3" y="1"/>
                  </a:cubicBezTo>
                  <a:cubicBezTo>
                    <a:pt x="0" y="1"/>
                    <a:pt x="0" y="5"/>
                    <a:pt x="3" y="6"/>
                  </a:cubicBezTo>
                  <a:cubicBezTo>
                    <a:pt x="8" y="6"/>
                    <a:pt x="13" y="7"/>
                    <a:pt x="18" y="7"/>
                  </a:cubicBezTo>
                  <a:cubicBezTo>
                    <a:pt x="22" y="7"/>
                    <a:pt x="27" y="8"/>
                    <a:pt x="31" y="7"/>
                  </a:cubicBezTo>
                  <a:cubicBezTo>
                    <a:pt x="33" y="6"/>
                    <a:pt x="34"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7" name="Freeform 21">
              <a:extLst>
                <a:ext uri="{FF2B5EF4-FFF2-40B4-BE49-F238E27FC236}">
                  <a16:creationId xmlns:a16="http://schemas.microsoft.com/office/drawing/2014/main" id="{58BD2C97-66AC-4859-8EC8-5F637DA0CDC8}"/>
                </a:ext>
              </a:extLst>
            </p:cNvPr>
            <p:cNvSpPr/>
            <p:nvPr/>
          </p:nvSpPr>
          <p:spPr bwMode="auto">
            <a:xfrm>
              <a:off x="4551" y="837"/>
              <a:ext cx="71" cy="26"/>
            </a:xfrm>
            <a:custGeom>
              <a:avLst/>
              <a:gdLst>
                <a:gd name="T0" fmla="*/ 28 w 30"/>
                <a:gd name="T1" fmla="*/ 3 h 11"/>
                <a:gd name="T2" fmla="*/ 4 w 30"/>
                <a:gd name="T3" fmla="*/ 2 h 11"/>
                <a:gd name="T4" fmla="*/ 4 w 30"/>
                <a:gd name="T5" fmla="*/ 9 h 11"/>
                <a:gd name="T6" fmla="*/ 28 w 30"/>
                <a:gd name="T7" fmla="*/ 8 h 11"/>
                <a:gd name="T8" fmla="*/ 28 w 30"/>
                <a:gd name="T9" fmla="*/ 3 h 11"/>
              </a:gdLst>
              <a:ahLst/>
              <a:cxnLst>
                <a:cxn ang="0">
                  <a:pos x="T0" y="T1"/>
                </a:cxn>
                <a:cxn ang="0">
                  <a:pos x="T2" y="T3"/>
                </a:cxn>
                <a:cxn ang="0">
                  <a:pos x="T4" y="T5"/>
                </a:cxn>
                <a:cxn ang="0">
                  <a:pos x="T6" y="T7"/>
                </a:cxn>
                <a:cxn ang="0">
                  <a:pos x="T8" y="T9"/>
                </a:cxn>
              </a:cxnLst>
              <a:rect l="0" t="0" r="r" b="b"/>
              <a:pathLst>
                <a:path w="30" h="11">
                  <a:moveTo>
                    <a:pt x="28" y="3"/>
                  </a:moveTo>
                  <a:cubicBezTo>
                    <a:pt x="21" y="0"/>
                    <a:pt x="11" y="2"/>
                    <a:pt x="4" y="2"/>
                  </a:cubicBezTo>
                  <a:cubicBezTo>
                    <a:pt x="0" y="2"/>
                    <a:pt x="0" y="9"/>
                    <a:pt x="4" y="9"/>
                  </a:cubicBezTo>
                  <a:cubicBezTo>
                    <a:pt x="11" y="9"/>
                    <a:pt x="21" y="11"/>
                    <a:pt x="28" y="8"/>
                  </a:cubicBezTo>
                  <a:cubicBezTo>
                    <a:pt x="30" y="7"/>
                    <a:pt x="30" y="3"/>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8" name="Freeform 22">
              <a:extLst>
                <a:ext uri="{FF2B5EF4-FFF2-40B4-BE49-F238E27FC236}">
                  <a16:creationId xmlns:a16="http://schemas.microsoft.com/office/drawing/2014/main" id="{D177F52D-26D9-4FA9-95EC-5748DBC034C3}"/>
                </a:ext>
              </a:extLst>
            </p:cNvPr>
            <p:cNvSpPr/>
            <p:nvPr/>
          </p:nvSpPr>
          <p:spPr bwMode="auto">
            <a:xfrm>
              <a:off x="4691" y="844"/>
              <a:ext cx="64" cy="22"/>
            </a:xfrm>
            <a:custGeom>
              <a:avLst/>
              <a:gdLst>
                <a:gd name="T0" fmla="*/ 24 w 27"/>
                <a:gd name="T1" fmla="*/ 1 h 9"/>
                <a:gd name="T2" fmla="*/ 12 w 27"/>
                <a:gd name="T3" fmla="*/ 1 h 9"/>
                <a:gd name="T4" fmla="*/ 2 w 27"/>
                <a:gd name="T5" fmla="*/ 2 h 9"/>
                <a:gd name="T6" fmla="*/ 2 w 27"/>
                <a:gd name="T7" fmla="*/ 7 h 9"/>
                <a:gd name="T8" fmla="*/ 12 w 27"/>
                <a:gd name="T9" fmla="*/ 8 h 9"/>
                <a:gd name="T10" fmla="*/ 24 w 27"/>
                <a:gd name="T11" fmla="*/ 8 h 9"/>
                <a:gd name="T12" fmla="*/ 24 w 2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4" y="1"/>
                  </a:moveTo>
                  <a:cubicBezTo>
                    <a:pt x="20" y="0"/>
                    <a:pt x="16" y="0"/>
                    <a:pt x="12" y="1"/>
                  </a:cubicBezTo>
                  <a:cubicBezTo>
                    <a:pt x="9" y="1"/>
                    <a:pt x="5" y="0"/>
                    <a:pt x="2" y="2"/>
                  </a:cubicBezTo>
                  <a:cubicBezTo>
                    <a:pt x="0" y="3"/>
                    <a:pt x="0" y="5"/>
                    <a:pt x="2" y="7"/>
                  </a:cubicBezTo>
                  <a:cubicBezTo>
                    <a:pt x="5" y="8"/>
                    <a:pt x="9" y="8"/>
                    <a:pt x="12" y="8"/>
                  </a:cubicBezTo>
                  <a:cubicBezTo>
                    <a:pt x="16" y="9"/>
                    <a:pt x="20" y="9"/>
                    <a:pt x="24" y="8"/>
                  </a:cubicBezTo>
                  <a:cubicBezTo>
                    <a:pt x="27" y="7"/>
                    <a:pt x="27" y="2"/>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9" name="Freeform 23">
              <a:extLst>
                <a:ext uri="{FF2B5EF4-FFF2-40B4-BE49-F238E27FC236}">
                  <a16:creationId xmlns:a16="http://schemas.microsoft.com/office/drawing/2014/main" id="{116C182B-5422-4DB8-8B01-F27D1BF2E64C}"/>
                </a:ext>
              </a:extLst>
            </p:cNvPr>
            <p:cNvSpPr/>
            <p:nvPr/>
          </p:nvSpPr>
          <p:spPr bwMode="auto">
            <a:xfrm>
              <a:off x="4814" y="851"/>
              <a:ext cx="88" cy="29"/>
            </a:xfrm>
            <a:custGeom>
              <a:avLst/>
              <a:gdLst>
                <a:gd name="T0" fmla="*/ 34 w 37"/>
                <a:gd name="T1" fmla="*/ 4 h 12"/>
                <a:gd name="T2" fmla="*/ 21 w 37"/>
                <a:gd name="T3" fmla="*/ 2 h 12"/>
                <a:gd name="T4" fmla="*/ 5 w 37"/>
                <a:gd name="T5" fmla="*/ 1 h 12"/>
                <a:gd name="T6" fmla="*/ 4 w 37"/>
                <a:gd name="T7" fmla="*/ 7 h 12"/>
                <a:gd name="T8" fmla="*/ 34 w 37"/>
                <a:gd name="T9" fmla="*/ 8 h 12"/>
                <a:gd name="T10" fmla="*/ 34 w 37"/>
                <a:gd name="T11" fmla="*/ 4 h 12"/>
              </a:gdLst>
              <a:ahLst/>
              <a:cxnLst>
                <a:cxn ang="0">
                  <a:pos x="T0" y="T1"/>
                </a:cxn>
                <a:cxn ang="0">
                  <a:pos x="T2" y="T3"/>
                </a:cxn>
                <a:cxn ang="0">
                  <a:pos x="T4" y="T5"/>
                </a:cxn>
                <a:cxn ang="0">
                  <a:pos x="T6" y="T7"/>
                </a:cxn>
                <a:cxn ang="0">
                  <a:pos x="T8" y="T9"/>
                </a:cxn>
                <a:cxn ang="0">
                  <a:pos x="T10" y="T11"/>
                </a:cxn>
              </a:cxnLst>
              <a:rect l="0" t="0" r="r" b="b"/>
              <a:pathLst>
                <a:path w="37" h="12">
                  <a:moveTo>
                    <a:pt x="34" y="4"/>
                  </a:moveTo>
                  <a:cubicBezTo>
                    <a:pt x="30" y="2"/>
                    <a:pt x="26" y="2"/>
                    <a:pt x="21" y="2"/>
                  </a:cubicBezTo>
                  <a:cubicBezTo>
                    <a:pt x="16" y="2"/>
                    <a:pt x="11" y="1"/>
                    <a:pt x="5" y="1"/>
                  </a:cubicBezTo>
                  <a:cubicBezTo>
                    <a:pt x="2" y="0"/>
                    <a:pt x="0" y="5"/>
                    <a:pt x="4" y="7"/>
                  </a:cubicBezTo>
                  <a:cubicBezTo>
                    <a:pt x="13" y="9"/>
                    <a:pt x="25" y="12"/>
                    <a:pt x="34" y="8"/>
                  </a:cubicBezTo>
                  <a:cubicBezTo>
                    <a:pt x="36" y="7"/>
                    <a:pt x="37" y="4"/>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0" name="Freeform 24">
              <a:extLst>
                <a:ext uri="{FF2B5EF4-FFF2-40B4-BE49-F238E27FC236}">
                  <a16:creationId xmlns:a16="http://schemas.microsoft.com/office/drawing/2014/main" id="{8728AD0F-7CB3-4335-B143-5648C37CAB50}"/>
                </a:ext>
              </a:extLst>
            </p:cNvPr>
            <p:cNvSpPr/>
            <p:nvPr/>
          </p:nvSpPr>
          <p:spPr bwMode="auto">
            <a:xfrm>
              <a:off x="4942" y="856"/>
              <a:ext cx="71" cy="19"/>
            </a:xfrm>
            <a:custGeom>
              <a:avLst/>
              <a:gdLst>
                <a:gd name="T0" fmla="*/ 26 w 30"/>
                <a:gd name="T1" fmla="*/ 1 h 8"/>
                <a:gd name="T2" fmla="*/ 4 w 30"/>
                <a:gd name="T3" fmla="*/ 1 h 8"/>
                <a:gd name="T4" fmla="*/ 4 w 30"/>
                <a:gd name="T5" fmla="*/ 7 h 8"/>
                <a:gd name="T6" fmla="*/ 26 w 30"/>
                <a:gd name="T7" fmla="*/ 7 h 8"/>
                <a:gd name="T8" fmla="*/ 26 w 30"/>
                <a:gd name="T9" fmla="*/ 1 h 8"/>
              </a:gdLst>
              <a:ahLst/>
              <a:cxnLst>
                <a:cxn ang="0">
                  <a:pos x="T0" y="T1"/>
                </a:cxn>
                <a:cxn ang="0">
                  <a:pos x="T2" y="T3"/>
                </a:cxn>
                <a:cxn ang="0">
                  <a:pos x="T4" y="T5"/>
                </a:cxn>
                <a:cxn ang="0">
                  <a:pos x="T6" y="T7"/>
                </a:cxn>
                <a:cxn ang="0">
                  <a:pos x="T8" y="T9"/>
                </a:cxn>
              </a:cxnLst>
              <a:rect l="0" t="0" r="r" b="b"/>
              <a:pathLst>
                <a:path w="30" h="8">
                  <a:moveTo>
                    <a:pt x="26" y="1"/>
                  </a:moveTo>
                  <a:cubicBezTo>
                    <a:pt x="19" y="0"/>
                    <a:pt x="11" y="0"/>
                    <a:pt x="4" y="1"/>
                  </a:cubicBezTo>
                  <a:cubicBezTo>
                    <a:pt x="0" y="1"/>
                    <a:pt x="0" y="6"/>
                    <a:pt x="4" y="7"/>
                  </a:cubicBezTo>
                  <a:cubicBezTo>
                    <a:pt x="11" y="7"/>
                    <a:pt x="19" y="8"/>
                    <a:pt x="26" y="7"/>
                  </a:cubicBezTo>
                  <a:cubicBezTo>
                    <a:pt x="30" y="6"/>
                    <a:pt x="30"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1" name="Freeform 25">
              <a:extLst>
                <a:ext uri="{FF2B5EF4-FFF2-40B4-BE49-F238E27FC236}">
                  <a16:creationId xmlns:a16="http://schemas.microsoft.com/office/drawing/2014/main" id="{4C0F3F64-9727-430E-9A1F-1F9250109CB8}"/>
                </a:ext>
              </a:extLst>
            </p:cNvPr>
            <p:cNvSpPr/>
            <p:nvPr/>
          </p:nvSpPr>
          <p:spPr bwMode="auto">
            <a:xfrm>
              <a:off x="5058" y="849"/>
              <a:ext cx="128" cy="67"/>
            </a:xfrm>
            <a:custGeom>
              <a:avLst/>
              <a:gdLst>
                <a:gd name="T0" fmla="*/ 49 w 54"/>
                <a:gd name="T1" fmla="*/ 17 h 28"/>
                <a:gd name="T2" fmla="*/ 4 w 54"/>
                <a:gd name="T3" fmla="*/ 6 h 28"/>
                <a:gd name="T4" fmla="*/ 4 w 54"/>
                <a:gd name="T5" fmla="*/ 12 h 28"/>
                <a:gd name="T6" fmla="*/ 43 w 54"/>
                <a:gd name="T7" fmla="*/ 24 h 28"/>
                <a:gd name="T8" fmla="*/ 49 w 54"/>
                <a:gd name="T9" fmla="*/ 17 h 28"/>
              </a:gdLst>
              <a:ahLst/>
              <a:cxnLst>
                <a:cxn ang="0">
                  <a:pos x="T0" y="T1"/>
                </a:cxn>
                <a:cxn ang="0">
                  <a:pos x="T2" y="T3"/>
                </a:cxn>
                <a:cxn ang="0">
                  <a:pos x="T4" y="T5"/>
                </a:cxn>
                <a:cxn ang="0">
                  <a:pos x="T6" y="T7"/>
                </a:cxn>
                <a:cxn ang="0">
                  <a:pos x="T8" y="T9"/>
                </a:cxn>
              </a:cxnLst>
              <a:rect l="0" t="0" r="r" b="b"/>
              <a:pathLst>
                <a:path w="54" h="28">
                  <a:moveTo>
                    <a:pt x="49" y="17"/>
                  </a:moveTo>
                  <a:cubicBezTo>
                    <a:pt x="37" y="5"/>
                    <a:pt x="20" y="0"/>
                    <a:pt x="4" y="6"/>
                  </a:cubicBezTo>
                  <a:cubicBezTo>
                    <a:pt x="0" y="7"/>
                    <a:pt x="1" y="12"/>
                    <a:pt x="4" y="12"/>
                  </a:cubicBezTo>
                  <a:cubicBezTo>
                    <a:pt x="18" y="10"/>
                    <a:pt x="32" y="14"/>
                    <a:pt x="43" y="24"/>
                  </a:cubicBezTo>
                  <a:cubicBezTo>
                    <a:pt x="47" y="28"/>
                    <a:pt x="54" y="21"/>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2" name="Freeform 26">
              <a:extLst>
                <a:ext uri="{FF2B5EF4-FFF2-40B4-BE49-F238E27FC236}">
                  <a16:creationId xmlns:a16="http://schemas.microsoft.com/office/drawing/2014/main" id="{945078BA-AA74-482A-B3D5-5C3F286A132C}"/>
                </a:ext>
              </a:extLst>
            </p:cNvPr>
            <p:cNvSpPr/>
            <p:nvPr/>
          </p:nvSpPr>
          <p:spPr bwMode="auto">
            <a:xfrm>
              <a:off x="5203" y="913"/>
              <a:ext cx="78" cy="62"/>
            </a:xfrm>
            <a:custGeom>
              <a:avLst/>
              <a:gdLst>
                <a:gd name="T0" fmla="*/ 32 w 33"/>
                <a:gd name="T1" fmla="*/ 21 h 26"/>
                <a:gd name="T2" fmla="*/ 20 w 33"/>
                <a:gd name="T3" fmla="*/ 11 h 26"/>
                <a:gd name="T4" fmla="*/ 5 w 33"/>
                <a:gd name="T5" fmla="*/ 2 h 26"/>
                <a:gd name="T6" fmla="*/ 2 w 33"/>
                <a:gd name="T7" fmla="*/ 5 h 26"/>
                <a:gd name="T8" fmla="*/ 15 w 33"/>
                <a:gd name="T9" fmla="*/ 16 h 26"/>
                <a:gd name="T10" fmla="*/ 28 w 33"/>
                <a:gd name="T11" fmla="*/ 25 h 26"/>
                <a:gd name="T12" fmla="*/ 32 w 33"/>
                <a:gd name="T13" fmla="*/ 21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2" y="21"/>
                  </a:moveTo>
                  <a:cubicBezTo>
                    <a:pt x="29" y="17"/>
                    <a:pt x="24" y="14"/>
                    <a:pt x="20" y="11"/>
                  </a:cubicBezTo>
                  <a:cubicBezTo>
                    <a:pt x="15" y="8"/>
                    <a:pt x="10" y="5"/>
                    <a:pt x="5" y="2"/>
                  </a:cubicBezTo>
                  <a:cubicBezTo>
                    <a:pt x="2" y="0"/>
                    <a:pt x="0" y="3"/>
                    <a:pt x="2" y="5"/>
                  </a:cubicBezTo>
                  <a:cubicBezTo>
                    <a:pt x="6" y="9"/>
                    <a:pt x="10" y="13"/>
                    <a:pt x="15" y="16"/>
                  </a:cubicBezTo>
                  <a:cubicBezTo>
                    <a:pt x="19" y="19"/>
                    <a:pt x="23" y="24"/>
                    <a:pt x="28" y="25"/>
                  </a:cubicBezTo>
                  <a:cubicBezTo>
                    <a:pt x="31" y="26"/>
                    <a:pt x="33" y="23"/>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3" name="Freeform 27">
              <a:extLst>
                <a:ext uri="{FF2B5EF4-FFF2-40B4-BE49-F238E27FC236}">
                  <a16:creationId xmlns:a16="http://schemas.microsoft.com/office/drawing/2014/main" id="{1B502C91-A30F-4692-A64B-3CBEFB564078}"/>
                </a:ext>
              </a:extLst>
            </p:cNvPr>
            <p:cNvSpPr/>
            <p:nvPr/>
          </p:nvSpPr>
          <p:spPr bwMode="auto">
            <a:xfrm>
              <a:off x="5314" y="997"/>
              <a:ext cx="52" cy="45"/>
            </a:xfrm>
            <a:custGeom>
              <a:avLst/>
              <a:gdLst>
                <a:gd name="T0" fmla="*/ 21 w 22"/>
                <a:gd name="T1" fmla="*/ 15 h 19"/>
                <a:gd name="T2" fmla="*/ 15 w 22"/>
                <a:gd name="T3" fmla="*/ 8 h 19"/>
                <a:gd name="T4" fmla="*/ 7 w 22"/>
                <a:gd name="T5" fmla="*/ 2 h 19"/>
                <a:gd name="T6" fmla="*/ 3 w 22"/>
                <a:gd name="T7" fmla="*/ 7 h 19"/>
                <a:gd name="T8" fmla="*/ 10 w 22"/>
                <a:gd name="T9" fmla="*/ 13 h 19"/>
                <a:gd name="T10" fmla="*/ 18 w 22"/>
                <a:gd name="T11" fmla="*/ 18 h 19"/>
                <a:gd name="T12" fmla="*/ 21 w 22"/>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21" y="15"/>
                  </a:moveTo>
                  <a:cubicBezTo>
                    <a:pt x="20" y="12"/>
                    <a:pt x="17" y="10"/>
                    <a:pt x="15" y="8"/>
                  </a:cubicBezTo>
                  <a:cubicBezTo>
                    <a:pt x="12" y="6"/>
                    <a:pt x="9" y="4"/>
                    <a:pt x="7" y="2"/>
                  </a:cubicBezTo>
                  <a:cubicBezTo>
                    <a:pt x="4" y="0"/>
                    <a:pt x="0" y="5"/>
                    <a:pt x="3" y="7"/>
                  </a:cubicBezTo>
                  <a:cubicBezTo>
                    <a:pt x="5" y="9"/>
                    <a:pt x="8" y="11"/>
                    <a:pt x="10" y="13"/>
                  </a:cubicBezTo>
                  <a:cubicBezTo>
                    <a:pt x="12" y="15"/>
                    <a:pt x="15" y="18"/>
                    <a:pt x="18" y="18"/>
                  </a:cubicBezTo>
                  <a:cubicBezTo>
                    <a:pt x="20" y="19"/>
                    <a:pt x="22" y="17"/>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4" name="Freeform 28">
              <a:extLst>
                <a:ext uri="{FF2B5EF4-FFF2-40B4-BE49-F238E27FC236}">
                  <a16:creationId xmlns:a16="http://schemas.microsoft.com/office/drawing/2014/main" id="{41D59416-06C1-41B9-A14A-2C784A47C83E}"/>
                </a:ext>
              </a:extLst>
            </p:cNvPr>
            <p:cNvSpPr/>
            <p:nvPr/>
          </p:nvSpPr>
          <p:spPr bwMode="auto">
            <a:xfrm>
              <a:off x="5395" y="1063"/>
              <a:ext cx="63" cy="43"/>
            </a:xfrm>
            <a:custGeom>
              <a:avLst/>
              <a:gdLst>
                <a:gd name="T0" fmla="*/ 27 w 27"/>
                <a:gd name="T1" fmla="*/ 14 h 18"/>
                <a:gd name="T2" fmla="*/ 18 w 27"/>
                <a:gd name="T3" fmla="*/ 6 h 18"/>
                <a:gd name="T4" fmla="*/ 5 w 27"/>
                <a:gd name="T5" fmla="*/ 1 h 18"/>
                <a:gd name="T6" fmla="*/ 3 w 27"/>
                <a:gd name="T7" fmla="*/ 5 h 18"/>
                <a:gd name="T8" fmla="*/ 14 w 27"/>
                <a:gd name="T9" fmla="*/ 11 h 18"/>
                <a:gd name="T10" fmla="*/ 23 w 27"/>
                <a:gd name="T11" fmla="*/ 17 h 18"/>
                <a:gd name="T12" fmla="*/ 27 w 27"/>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27" y="14"/>
                  </a:moveTo>
                  <a:cubicBezTo>
                    <a:pt x="25" y="10"/>
                    <a:pt x="21" y="8"/>
                    <a:pt x="18" y="6"/>
                  </a:cubicBezTo>
                  <a:cubicBezTo>
                    <a:pt x="14" y="4"/>
                    <a:pt x="9" y="2"/>
                    <a:pt x="5" y="1"/>
                  </a:cubicBezTo>
                  <a:cubicBezTo>
                    <a:pt x="2" y="0"/>
                    <a:pt x="0" y="4"/>
                    <a:pt x="3" y="5"/>
                  </a:cubicBezTo>
                  <a:cubicBezTo>
                    <a:pt x="7" y="7"/>
                    <a:pt x="10" y="9"/>
                    <a:pt x="14" y="11"/>
                  </a:cubicBezTo>
                  <a:cubicBezTo>
                    <a:pt x="17" y="13"/>
                    <a:pt x="20" y="17"/>
                    <a:pt x="23" y="17"/>
                  </a:cubicBezTo>
                  <a:cubicBezTo>
                    <a:pt x="25" y="18"/>
                    <a:pt x="27" y="16"/>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5" name="Freeform 29">
              <a:extLst>
                <a:ext uri="{FF2B5EF4-FFF2-40B4-BE49-F238E27FC236}">
                  <a16:creationId xmlns:a16="http://schemas.microsoft.com/office/drawing/2014/main" id="{4DC7807F-DFE1-421F-8C56-CF3990CDFE74}"/>
                </a:ext>
              </a:extLst>
            </p:cNvPr>
            <p:cNvSpPr/>
            <p:nvPr/>
          </p:nvSpPr>
          <p:spPr bwMode="auto">
            <a:xfrm>
              <a:off x="5489" y="1130"/>
              <a:ext cx="55" cy="52"/>
            </a:xfrm>
            <a:custGeom>
              <a:avLst/>
              <a:gdLst>
                <a:gd name="T0" fmla="*/ 22 w 23"/>
                <a:gd name="T1" fmla="*/ 16 h 22"/>
                <a:gd name="T2" fmla="*/ 14 w 23"/>
                <a:gd name="T3" fmla="*/ 11 h 22"/>
                <a:gd name="T4" fmla="*/ 6 w 23"/>
                <a:gd name="T5" fmla="*/ 3 h 22"/>
                <a:gd name="T6" fmla="*/ 2 w 23"/>
                <a:gd name="T7" fmla="*/ 6 h 22"/>
                <a:gd name="T8" fmla="*/ 9 w 23"/>
                <a:gd name="T9" fmla="*/ 17 h 22"/>
                <a:gd name="T10" fmla="*/ 21 w 23"/>
                <a:gd name="T11" fmla="*/ 20 h 22"/>
                <a:gd name="T12" fmla="*/ 22 w 23"/>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22" y="16"/>
                  </a:moveTo>
                  <a:cubicBezTo>
                    <a:pt x="21" y="13"/>
                    <a:pt x="16" y="13"/>
                    <a:pt x="14" y="11"/>
                  </a:cubicBezTo>
                  <a:cubicBezTo>
                    <a:pt x="11" y="9"/>
                    <a:pt x="8" y="6"/>
                    <a:pt x="6" y="3"/>
                  </a:cubicBezTo>
                  <a:cubicBezTo>
                    <a:pt x="5" y="0"/>
                    <a:pt x="0" y="3"/>
                    <a:pt x="2" y="6"/>
                  </a:cubicBezTo>
                  <a:cubicBezTo>
                    <a:pt x="3" y="10"/>
                    <a:pt x="6" y="14"/>
                    <a:pt x="9" y="17"/>
                  </a:cubicBezTo>
                  <a:cubicBezTo>
                    <a:pt x="12" y="19"/>
                    <a:pt x="18" y="22"/>
                    <a:pt x="21" y="20"/>
                  </a:cubicBezTo>
                  <a:cubicBezTo>
                    <a:pt x="23" y="20"/>
                    <a:pt x="23" y="18"/>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6" name="Freeform 30">
              <a:extLst>
                <a:ext uri="{FF2B5EF4-FFF2-40B4-BE49-F238E27FC236}">
                  <a16:creationId xmlns:a16="http://schemas.microsoft.com/office/drawing/2014/main" id="{BD29C779-CBA8-4476-8E1E-549D9F5565D7}"/>
                </a:ext>
              </a:extLst>
            </p:cNvPr>
            <p:cNvSpPr/>
            <p:nvPr/>
          </p:nvSpPr>
          <p:spPr bwMode="auto">
            <a:xfrm>
              <a:off x="5556" y="1194"/>
              <a:ext cx="47" cy="67"/>
            </a:xfrm>
            <a:custGeom>
              <a:avLst/>
              <a:gdLst>
                <a:gd name="T0" fmla="*/ 15 w 20"/>
                <a:gd name="T1" fmla="*/ 13 h 28"/>
                <a:gd name="T2" fmla="*/ 7 w 20"/>
                <a:gd name="T3" fmla="*/ 2 h 28"/>
                <a:gd name="T4" fmla="*/ 2 w 20"/>
                <a:gd name="T5" fmla="*/ 6 h 28"/>
                <a:gd name="T6" fmla="*/ 9 w 20"/>
                <a:gd name="T7" fmla="*/ 16 h 28"/>
                <a:gd name="T8" fmla="*/ 14 w 20"/>
                <a:gd name="T9" fmla="*/ 27 h 28"/>
                <a:gd name="T10" fmla="*/ 20 w 20"/>
                <a:gd name="T11" fmla="*/ 25 h 28"/>
                <a:gd name="T12" fmla="*/ 15 w 20"/>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15" y="13"/>
                  </a:moveTo>
                  <a:cubicBezTo>
                    <a:pt x="13" y="9"/>
                    <a:pt x="10" y="6"/>
                    <a:pt x="7" y="2"/>
                  </a:cubicBezTo>
                  <a:cubicBezTo>
                    <a:pt x="5" y="0"/>
                    <a:pt x="0" y="3"/>
                    <a:pt x="2" y="6"/>
                  </a:cubicBezTo>
                  <a:cubicBezTo>
                    <a:pt x="4" y="9"/>
                    <a:pt x="7" y="13"/>
                    <a:pt x="9" y="16"/>
                  </a:cubicBezTo>
                  <a:cubicBezTo>
                    <a:pt x="10" y="20"/>
                    <a:pt x="11" y="24"/>
                    <a:pt x="14" y="27"/>
                  </a:cubicBezTo>
                  <a:cubicBezTo>
                    <a:pt x="16" y="28"/>
                    <a:pt x="19" y="28"/>
                    <a:pt x="20" y="25"/>
                  </a:cubicBezTo>
                  <a:cubicBezTo>
                    <a:pt x="20" y="21"/>
                    <a:pt x="18" y="17"/>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7" name="Freeform 31">
              <a:extLst>
                <a:ext uri="{FF2B5EF4-FFF2-40B4-BE49-F238E27FC236}">
                  <a16:creationId xmlns:a16="http://schemas.microsoft.com/office/drawing/2014/main" id="{BF7629FC-DC0B-453D-BF96-07F2D575D1C3}"/>
                </a:ext>
              </a:extLst>
            </p:cNvPr>
            <p:cNvSpPr/>
            <p:nvPr/>
          </p:nvSpPr>
          <p:spPr bwMode="auto">
            <a:xfrm>
              <a:off x="3496" y="1630"/>
              <a:ext cx="86" cy="26"/>
            </a:xfrm>
            <a:custGeom>
              <a:avLst/>
              <a:gdLst>
                <a:gd name="T0" fmla="*/ 33 w 36"/>
                <a:gd name="T1" fmla="*/ 3 h 11"/>
                <a:gd name="T2" fmla="*/ 20 w 36"/>
                <a:gd name="T3" fmla="*/ 1 h 11"/>
                <a:gd name="T4" fmla="*/ 4 w 36"/>
                <a:gd name="T5" fmla="*/ 0 h 11"/>
                <a:gd name="T6" fmla="*/ 3 w 36"/>
                <a:gd name="T7" fmla="*/ 7 h 11"/>
                <a:gd name="T8" fmla="*/ 20 w 36"/>
                <a:gd name="T9" fmla="*/ 9 h 11"/>
                <a:gd name="T10" fmla="*/ 33 w 36"/>
                <a:gd name="T11" fmla="*/ 9 h 11"/>
                <a:gd name="T12" fmla="*/ 33 w 36"/>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3"/>
                  </a:moveTo>
                  <a:cubicBezTo>
                    <a:pt x="29" y="0"/>
                    <a:pt x="24" y="1"/>
                    <a:pt x="20" y="1"/>
                  </a:cubicBezTo>
                  <a:cubicBezTo>
                    <a:pt x="15" y="0"/>
                    <a:pt x="9" y="0"/>
                    <a:pt x="4" y="0"/>
                  </a:cubicBezTo>
                  <a:cubicBezTo>
                    <a:pt x="1" y="0"/>
                    <a:pt x="0" y="6"/>
                    <a:pt x="3" y="7"/>
                  </a:cubicBezTo>
                  <a:cubicBezTo>
                    <a:pt x="9" y="8"/>
                    <a:pt x="14" y="8"/>
                    <a:pt x="20" y="9"/>
                  </a:cubicBezTo>
                  <a:cubicBezTo>
                    <a:pt x="24" y="10"/>
                    <a:pt x="28" y="11"/>
                    <a:pt x="33" y="9"/>
                  </a:cubicBezTo>
                  <a:cubicBezTo>
                    <a:pt x="36" y="8"/>
                    <a:pt x="35"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8" name="Freeform 32">
              <a:extLst>
                <a:ext uri="{FF2B5EF4-FFF2-40B4-BE49-F238E27FC236}">
                  <a16:creationId xmlns:a16="http://schemas.microsoft.com/office/drawing/2014/main" id="{37CDE933-7717-4149-AA2C-41E8D941E8D6}"/>
                </a:ext>
              </a:extLst>
            </p:cNvPr>
            <p:cNvSpPr/>
            <p:nvPr/>
          </p:nvSpPr>
          <p:spPr bwMode="auto">
            <a:xfrm>
              <a:off x="3655" y="1637"/>
              <a:ext cx="83" cy="24"/>
            </a:xfrm>
            <a:custGeom>
              <a:avLst/>
              <a:gdLst>
                <a:gd name="T0" fmla="*/ 32 w 35"/>
                <a:gd name="T1" fmla="*/ 1 h 10"/>
                <a:gd name="T2" fmla="*/ 17 w 35"/>
                <a:gd name="T3" fmla="*/ 1 h 10"/>
                <a:gd name="T4" fmla="*/ 3 w 35"/>
                <a:gd name="T5" fmla="*/ 2 h 10"/>
                <a:gd name="T6" fmla="*/ 3 w 35"/>
                <a:gd name="T7" fmla="*/ 9 h 10"/>
                <a:gd name="T8" fmla="*/ 17 w 35"/>
                <a:gd name="T9" fmla="*/ 10 h 10"/>
                <a:gd name="T10" fmla="*/ 32 w 35"/>
                <a:gd name="T11" fmla="*/ 9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7" y="0"/>
                    <a:pt x="22" y="0"/>
                    <a:pt x="17" y="1"/>
                  </a:cubicBezTo>
                  <a:cubicBezTo>
                    <a:pt x="13" y="1"/>
                    <a:pt x="8" y="1"/>
                    <a:pt x="3" y="2"/>
                  </a:cubicBezTo>
                  <a:cubicBezTo>
                    <a:pt x="0" y="2"/>
                    <a:pt x="0" y="8"/>
                    <a:pt x="3" y="9"/>
                  </a:cubicBezTo>
                  <a:cubicBezTo>
                    <a:pt x="8" y="9"/>
                    <a:pt x="13" y="10"/>
                    <a:pt x="17" y="10"/>
                  </a:cubicBezTo>
                  <a:cubicBezTo>
                    <a:pt x="22" y="10"/>
                    <a:pt x="27" y="10"/>
                    <a:pt x="32" y="9"/>
                  </a:cubicBezTo>
                  <a:cubicBezTo>
                    <a:pt x="35" y="8"/>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9" name="Freeform 33">
              <a:extLst>
                <a:ext uri="{FF2B5EF4-FFF2-40B4-BE49-F238E27FC236}">
                  <a16:creationId xmlns:a16="http://schemas.microsoft.com/office/drawing/2014/main" id="{468A8276-E1A4-412B-BC05-764616C31FAE}"/>
                </a:ext>
              </a:extLst>
            </p:cNvPr>
            <p:cNvSpPr/>
            <p:nvPr/>
          </p:nvSpPr>
          <p:spPr bwMode="auto">
            <a:xfrm>
              <a:off x="3807" y="1640"/>
              <a:ext cx="104" cy="35"/>
            </a:xfrm>
            <a:custGeom>
              <a:avLst/>
              <a:gdLst>
                <a:gd name="T0" fmla="*/ 40 w 44"/>
                <a:gd name="T1" fmla="*/ 5 h 15"/>
                <a:gd name="T2" fmla="*/ 6 w 44"/>
                <a:gd name="T3" fmla="*/ 6 h 15"/>
                <a:gd name="T4" fmla="*/ 8 w 44"/>
                <a:gd name="T5" fmla="*/ 15 h 15"/>
                <a:gd name="T6" fmla="*/ 24 w 44"/>
                <a:gd name="T7" fmla="*/ 13 h 15"/>
                <a:gd name="T8" fmla="*/ 39 w 44"/>
                <a:gd name="T9" fmla="*/ 13 h 15"/>
                <a:gd name="T10" fmla="*/ 40 w 44"/>
                <a:gd name="T11" fmla="*/ 5 h 15"/>
              </a:gdLst>
              <a:ahLst/>
              <a:cxnLst>
                <a:cxn ang="0">
                  <a:pos x="T0" y="T1"/>
                </a:cxn>
                <a:cxn ang="0">
                  <a:pos x="T2" y="T3"/>
                </a:cxn>
                <a:cxn ang="0">
                  <a:pos x="T4" y="T5"/>
                </a:cxn>
                <a:cxn ang="0">
                  <a:pos x="T6" y="T7"/>
                </a:cxn>
                <a:cxn ang="0">
                  <a:pos x="T8" y="T9"/>
                </a:cxn>
                <a:cxn ang="0">
                  <a:pos x="T10" y="T11"/>
                </a:cxn>
              </a:cxnLst>
              <a:rect l="0" t="0" r="r" b="b"/>
              <a:pathLst>
                <a:path w="44" h="15">
                  <a:moveTo>
                    <a:pt x="40" y="5"/>
                  </a:moveTo>
                  <a:cubicBezTo>
                    <a:pt x="30" y="0"/>
                    <a:pt x="16" y="4"/>
                    <a:pt x="6" y="6"/>
                  </a:cubicBezTo>
                  <a:cubicBezTo>
                    <a:pt x="0" y="8"/>
                    <a:pt x="3" y="15"/>
                    <a:pt x="8" y="15"/>
                  </a:cubicBezTo>
                  <a:cubicBezTo>
                    <a:pt x="13" y="14"/>
                    <a:pt x="19" y="13"/>
                    <a:pt x="24" y="13"/>
                  </a:cubicBezTo>
                  <a:cubicBezTo>
                    <a:pt x="29" y="13"/>
                    <a:pt x="34" y="14"/>
                    <a:pt x="39" y="13"/>
                  </a:cubicBezTo>
                  <a:cubicBezTo>
                    <a:pt x="43" y="12"/>
                    <a:pt x="44" y="7"/>
                    <a:pt x="4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0" name="Freeform 34">
              <a:extLst>
                <a:ext uri="{FF2B5EF4-FFF2-40B4-BE49-F238E27FC236}">
                  <a16:creationId xmlns:a16="http://schemas.microsoft.com/office/drawing/2014/main" id="{122E15BB-714D-43D5-BFDC-1F538B4669DC}"/>
                </a:ext>
              </a:extLst>
            </p:cNvPr>
            <p:cNvSpPr/>
            <p:nvPr/>
          </p:nvSpPr>
          <p:spPr bwMode="auto">
            <a:xfrm>
              <a:off x="3975" y="1632"/>
              <a:ext cx="107" cy="36"/>
            </a:xfrm>
            <a:custGeom>
              <a:avLst/>
              <a:gdLst>
                <a:gd name="T0" fmla="*/ 42 w 45"/>
                <a:gd name="T1" fmla="*/ 2 h 15"/>
                <a:gd name="T2" fmla="*/ 25 w 45"/>
                <a:gd name="T3" fmla="*/ 3 h 15"/>
                <a:gd name="T4" fmla="*/ 6 w 45"/>
                <a:gd name="T5" fmla="*/ 1 h 15"/>
                <a:gd name="T6" fmla="*/ 4 w 45"/>
                <a:gd name="T7" fmla="*/ 8 h 15"/>
                <a:gd name="T8" fmla="*/ 42 w 45"/>
                <a:gd name="T9" fmla="*/ 9 h 15"/>
                <a:gd name="T10" fmla="*/ 42 w 45"/>
                <a:gd name="T11" fmla="*/ 2 h 15"/>
              </a:gdLst>
              <a:ahLst/>
              <a:cxnLst>
                <a:cxn ang="0">
                  <a:pos x="T0" y="T1"/>
                </a:cxn>
                <a:cxn ang="0">
                  <a:pos x="T2" y="T3"/>
                </a:cxn>
                <a:cxn ang="0">
                  <a:pos x="T4" y="T5"/>
                </a:cxn>
                <a:cxn ang="0">
                  <a:pos x="T6" y="T7"/>
                </a:cxn>
                <a:cxn ang="0">
                  <a:pos x="T8" y="T9"/>
                </a:cxn>
                <a:cxn ang="0">
                  <a:pos x="T10" y="T11"/>
                </a:cxn>
              </a:cxnLst>
              <a:rect l="0" t="0" r="r" b="b"/>
              <a:pathLst>
                <a:path w="45" h="15">
                  <a:moveTo>
                    <a:pt x="42" y="2"/>
                  </a:moveTo>
                  <a:cubicBezTo>
                    <a:pt x="36" y="1"/>
                    <a:pt x="31" y="2"/>
                    <a:pt x="25" y="3"/>
                  </a:cubicBezTo>
                  <a:cubicBezTo>
                    <a:pt x="19" y="3"/>
                    <a:pt x="12" y="2"/>
                    <a:pt x="6" y="1"/>
                  </a:cubicBezTo>
                  <a:cubicBezTo>
                    <a:pt x="1" y="0"/>
                    <a:pt x="0" y="6"/>
                    <a:pt x="4" y="8"/>
                  </a:cubicBezTo>
                  <a:cubicBezTo>
                    <a:pt x="14" y="12"/>
                    <a:pt x="32" y="15"/>
                    <a:pt x="42" y="9"/>
                  </a:cubicBezTo>
                  <a:cubicBezTo>
                    <a:pt x="45" y="7"/>
                    <a:pt x="45" y="3"/>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1" name="Freeform 35">
              <a:extLst>
                <a:ext uri="{FF2B5EF4-FFF2-40B4-BE49-F238E27FC236}">
                  <a16:creationId xmlns:a16="http://schemas.microsoft.com/office/drawing/2014/main" id="{5859643D-B6D3-4E76-A9E5-87F239DF3AFB}"/>
                </a:ext>
              </a:extLst>
            </p:cNvPr>
            <p:cNvSpPr/>
            <p:nvPr/>
          </p:nvSpPr>
          <p:spPr bwMode="auto">
            <a:xfrm>
              <a:off x="4143" y="1647"/>
              <a:ext cx="93" cy="26"/>
            </a:xfrm>
            <a:custGeom>
              <a:avLst/>
              <a:gdLst>
                <a:gd name="T0" fmla="*/ 36 w 39"/>
                <a:gd name="T1" fmla="*/ 2 h 11"/>
                <a:gd name="T2" fmla="*/ 22 w 39"/>
                <a:gd name="T3" fmla="*/ 1 h 11"/>
                <a:gd name="T4" fmla="*/ 5 w 39"/>
                <a:gd name="T5" fmla="*/ 2 h 11"/>
                <a:gd name="T6" fmla="*/ 5 w 39"/>
                <a:gd name="T7" fmla="*/ 10 h 11"/>
                <a:gd name="T8" fmla="*/ 22 w 39"/>
                <a:gd name="T9" fmla="*/ 10 h 11"/>
                <a:gd name="T10" fmla="*/ 36 w 39"/>
                <a:gd name="T11" fmla="*/ 9 h 11"/>
                <a:gd name="T12" fmla="*/ 36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6" y="2"/>
                  </a:moveTo>
                  <a:cubicBezTo>
                    <a:pt x="31" y="0"/>
                    <a:pt x="27" y="1"/>
                    <a:pt x="22" y="1"/>
                  </a:cubicBezTo>
                  <a:cubicBezTo>
                    <a:pt x="16" y="1"/>
                    <a:pt x="10" y="1"/>
                    <a:pt x="5" y="2"/>
                  </a:cubicBezTo>
                  <a:cubicBezTo>
                    <a:pt x="0" y="2"/>
                    <a:pt x="0" y="9"/>
                    <a:pt x="5" y="10"/>
                  </a:cubicBezTo>
                  <a:cubicBezTo>
                    <a:pt x="10" y="10"/>
                    <a:pt x="16" y="10"/>
                    <a:pt x="22" y="10"/>
                  </a:cubicBezTo>
                  <a:cubicBezTo>
                    <a:pt x="27" y="11"/>
                    <a:pt x="31" y="11"/>
                    <a:pt x="36" y="9"/>
                  </a:cubicBezTo>
                  <a:cubicBezTo>
                    <a:pt x="39" y="8"/>
                    <a:pt x="39"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2" name="Freeform 36">
              <a:extLst>
                <a:ext uri="{FF2B5EF4-FFF2-40B4-BE49-F238E27FC236}">
                  <a16:creationId xmlns:a16="http://schemas.microsoft.com/office/drawing/2014/main" id="{CC2F593F-5D00-4C9F-AADC-574FE40D2850}"/>
                </a:ext>
              </a:extLst>
            </p:cNvPr>
            <p:cNvSpPr/>
            <p:nvPr/>
          </p:nvSpPr>
          <p:spPr bwMode="auto">
            <a:xfrm>
              <a:off x="4307" y="1647"/>
              <a:ext cx="92" cy="26"/>
            </a:xfrm>
            <a:custGeom>
              <a:avLst/>
              <a:gdLst>
                <a:gd name="T0" fmla="*/ 35 w 39"/>
                <a:gd name="T1" fmla="*/ 2 h 11"/>
                <a:gd name="T2" fmla="*/ 18 w 39"/>
                <a:gd name="T3" fmla="*/ 1 h 11"/>
                <a:gd name="T4" fmla="*/ 2 w 39"/>
                <a:gd name="T5" fmla="*/ 3 h 11"/>
                <a:gd name="T6" fmla="*/ 2 w 39"/>
                <a:gd name="T7" fmla="*/ 8 h 11"/>
                <a:gd name="T8" fmla="*/ 18 w 39"/>
                <a:gd name="T9" fmla="*/ 10 h 11"/>
                <a:gd name="T10" fmla="*/ 35 w 39"/>
                <a:gd name="T11" fmla="*/ 9 h 11"/>
                <a:gd name="T12" fmla="*/ 35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5" y="2"/>
                  </a:moveTo>
                  <a:cubicBezTo>
                    <a:pt x="29" y="0"/>
                    <a:pt x="24" y="1"/>
                    <a:pt x="18" y="1"/>
                  </a:cubicBezTo>
                  <a:cubicBezTo>
                    <a:pt x="13" y="1"/>
                    <a:pt x="7" y="2"/>
                    <a:pt x="2" y="3"/>
                  </a:cubicBezTo>
                  <a:cubicBezTo>
                    <a:pt x="0" y="4"/>
                    <a:pt x="0" y="7"/>
                    <a:pt x="2" y="8"/>
                  </a:cubicBezTo>
                  <a:cubicBezTo>
                    <a:pt x="7" y="9"/>
                    <a:pt x="13" y="10"/>
                    <a:pt x="18" y="10"/>
                  </a:cubicBezTo>
                  <a:cubicBezTo>
                    <a:pt x="24" y="10"/>
                    <a:pt x="29" y="11"/>
                    <a:pt x="35" y="9"/>
                  </a:cubicBezTo>
                  <a:cubicBezTo>
                    <a:pt x="39" y="8"/>
                    <a:pt x="39" y="3"/>
                    <a:pt x="3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3" name="Freeform 37">
              <a:extLst>
                <a:ext uri="{FF2B5EF4-FFF2-40B4-BE49-F238E27FC236}">
                  <a16:creationId xmlns:a16="http://schemas.microsoft.com/office/drawing/2014/main" id="{3EDAA88B-D6E2-44D8-B168-A5122223FEBA}"/>
                </a:ext>
              </a:extLst>
            </p:cNvPr>
            <p:cNvSpPr/>
            <p:nvPr/>
          </p:nvSpPr>
          <p:spPr bwMode="auto">
            <a:xfrm>
              <a:off x="4473" y="1652"/>
              <a:ext cx="83" cy="28"/>
            </a:xfrm>
            <a:custGeom>
              <a:avLst/>
              <a:gdLst>
                <a:gd name="T0" fmla="*/ 32 w 35"/>
                <a:gd name="T1" fmla="*/ 2 h 12"/>
                <a:gd name="T2" fmla="*/ 3 w 35"/>
                <a:gd name="T3" fmla="*/ 6 h 12"/>
                <a:gd name="T4" fmla="*/ 14 w 35"/>
                <a:gd name="T5" fmla="*/ 10 h 12"/>
                <a:gd name="T6" fmla="*/ 32 w 35"/>
                <a:gd name="T7" fmla="*/ 10 h 12"/>
                <a:gd name="T8" fmla="*/ 32 w 35"/>
                <a:gd name="T9" fmla="*/ 2 h 12"/>
              </a:gdLst>
              <a:ahLst/>
              <a:cxnLst>
                <a:cxn ang="0">
                  <a:pos x="T0" y="T1"/>
                </a:cxn>
                <a:cxn ang="0">
                  <a:pos x="T2" y="T3"/>
                </a:cxn>
                <a:cxn ang="0">
                  <a:pos x="T4" y="T5"/>
                </a:cxn>
                <a:cxn ang="0">
                  <a:pos x="T6" y="T7"/>
                </a:cxn>
                <a:cxn ang="0">
                  <a:pos x="T8" y="T9"/>
                </a:cxn>
              </a:cxnLst>
              <a:rect l="0" t="0" r="r" b="b"/>
              <a:pathLst>
                <a:path w="35" h="12">
                  <a:moveTo>
                    <a:pt x="32" y="2"/>
                  </a:moveTo>
                  <a:cubicBezTo>
                    <a:pt x="28" y="1"/>
                    <a:pt x="0" y="0"/>
                    <a:pt x="3" y="6"/>
                  </a:cubicBezTo>
                  <a:cubicBezTo>
                    <a:pt x="4" y="10"/>
                    <a:pt x="11" y="10"/>
                    <a:pt x="14" y="10"/>
                  </a:cubicBezTo>
                  <a:cubicBezTo>
                    <a:pt x="20" y="11"/>
                    <a:pt x="26" y="12"/>
                    <a:pt x="32" y="10"/>
                  </a:cubicBezTo>
                  <a:cubicBezTo>
                    <a:pt x="35" y="8"/>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4" name="Freeform 38">
              <a:extLst>
                <a:ext uri="{FF2B5EF4-FFF2-40B4-BE49-F238E27FC236}">
                  <a16:creationId xmlns:a16="http://schemas.microsoft.com/office/drawing/2014/main" id="{6C1844DA-1F5B-41D6-874D-00EF5E471B56}"/>
                </a:ext>
              </a:extLst>
            </p:cNvPr>
            <p:cNvSpPr/>
            <p:nvPr/>
          </p:nvSpPr>
          <p:spPr bwMode="auto">
            <a:xfrm>
              <a:off x="4624" y="1642"/>
              <a:ext cx="93" cy="24"/>
            </a:xfrm>
            <a:custGeom>
              <a:avLst/>
              <a:gdLst>
                <a:gd name="T0" fmla="*/ 34 w 39"/>
                <a:gd name="T1" fmla="*/ 1 h 10"/>
                <a:gd name="T2" fmla="*/ 20 w 39"/>
                <a:gd name="T3" fmla="*/ 1 h 10"/>
                <a:gd name="T4" fmla="*/ 4 w 39"/>
                <a:gd name="T5" fmla="*/ 2 h 10"/>
                <a:gd name="T6" fmla="*/ 4 w 39"/>
                <a:gd name="T7" fmla="*/ 9 h 10"/>
                <a:gd name="T8" fmla="*/ 20 w 39"/>
                <a:gd name="T9" fmla="*/ 10 h 10"/>
                <a:gd name="T10" fmla="*/ 34 w 39"/>
                <a:gd name="T11" fmla="*/ 9 h 10"/>
                <a:gd name="T12" fmla="*/ 34 w 3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9" h="10">
                  <a:moveTo>
                    <a:pt x="34" y="1"/>
                  </a:moveTo>
                  <a:cubicBezTo>
                    <a:pt x="30" y="0"/>
                    <a:pt x="25" y="1"/>
                    <a:pt x="20" y="1"/>
                  </a:cubicBezTo>
                  <a:cubicBezTo>
                    <a:pt x="15" y="1"/>
                    <a:pt x="10" y="2"/>
                    <a:pt x="4" y="2"/>
                  </a:cubicBezTo>
                  <a:cubicBezTo>
                    <a:pt x="0" y="3"/>
                    <a:pt x="0" y="8"/>
                    <a:pt x="4" y="9"/>
                  </a:cubicBezTo>
                  <a:cubicBezTo>
                    <a:pt x="10" y="9"/>
                    <a:pt x="15" y="9"/>
                    <a:pt x="20" y="10"/>
                  </a:cubicBezTo>
                  <a:cubicBezTo>
                    <a:pt x="25" y="10"/>
                    <a:pt x="30" y="10"/>
                    <a:pt x="34" y="9"/>
                  </a:cubicBezTo>
                  <a:cubicBezTo>
                    <a:pt x="39" y="9"/>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5" name="Freeform 39">
              <a:extLst>
                <a:ext uri="{FF2B5EF4-FFF2-40B4-BE49-F238E27FC236}">
                  <a16:creationId xmlns:a16="http://schemas.microsoft.com/office/drawing/2014/main" id="{DA26E4BB-D0B4-4F02-A3CF-AD576A0087A4}"/>
                </a:ext>
              </a:extLst>
            </p:cNvPr>
            <p:cNvSpPr/>
            <p:nvPr/>
          </p:nvSpPr>
          <p:spPr bwMode="auto">
            <a:xfrm>
              <a:off x="4762" y="1640"/>
              <a:ext cx="106" cy="28"/>
            </a:xfrm>
            <a:custGeom>
              <a:avLst/>
              <a:gdLst>
                <a:gd name="T0" fmla="*/ 41 w 45"/>
                <a:gd name="T1" fmla="*/ 3 h 12"/>
                <a:gd name="T2" fmla="*/ 3 w 45"/>
                <a:gd name="T3" fmla="*/ 5 h 12"/>
                <a:gd name="T4" fmla="*/ 4 w 45"/>
                <a:gd name="T5" fmla="*/ 11 h 12"/>
                <a:gd name="T6" fmla="*/ 22 w 45"/>
                <a:gd name="T7" fmla="*/ 10 h 12"/>
                <a:gd name="T8" fmla="*/ 40 w 45"/>
                <a:gd name="T9" fmla="*/ 10 h 12"/>
                <a:gd name="T10" fmla="*/ 41 w 45"/>
                <a:gd name="T11" fmla="*/ 3 h 12"/>
              </a:gdLst>
              <a:ahLst/>
              <a:cxnLst>
                <a:cxn ang="0">
                  <a:pos x="T0" y="T1"/>
                </a:cxn>
                <a:cxn ang="0">
                  <a:pos x="T2" y="T3"/>
                </a:cxn>
                <a:cxn ang="0">
                  <a:pos x="T4" y="T5"/>
                </a:cxn>
                <a:cxn ang="0">
                  <a:pos x="T6" y="T7"/>
                </a:cxn>
                <a:cxn ang="0">
                  <a:pos x="T8" y="T9"/>
                </a:cxn>
                <a:cxn ang="0">
                  <a:pos x="T10" y="T11"/>
                </a:cxn>
              </a:cxnLst>
              <a:rect l="0" t="0" r="r" b="b"/>
              <a:pathLst>
                <a:path w="45" h="12">
                  <a:moveTo>
                    <a:pt x="41" y="3"/>
                  </a:moveTo>
                  <a:cubicBezTo>
                    <a:pt x="29" y="0"/>
                    <a:pt x="15" y="2"/>
                    <a:pt x="3" y="5"/>
                  </a:cubicBezTo>
                  <a:cubicBezTo>
                    <a:pt x="0" y="6"/>
                    <a:pt x="0" y="12"/>
                    <a:pt x="4" y="11"/>
                  </a:cubicBezTo>
                  <a:cubicBezTo>
                    <a:pt x="10" y="11"/>
                    <a:pt x="16" y="10"/>
                    <a:pt x="22" y="10"/>
                  </a:cubicBezTo>
                  <a:cubicBezTo>
                    <a:pt x="28" y="10"/>
                    <a:pt x="34" y="11"/>
                    <a:pt x="40" y="10"/>
                  </a:cubicBezTo>
                  <a:cubicBezTo>
                    <a:pt x="44" y="10"/>
                    <a:pt x="45" y="4"/>
                    <a:pt x="4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6" name="Freeform 40">
              <a:extLst>
                <a:ext uri="{FF2B5EF4-FFF2-40B4-BE49-F238E27FC236}">
                  <a16:creationId xmlns:a16="http://schemas.microsoft.com/office/drawing/2014/main" id="{E376C523-7C09-4A80-A33B-674369002FD8}"/>
                </a:ext>
              </a:extLst>
            </p:cNvPr>
            <p:cNvSpPr/>
            <p:nvPr/>
          </p:nvSpPr>
          <p:spPr bwMode="auto">
            <a:xfrm>
              <a:off x="4951" y="1637"/>
              <a:ext cx="98" cy="26"/>
            </a:xfrm>
            <a:custGeom>
              <a:avLst/>
              <a:gdLst>
                <a:gd name="T0" fmla="*/ 37 w 41"/>
                <a:gd name="T1" fmla="*/ 1 h 11"/>
                <a:gd name="T2" fmla="*/ 21 w 41"/>
                <a:gd name="T3" fmla="*/ 2 h 11"/>
                <a:gd name="T4" fmla="*/ 3 w 41"/>
                <a:gd name="T5" fmla="*/ 5 h 11"/>
                <a:gd name="T6" fmla="*/ 4 w 41"/>
                <a:gd name="T7" fmla="*/ 11 h 11"/>
                <a:gd name="T8" fmla="*/ 21 w 41"/>
                <a:gd name="T9" fmla="*/ 11 h 11"/>
                <a:gd name="T10" fmla="*/ 37 w 41"/>
                <a:gd name="T11" fmla="*/ 9 h 11"/>
                <a:gd name="T12" fmla="*/ 37 w 4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1" h="11">
                  <a:moveTo>
                    <a:pt x="37" y="1"/>
                  </a:moveTo>
                  <a:cubicBezTo>
                    <a:pt x="31" y="0"/>
                    <a:pt x="26" y="1"/>
                    <a:pt x="21" y="2"/>
                  </a:cubicBezTo>
                  <a:cubicBezTo>
                    <a:pt x="15" y="2"/>
                    <a:pt x="9" y="3"/>
                    <a:pt x="3" y="5"/>
                  </a:cubicBezTo>
                  <a:cubicBezTo>
                    <a:pt x="0" y="5"/>
                    <a:pt x="1" y="11"/>
                    <a:pt x="4" y="11"/>
                  </a:cubicBezTo>
                  <a:cubicBezTo>
                    <a:pt x="10" y="11"/>
                    <a:pt x="15" y="11"/>
                    <a:pt x="21" y="11"/>
                  </a:cubicBezTo>
                  <a:cubicBezTo>
                    <a:pt x="26" y="10"/>
                    <a:pt x="32" y="11"/>
                    <a:pt x="37" y="9"/>
                  </a:cubicBezTo>
                  <a:cubicBezTo>
                    <a:pt x="40" y="8"/>
                    <a:pt x="41" y="2"/>
                    <a:pt x="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7" name="Freeform 41">
              <a:extLst>
                <a:ext uri="{FF2B5EF4-FFF2-40B4-BE49-F238E27FC236}">
                  <a16:creationId xmlns:a16="http://schemas.microsoft.com/office/drawing/2014/main" id="{74707C21-460B-4EB6-B2BF-510A5BABF4AF}"/>
                </a:ext>
              </a:extLst>
            </p:cNvPr>
            <p:cNvSpPr/>
            <p:nvPr/>
          </p:nvSpPr>
          <p:spPr bwMode="auto">
            <a:xfrm>
              <a:off x="5091" y="1587"/>
              <a:ext cx="121" cy="72"/>
            </a:xfrm>
            <a:custGeom>
              <a:avLst/>
              <a:gdLst>
                <a:gd name="T0" fmla="*/ 46 w 51"/>
                <a:gd name="T1" fmla="*/ 1 h 30"/>
                <a:gd name="T2" fmla="*/ 27 w 51"/>
                <a:gd name="T3" fmla="*/ 12 h 30"/>
                <a:gd name="T4" fmla="*/ 5 w 51"/>
                <a:gd name="T5" fmla="*/ 22 h 30"/>
                <a:gd name="T6" fmla="*/ 7 w 51"/>
                <a:gd name="T7" fmla="*/ 29 h 30"/>
                <a:gd name="T8" fmla="*/ 50 w 51"/>
                <a:gd name="T9" fmla="*/ 7 h 30"/>
                <a:gd name="T10" fmla="*/ 46 w 51"/>
                <a:gd name="T11" fmla="*/ 1 h 30"/>
              </a:gdLst>
              <a:ahLst/>
              <a:cxnLst>
                <a:cxn ang="0">
                  <a:pos x="T0" y="T1"/>
                </a:cxn>
                <a:cxn ang="0">
                  <a:pos x="T2" y="T3"/>
                </a:cxn>
                <a:cxn ang="0">
                  <a:pos x="T4" y="T5"/>
                </a:cxn>
                <a:cxn ang="0">
                  <a:pos x="T6" y="T7"/>
                </a:cxn>
                <a:cxn ang="0">
                  <a:pos x="T8" y="T9"/>
                </a:cxn>
                <a:cxn ang="0">
                  <a:pos x="T10" y="T11"/>
                </a:cxn>
              </a:cxnLst>
              <a:rect l="0" t="0" r="r" b="b"/>
              <a:pathLst>
                <a:path w="51" h="30">
                  <a:moveTo>
                    <a:pt x="46" y="1"/>
                  </a:moveTo>
                  <a:cubicBezTo>
                    <a:pt x="39" y="4"/>
                    <a:pt x="33" y="8"/>
                    <a:pt x="27" y="12"/>
                  </a:cubicBezTo>
                  <a:cubicBezTo>
                    <a:pt x="20" y="16"/>
                    <a:pt x="13" y="19"/>
                    <a:pt x="5" y="22"/>
                  </a:cubicBezTo>
                  <a:cubicBezTo>
                    <a:pt x="0" y="23"/>
                    <a:pt x="2" y="30"/>
                    <a:pt x="7" y="29"/>
                  </a:cubicBezTo>
                  <a:cubicBezTo>
                    <a:pt x="21" y="26"/>
                    <a:pt x="41" y="20"/>
                    <a:pt x="50" y="7"/>
                  </a:cubicBezTo>
                  <a:cubicBezTo>
                    <a:pt x="51" y="4"/>
                    <a:pt x="49" y="0"/>
                    <a:pt x="4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8" name="Freeform 42">
              <a:extLst>
                <a:ext uri="{FF2B5EF4-FFF2-40B4-BE49-F238E27FC236}">
                  <a16:creationId xmlns:a16="http://schemas.microsoft.com/office/drawing/2014/main" id="{22836DDD-1580-4683-A7D7-5036336A0473}"/>
                </a:ext>
              </a:extLst>
            </p:cNvPr>
            <p:cNvSpPr/>
            <p:nvPr/>
          </p:nvSpPr>
          <p:spPr bwMode="auto">
            <a:xfrm>
              <a:off x="5257" y="1513"/>
              <a:ext cx="83" cy="67"/>
            </a:xfrm>
            <a:custGeom>
              <a:avLst/>
              <a:gdLst>
                <a:gd name="T0" fmla="*/ 31 w 35"/>
                <a:gd name="T1" fmla="*/ 4 h 28"/>
                <a:gd name="T2" fmla="*/ 17 w 35"/>
                <a:gd name="T3" fmla="*/ 6 h 28"/>
                <a:gd name="T4" fmla="*/ 4 w 35"/>
                <a:gd name="T5" fmla="*/ 19 h 28"/>
                <a:gd name="T6" fmla="*/ 9 w 35"/>
                <a:gd name="T7" fmla="*/ 24 h 28"/>
                <a:gd name="T8" fmla="*/ 24 w 35"/>
                <a:gd name="T9" fmla="*/ 14 h 28"/>
                <a:gd name="T10" fmla="*/ 31 w 35"/>
                <a:gd name="T11" fmla="*/ 4 h 28"/>
              </a:gdLst>
              <a:ahLst/>
              <a:cxnLst>
                <a:cxn ang="0">
                  <a:pos x="T0" y="T1"/>
                </a:cxn>
                <a:cxn ang="0">
                  <a:pos x="T2" y="T3"/>
                </a:cxn>
                <a:cxn ang="0">
                  <a:pos x="T4" y="T5"/>
                </a:cxn>
                <a:cxn ang="0">
                  <a:pos x="T6" y="T7"/>
                </a:cxn>
                <a:cxn ang="0">
                  <a:pos x="T8" y="T9"/>
                </a:cxn>
                <a:cxn ang="0">
                  <a:pos x="T10" y="T11"/>
                </a:cxn>
              </a:cxnLst>
              <a:rect l="0" t="0" r="r" b="b"/>
              <a:pathLst>
                <a:path w="35" h="28">
                  <a:moveTo>
                    <a:pt x="31" y="4"/>
                  </a:moveTo>
                  <a:cubicBezTo>
                    <a:pt x="28" y="0"/>
                    <a:pt x="21" y="4"/>
                    <a:pt x="17" y="6"/>
                  </a:cubicBezTo>
                  <a:cubicBezTo>
                    <a:pt x="12" y="10"/>
                    <a:pt x="7" y="14"/>
                    <a:pt x="4" y="19"/>
                  </a:cubicBezTo>
                  <a:cubicBezTo>
                    <a:pt x="0" y="23"/>
                    <a:pt x="5" y="28"/>
                    <a:pt x="9" y="24"/>
                  </a:cubicBezTo>
                  <a:cubicBezTo>
                    <a:pt x="14" y="20"/>
                    <a:pt x="19" y="17"/>
                    <a:pt x="24" y="14"/>
                  </a:cubicBezTo>
                  <a:cubicBezTo>
                    <a:pt x="27" y="12"/>
                    <a:pt x="35" y="9"/>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9" name="Freeform 43">
              <a:extLst>
                <a:ext uri="{FF2B5EF4-FFF2-40B4-BE49-F238E27FC236}">
                  <a16:creationId xmlns:a16="http://schemas.microsoft.com/office/drawing/2014/main" id="{94304C0C-163D-420F-88C0-0B30831ED267}"/>
                </a:ext>
              </a:extLst>
            </p:cNvPr>
            <p:cNvSpPr/>
            <p:nvPr/>
          </p:nvSpPr>
          <p:spPr bwMode="auto">
            <a:xfrm>
              <a:off x="5361" y="1440"/>
              <a:ext cx="76" cy="57"/>
            </a:xfrm>
            <a:custGeom>
              <a:avLst/>
              <a:gdLst>
                <a:gd name="T0" fmla="*/ 26 w 32"/>
                <a:gd name="T1" fmla="*/ 0 h 24"/>
                <a:gd name="T2" fmla="*/ 15 w 32"/>
                <a:gd name="T3" fmla="*/ 8 h 24"/>
                <a:gd name="T4" fmla="*/ 3 w 32"/>
                <a:gd name="T5" fmla="*/ 17 h 24"/>
                <a:gd name="T6" fmla="*/ 7 w 32"/>
                <a:gd name="T7" fmla="*/ 22 h 24"/>
                <a:gd name="T8" fmla="*/ 20 w 32"/>
                <a:gd name="T9" fmla="*/ 14 h 24"/>
                <a:gd name="T10" fmla="*/ 30 w 32"/>
                <a:gd name="T11" fmla="*/ 6 h 24"/>
                <a:gd name="T12" fmla="*/ 26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6" y="0"/>
                  </a:moveTo>
                  <a:cubicBezTo>
                    <a:pt x="22" y="2"/>
                    <a:pt x="18" y="5"/>
                    <a:pt x="15" y="8"/>
                  </a:cubicBezTo>
                  <a:cubicBezTo>
                    <a:pt x="11" y="11"/>
                    <a:pt x="6" y="14"/>
                    <a:pt x="3" y="17"/>
                  </a:cubicBezTo>
                  <a:cubicBezTo>
                    <a:pt x="0" y="20"/>
                    <a:pt x="4" y="24"/>
                    <a:pt x="7" y="22"/>
                  </a:cubicBezTo>
                  <a:cubicBezTo>
                    <a:pt x="11" y="20"/>
                    <a:pt x="15" y="17"/>
                    <a:pt x="20" y="14"/>
                  </a:cubicBezTo>
                  <a:cubicBezTo>
                    <a:pt x="24" y="12"/>
                    <a:pt x="28" y="10"/>
                    <a:pt x="30" y="6"/>
                  </a:cubicBezTo>
                  <a:cubicBezTo>
                    <a:pt x="32" y="3"/>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0" name="Freeform 44">
              <a:extLst>
                <a:ext uri="{FF2B5EF4-FFF2-40B4-BE49-F238E27FC236}">
                  <a16:creationId xmlns:a16="http://schemas.microsoft.com/office/drawing/2014/main" id="{96241B87-9228-4535-804B-14410DB12301}"/>
                </a:ext>
              </a:extLst>
            </p:cNvPr>
            <p:cNvSpPr/>
            <p:nvPr/>
          </p:nvSpPr>
          <p:spPr bwMode="auto">
            <a:xfrm>
              <a:off x="5489" y="1344"/>
              <a:ext cx="69" cy="67"/>
            </a:xfrm>
            <a:custGeom>
              <a:avLst/>
              <a:gdLst>
                <a:gd name="T0" fmla="*/ 20 w 29"/>
                <a:gd name="T1" fmla="*/ 1 h 28"/>
                <a:gd name="T2" fmla="*/ 2 w 29"/>
                <a:gd name="T3" fmla="*/ 19 h 28"/>
                <a:gd name="T4" fmla="*/ 10 w 29"/>
                <a:gd name="T5" fmla="*/ 23 h 28"/>
                <a:gd name="T6" fmla="*/ 17 w 29"/>
                <a:gd name="T7" fmla="*/ 16 h 28"/>
                <a:gd name="T8" fmla="*/ 25 w 29"/>
                <a:gd name="T9" fmla="*/ 10 h 28"/>
                <a:gd name="T10" fmla="*/ 20 w 29"/>
                <a:gd name="T11" fmla="*/ 1 h 28"/>
              </a:gdLst>
              <a:ahLst/>
              <a:cxnLst>
                <a:cxn ang="0">
                  <a:pos x="T0" y="T1"/>
                </a:cxn>
                <a:cxn ang="0">
                  <a:pos x="T2" y="T3"/>
                </a:cxn>
                <a:cxn ang="0">
                  <a:pos x="T4" y="T5"/>
                </a:cxn>
                <a:cxn ang="0">
                  <a:pos x="T6" y="T7"/>
                </a:cxn>
                <a:cxn ang="0">
                  <a:pos x="T8" y="T9"/>
                </a:cxn>
                <a:cxn ang="0">
                  <a:pos x="T10" y="T11"/>
                </a:cxn>
              </a:cxnLst>
              <a:rect l="0" t="0" r="r" b="b"/>
              <a:pathLst>
                <a:path w="29" h="28">
                  <a:moveTo>
                    <a:pt x="20" y="1"/>
                  </a:moveTo>
                  <a:cubicBezTo>
                    <a:pt x="12" y="4"/>
                    <a:pt x="6" y="12"/>
                    <a:pt x="2" y="19"/>
                  </a:cubicBezTo>
                  <a:cubicBezTo>
                    <a:pt x="0" y="24"/>
                    <a:pt x="7" y="28"/>
                    <a:pt x="10" y="23"/>
                  </a:cubicBezTo>
                  <a:cubicBezTo>
                    <a:pt x="12" y="21"/>
                    <a:pt x="14" y="18"/>
                    <a:pt x="17" y="16"/>
                  </a:cubicBezTo>
                  <a:cubicBezTo>
                    <a:pt x="19" y="14"/>
                    <a:pt x="22" y="12"/>
                    <a:pt x="25" y="10"/>
                  </a:cubicBezTo>
                  <a:cubicBezTo>
                    <a:pt x="29" y="7"/>
                    <a:pt x="24"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1" name="Freeform 45">
              <a:extLst>
                <a:ext uri="{FF2B5EF4-FFF2-40B4-BE49-F238E27FC236}">
                  <a16:creationId xmlns:a16="http://schemas.microsoft.com/office/drawing/2014/main" id="{0BB5CD57-328A-4DD3-B5DB-67B16A7E494B}"/>
                </a:ext>
              </a:extLst>
            </p:cNvPr>
            <p:cNvSpPr/>
            <p:nvPr/>
          </p:nvSpPr>
          <p:spPr bwMode="auto">
            <a:xfrm>
              <a:off x="5560" y="1273"/>
              <a:ext cx="55" cy="57"/>
            </a:xfrm>
            <a:custGeom>
              <a:avLst/>
              <a:gdLst>
                <a:gd name="T0" fmla="*/ 17 w 23"/>
                <a:gd name="T1" fmla="*/ 1 h 24"/>
                <a:gd name="T2" fmla="*/ 10 w 23"/>
                <a:gd name="T3" fmla="*/ 8 h 24"/>
                <a:gd name="T4" fmla="*/ 3 w 23"/>
                <a:gd name="T5" fmla="*/ 17 h 24"/>
                <a:gd name="T6" fmla="*/ 9 w 23"/>
                <a:gd name="T7" fmla="*/ 21 h 24"/>
                <a:gd name="T8" fmla="*/ 16 w 23"/>
                <a:gd name="T9" fmla="*/ 14 h 24"/>
                <a:gd name="T10" fmla="*/ 22 w 23"/>
                <a:gd name="T11" fmla="*/ 5 h 24"/>
                <a:gd name="T12" fmla="*/ 17 w 23"/>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17" y="1"/>
                  </a:moveTo>
                  <a:cubicBezTo>
                    <a:pt x="14" y="2"/>
                    <a:pt x="12" y="5"/>
                    <a:pt x="10" y="8"/>
                  </a:cubicBezTo>
                  <a:cubicBezTo>
                    <a:pt x="7" y="11"/>
                    <a:pt x="5" y="14"/>
                    <a:pt x="3" y="17"/>
                  </a:cubicBezTo>
                  <a:cubicBezTo>
                    <a:pt x="0" y="20"/>
                    <a:pt x="6" y="24"/>
                    <a:pt x="9" y="21"/>
                  </a:cubicBezTo>
                  <a:cubicBezTo>
                    <a:pt x="11" y="19"/>
                    <a:pt x="14" y="16"/>
                    <a:pt x="16" y="14"/>
                  </a:cubicBezTo>
                  <a:cubicBezTo>
                    <a:pt x="19" y="11"/>
                    <a:pt x="22" y="9"/>
                    <a:pt x="22" y="5"/>
                  </a:cubicBezTo>
                  <a:cubicBezTo>
                    <a:pt x="23" y="3"/>
                    <a:pt x="20" y="0"/>
                    <a:pt x="1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12" name="文本框 55">
            <a:extLst>
              <a:ext uri="{FF2B5EF4-FFF2-40B4-BE49-F238E27FC236}">
                <a16:creationId xmlns:a16="http://schemas.microsoft.com/office/drawing/2014/main" id="{16036563-4495-4848-88EC-DC51E30C0B16}"/>
              </a:ext>
            </a:extLst>
          </p:cNvPr>
          <p:cNvSpPr txBox="1"/>
          <p:nvPr/>
        </p:nvSpPr>
        <p:spPr>
          <a:xfrm>
            <a:off x="2197354" y="786915"/>
            <a:ext cx="659923" cy="584775"/>
          </a:xfrm>
          <a:prstGeom prst="rect">
            <a:avLst/>
          </a:prstGeom>
          <a:noFill/>
        </p:spPr>
        <p:txBody>
          <a:bodyPr wrap="square" rtlCol="0">
            <a:spAutoFit/>
          </a:bodyPr>
          <a:lstStyle/>
          <a:p>
            <a:pPr algn="dist"/>
            <a:r>
              <a:rPr lang="en-US" altLang="zh-CN" sz="3200" dirty="0">
                <a:solidFill>
                  <a:srgbClr val="404040"/>
                </a:solidFill>
                <a:cs typeface="+mn-ea"/>
                <a:sym typeface="+mn-lt"/>
              </a:rPr>
              <a:t>03</a:t>
            </a:r>
            <a:endParaRPr lang="zh-CN" altLang="en-US" sz="3200" dirty="0">
              <a:solidFill>
                <a:srgbClr val="404040"/>
              </a:solidFill>
              <a:cs typeface="+mn-ea"/>
              <a:sym typeface="+mn-lt"/>
            </a:endParaRPr>
          </a:p>
        </p:txBody>
      </p:sp>
      <p:graphicFrame>
        <p:nvGraphicFramePr>
          <p:cNvPr id="2" name="Table 2">
            <a:extLst>
              <a:ext uri="{FF2B5EF4-FFF2-40B4-BE49-F238E27FC236}">
                <a16:creationId xmlns:a16="http://schemas.microsoft.com/office/drawing/2014/main" id="{D0D39475-D9DB-455C-A186-E5F7DFF00341}"/>
              </a:ext>
            </a:extLst>
          </p:cNvPr>
          <p:cNvGraphicFramePr>
            <a:graphicFrameLocks noGrp="1"/>
          </p:cNvGraphicFramePr>
          <p:nvPr>
            <p:extLst>
              <p:ext uri="{D42A27DB-BD31-4B8C-83A1-F6EECF244321}">
                <p14:modId xmlns:p14="http://schemas.microsoft.com/office/powerpoint/2010/main" val="2238337389"/>
              </p:ext>
            </p:extLst>
          </p:nvPr>
        </p:nvGraphicFramePr>
        <p:xfrm>
          <a:off x="1730478" y="1574375"/>
          <a:ext cx="5378245" cy="1737360"/>
        </p:xfrm>
        <a:graphic>
          <a:graphicData uri="http://schemas.openxmlformats.org/drawingml/2006/table">
            <a:tbl>
              <a:tblPr firstRow="1" bandRow="1">
                <a:tableStyleId>{2D5ABB26-0587-4C30-8999-92F81FD0307C}</a:tableStyleId>
              </a:tblPr>
              <a:tblGrid>
                <a:gridCol w="3500283">
                  <a:extLst>
                    <a:ext uri="{9D8B030D-6E8A-4147-A177-3AD203B41FA5}">
                      <a16:colId xmlns:a16="http://schemas.microsoft.com/office/drawing/2014/main" val="3642107523"/>
                    </a:ext>
                  </a:extLst>
                </a:gridCol>
                <a:gridCol w="1877962">
                  <a:extLst>
                    <a:ext uri="{9D8B030D-6E8A-4147-A177-3AD203B41FA5}">
                      <a16:colId xmlns:a16="http://schemas.microsoft.com/office/drawing/2014/main" val="2786442208"/>
                    </a:ext>
                  </a:extLst>
                </a:gridCol>
              </a:tblGrid>
              <a:tr h="1286536">
                <a:tc>
                  <a:txBody>
                    <a:bodyPr/>
                    <a:lstStyle/>
                    <a:p>
                      <a:r>
                        <a:rPr lang="en-GB" sz="1800" b="1" kern="1200" dirty="0">
                          <a:solidFill>
                            <a:schemeClr val="tx1"/>
                          </a:solidFill>
                          <a:effectLst/>
                          <a:latin typeface="Times New Roman" panose="02020603050405020304" pitchFamily="18" charset="0"/>
                          <a:ea typeface="+mn-ea"/>
                          <a:cs typeface="Times New Roman" panose="02020603050405020304" pitchFamily="18" charset="0"/>
                        </a:rPr>
                        <a:t>Import the map of the building</a:t>
                      </a:r>
                      <a:endParaRPr lang="en-US" sz="1800" b="1" kern="1200" dirty="0">
                        <a:solidFill>
                          <a:schemeClr val="tx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GB" sz="1800" b="1" kern="1200" dirty="0">
                          <a:solidFill>
                            <a:schemeClr val="tx1"/>
                          </a:solidFill>
                          <a:effectLst/>
                          <a:latin typeface="Times New Roman" panose="02020603050405020304" pitchFamily="18" charset="0"/>
                          <a:ea typeface="+mn-ea"/>
                          <a:cs typeface="Times New Roman" panose="02020603050405020304" pitchFamily="18" charset="0"/>
                        </a:rPr>
                        <a:t>Use “Image” tool to select an image from files</a:t>
                      </a:r>
                      <a:endParaRPr lang="en-US" sz="1800" b="1" kern="1200" dirty="0">
                        <a:solidFill>
                          <a:schemeClr val="tx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GB" sz="1800" b="1" kern="1200" dirty="0">
                          <a:solidFill>
                            <a:schemeClr val="tx1"/>
                          </a:solidFill>
                          <a:effectLst/>
                          <a:latin typeface="Times New Roman" panose="02020603050405020304" pitchFamily="18" charset="0"/>
                          <a:ea typeface="+mn-ea"/>
                          <a:cs typeface="Times New Roman" panose="02020603050405020304" pitchFamily="18" charset="0"/>
                        </a:rPr>
                        <a:t>Go to “Upload” tab </a:t>
                      </a:r>
                      <a:br>
                        <a:rPr lang="en-GB" sz="1800" b="1" kern="1200" dirty="0">
                          <a:solidFill>
                            <a:schemeClr val="tx1"/>
                          </a:solidFill>
                          <a:effectLst/>
                          <a:latin typeface="Times New Roman" panose="02020603050405020304" pitchFamily="18" charset="0"/>
                          <a:ea typeface="+mn-ea"/>
                          <a:cs typeface="Times New Roman" panose="02020603050405020304" pitchFamily="18" charset="0"/>
                        </a:rPr>
                      </a:br>
                      <a:r>
                        <a:rPr lang="en-GB" sz="1800" b="1" kern="1200" dirty="0">
                          <a:solidFill>
                            <a:schemeClr val="tx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en-GB" sz="1800" b="1" kern="1200" dirty="0">
                          <a:solidFill>
                            <a:schemeClr val="tx1"/>
                          </a:solidFill>
                          <a:effectLst/>
                          <a:latin typeface="Times New Roman" panose="02020603050405020304" pitchFamily="18" charset="0"/>
                          <a:ea typeface="+mn-ea"/>
                          <a:cs typeface="Times New Roman" panose="02020603050405020304" pitchFamily="18" charset="0"/>
                        </a:rPr>
                        <a:t> “BROWSE”</a:t>
                      </a:r>
                      <a:endParaRPr lang="en-US" sz="1800" b="1"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GB" sz="1800" b="1" kern="1200" dirty="0">
                          <a:solidFill>
                            <a:schemeClr val="tx1"/>
                          </a:solidFill>
                          <a:effectLst/>
                          <a:latin typeface="Times New Roman" panose="02020603050405020304" pitchFamily="18" charset="0"/>
                          <a:ea typeface="+mn-ea"/>
                          <a:cs typeface="Times New Roman" panose="02020603050405020304" pitchFamily="18" charset="0"/>
                        </a:rPr>
                        <a:t>Upload the map</a:t>
                      </a:r>
                      <a:endParaRPr lang="en-US" sz="1800" b="1" kern="1200" dirty="0">
                        <a:solidFill>
                          <a:srgbClr val="3E3A39"/>
                        </a:solidFill>
                        <a:effectLst/>
                        <a:latin typeface="Times New Roman" panose="02020603050405020304" pitchFamily="18" charset="0"/>
                        <a:ea typeface="+mn-ea"/>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64980404"/>
                  </a:ext>
                </a:extLst>
              </a:tr>
            </a:tbl>
          </a:graphicData>
        </a:graphic>
      </p:graphicFrame>
      <p:pic>
        <p:nvPicPr>
          <p:cNvPr id="52" name="Picture 51" descr="A screenshot of a phone&#10;&#10;Description automatically generated">
            <a:extLst>
              <a:ext uri="{FF2B5EF4-FFF2-40B4-BE49-F238E27FC236}">
                <a16:creationId xmlns:a16="http://schemas.microsoft.com/office/drawing/2014/main" id="{8332189B-641C-45A7-B2C8-228EA4BF8ACA}"/>
              </a:ext>
            </a:extLst>
          </p:cNvPr>
          <p:cNvPicPr/>
          <p:nvPr/>
        </p:nvPicPr>
        <p:blipFill rotWithShape="1">
          <a:blip r:embed="rId6" cstate="print">
            <a:extLst>
              <a:ext uri="{28A0092B-C50C-407E-A947-70E740481C1C}">
                <a14:useLocalDpi xmlns:a14="http://schemas.microsoft.com/office/drawing/2010/main" val="0"/>
              </a:ext>
            </a:extLst>
          </a:blip>
          <a:srcRect t="1" b="42094"/>
          <a:stretch/>
        </p:blipFill>
        <p:spPr bwMode="auto">
          <a:xfrm>
            <a:off x="5648960" y="1574375"/>
            <a:ext cx="808990" cy="11201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2719619"/>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1000" fill="hold"/>
                                        <p:tgtEl>
                                          <p:spTgt spid="112"/>
                                        </p:tgtEl>
                                        <p:attrNameLst>
                                          <p:attrName>ppt_w</p:attrName>
                                        </p:attrNameLst>
                                      </p:cBhvr>
                                      <p:tavLst>
                                        <p:tav tm="0">
                                          <p:val>
                                            <p:fltVal val="0"/>
                                          </p:val>
                                        </p:tav>
                                        <p:tav tm="100000">
                                          <p:val>
                                            <p:strVal val="#ppt_w"/>
                                          </p:val>
                                        </p:tav>
                                      </p:tavLst>
                                    </p:anim>
                                    <p:anim calcmode="lin" valueType="num">
                                      <p:cBhvr>
                                        <p:cTn id="8" dur="1000" fill="hold"/>
                                        <p:tgtEl>
                                          <p:spTgt spid="112"/>
                                        </p:tgtEl>
                                        <p:attrNameLst>
                                          <p:attrName>ppt_h</p:attrName>
                                        </p:attrNameLst>
                                      </p:cBhvr>
                                      <p:tavLst>
                                        <p:tav tm="0">
                                          <p:val>
                                            <p:fltVal val="0"/>
                                          </p:val>
                                        </p:tav>
                                        <p:tav tm="100000">
                                          <p:val>
                                            <p:strVal val="#ppt_h"/>
                                          </p:val>
                                        </p:tav>
                                      </p:tavLst>
                                    </p:anim>
                                    <p:anim calcmode="lin" valueType="num">
                                      <p:cBhvr>
                                        <p:cTn id="9" dur="1000" fill="hold"/>
                                        <p:tgtEl>
                                          <p:spTgt spid="112"/>
                                        </p:tgtEl>
                                        <p:attrNameLst>
                                          <p:attrName>style.rotation</p:attrName>
                                        </p:attrNameLst>
                                      </p:cBhvr>
                                      <p:tavLst>
                                        <p:tav tm="0">
                                          <p:val>
                                            <p:fltVal val="90"/>
                                          </p:val>
                                        </p:tav>
                                        <p:tav tm="100000">
                                          <p:val>
                                            <p:fltVal val="0"/>
                                          </p:val>
                                        </p:tav>
                                      </p:tavLst>
                                    </p:anim>
                                    <p:animEffect transition="in" filter="fade">
                                      <p:cBhvr>
                                        <p:cTn id="10" dur="1000"/>
                                        <p:tgtEl>
                                          <p:spTgt spid="112"/>
                                        </p:tgtEl>
                                      </p:cBhvr>
                                    </p:animEffect>
                                  </p:childTnLst>
                                </p:cTn>
                              </p:par>
                              <p:par>
                                <p:cTn id="11" presetID="3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1000" fill="hold"/>
                                        <p:tgtEl>
                                          <p:spTgt spid="70"/>
                                        </p:tgtEl>
                                        <p:attrNameLst>
                                          <p:attrName>ppt_w</p:attrName>
                                        </p:attrNameLst>
                                      </p:cBhvr>
                                      <p:tavLst>
                                        <p:tav tm="0">
                                          <p:val>
                                            <p:fltVal val="0"/>
                                          </p:val>
                                        </p:tav>
                                        <p:tav tm="100000">
                                          <p:val>
                                            <p:strVal val="#ppt_w"/>
                                          </p:val>
                                        </p:tav>
                                      </p:tavLst>
                                    </p:anim>
                                    <p:anim calcmode="lin" valueType="num">
                                      <p:cBhvr>
                                        <p:cTn id="14" dur="1000" fill="hold"/>
                                        <p:tgtEl>
                                          <p:spTgt spid="70"/>
                                        </p:tgtEl>
                                        <p:attrNameLst>
                                          <p:attrName>ppt_h</p:attrName>
                                        </p:attrNameLst>
                                      </p:cBhvr>
                                      <p:tavLst>
                                        <p:tav tm="0">
                                          <p:val>
                                            <p:fltVal val="0"/>
                                          </p:val>
                                        </p:tav>
                                        <p:tav tm="100000">
                                          <p:val>
                                            <p:strVal val="#ppt_h"/>
                                          </p:val>
                                        </p:tav>
                                      </p:tavLst>
                                    </p:anim>
                                    <p:anim calcmode="lin" valueType="num">
                                      <p:cBhvr>
                                        <p:cTn id="15" dur="1000" fill="hold"/>
                                        <p:tgtEl>
                                          <p:spTgt spid="70"/>
                                        </p:tgtEl>
                                        <p:attrNameLst>
                                          <p:attrName>style.rotation</p:attrName>
                                        </p:attrNameLst>
                                      </p:cBhvr>
                                      <p:tavLst>
                                        <p:tav tm="0">
                                          <p:val>
                                            <p:fltVal val="90"/>
                                          </p:val>
                                        </p:tav>
                                        <p:tav tm="100000">
                                          <p:val>
                                            <p:fltVal val="0"/>
                                          </p:val>
                                        </p:tav>
                                      </p:tavLst>
                                    </p:anim>
                                    <p:animEffect transition="in" filter="fade">
                                      <p:cBhvr>
                                        <p:cTn id="16" dur="10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anim calcmode="lin" valueType="num">
                                      <p:cBhvr>
                                        <p:cTn id="27" dur="1000" fill="hold"/>
                                        <p:tgtEl>
                                          <p:spTgt spid="52"/>
                                        </p:tgtEl>
                                        <p:attrNameLst>
                                          <p:attrName>ppt_x</p:attrName>
                                        </p:attrNameLst>
                                      </p:cBhvr>
                                      <p:tavLst>
                                        <p:tav tm="0">
                                          <p:val>
                                            <p:strVal val="#ppt_x"/>
                                          </p:val>
                                        </p:tav>
                                        <p:tav tm="100000">
                                          <p:val>
                                            <p:strVal val="#ppt_x"/>
                                          </p:val>
                                        </p:tav>
                                      </p:tavLst>
                                    </p:anim>
                                    <p:anim calcmode="lin" valueType="num">
                                      <p:cBhvr>
                                        <p:cTn id="2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45</a:t>
            </a:fld>
            <a:endParaRPr lang="zh-CN" altLang="en-US" dirty="0"/>
          </a:p>
        </p:txBody>
      </p:sp>
      <p:grpSp>
        <p:nvGrpSpPr>
          <p:cNvPr id="70" name="Group 4">
            <a:extLst>
              <a:ext uri="{FF2B5EF4-FFF2-40B4-BE49-F238E27FC236}">
                <a16:creationId xmlns:a16="http://schemas.microsoft.com/office/drawing/2014/main" id="{553410CF-182D-4AFA-8636-084A5C086FF9}"/>
              </a:ext>
            </a:extLst>
          </p:cNvPr>
          <p:cNvGrpSpPr>
            <a:grpSpLocks noChangeAspect="1"/>
          </p:cNvGrpSpPr>
          <p:nvPr/>
        </p:nvGrpSpPr>
        <p:grpSpPr bwMode="auto">
          <a:xfrm flipH="1">
            <a:off x="1860444" y="767704"/>
            <a:ext cx="1133478" cy="621619"/>
            <a:chOff x="3326" y="771"/>
            <a:chExt cx="2348" cy="954"/>
          </a:xfrm>
          <a:solidFill>
            <a:schemeClr val="tx1">
              <a:lumMod val="75000"/>
              <a:lumOff val="25000"/>
            </a:schemeClr>
          </a:solidFill>
        </p:grpSpPr>
        <p:sp>
          <p:nvSpPr>
            <p:cNvPr id="71" name="Freeform 5">
              <a:extLst>
                <a:ext uri="{FF2B5EF4-FFF2-40B4-BE49-F238E27FC236}">
                  <a16:creationId xmlns:a16="http://schemas.microsoft.com/office/drawing/2014/main" id="{9997A38E-3E88-44C2-9F16-3772F434CCAA}"/>
                </a:ext>
              </a:extLst>
            </p:cNvPr>
            <p:cNvSpPr>
              <a:spLocks noEditPoints="1"/>
            </p:cNvSpPr>
            <p:nvPr/>
          </p:nvSpPr>
          <p:spPr bwMode="auto">
            <a:xfrm>
              <a:off x="3326" y="771"/>
              <a:ext cx="2348" cy="954"/>
            </a:xfrm>
            <a:custGeom>
              <a:avLst/>
              <a:gdLst>
                <a:gd name="T0" fmla="*/ 969 w 991"/>
                <a:gd name="T1" fmla="*/ 166 h 401"/>
                <a:gd name="T2" fmla="*/ 911 w 991"/>
                <a:gd name="T3" fmla="*/ 115 h 401"/>
                <a:gd name="T4" fmla="*/ 851 w 991"/>
                <a:gd name="T5" fmla="*/ 67 h 401"/>
                <a:gd name="T6" fmla="*/ 780 w 991"/>
                <a:gd name="T7" fmla="*/ 16 h 401"/>
                <a:gd name="T8" fmla="*/ 774 w 991"/>
                <a:gd name="T9" fmla="*/ 17 h 401"/>
                <a:gd name="T10" fmla="*/ 770 w 991"/>
                <a:gd name="T11" fmla="*/ 16 h 401"/>
                <a:gd name="T12" fmla="*/ 354 w 991"/>
                <a:gd name="T13" fmla="*/ 3 h 401"/>
                <a:gd name="T14" fmla="*/ 149 w 991"/>
                <a:gd name="T15" fmla="*/ 2 h 401"/>
                <a:gd name="T16" fmla="*/ 44 w 991"/>
                <a:gd name="T17" fmla="*/ 3 h 401"/>
                <a:gd name="T18" fmla="*/ 9 w 991"/>
                <a:gd name="T19" fmla="*/ 34 h 401"/>
                <a:gd name="T20" fmla="*/ 6 w 991"/>
                <a:gd name="T21" fmla="*/ 38 h 401"/>
                <a:gd name="T22" fmla="*/ 3 w 991"/>
                <a:gd name="T23" fmla="*/ 263 h 401"/>
                <a:gd name="T24" fmla="*/ 2 w 991"/>
                <a:gd name="T25" fmla="*/ 319 h 401"/>
                <a:gd name="T26" fmla="*/ 4 w 991"/>
                <a:gd name="T27" fmla="*/ 363 h 401"/>
                <a:gd name="T28" fmla="*/ 63 w 991"/>
                <a:gd name="T29" fmla="*/ 388 h 401"/>
                <a:gd name="T30" fmla="*/ 514 w 991"/>
                <a:gd name="T31" fmla="*/ 399 h 401"/>
                <a:gd name="T32" fmla="*/ 768 w 991"/>
                <a:gd name="T33" fmla="*/ 392 h 401"/>
                <a:gd name="T34" fmla="*/ 772 w 991"/>
                <a:gd name="T35" fmla="*/ 391 h 401"/>
                <a:gd name="T36" fmla="*/ 778 w 991"/>
                <a:gd name="T37" fmla="*/ 391 h 401"/>
                <a:gd name="T38" fmla="*/ 901 w 991"/>
                <a:gd name="T39" fmla="*/ 317 h 401"/>
                <a:gd name="T40" fmla="*/ 952 w 991"/>
                <a:gd name="T41" fmla="*/ 270 h 401"/>
                <a:gd name="T42" fmla="*/ 987 w 991"/>
                <a:gd name="T43" fmla="*/ 214 h 401"/>
                <a:gd name="T44" fmla="*/ 969 w 991"/>
                <a:gd name="T45" fmla="*/ 166 h 401"/>
                <a:gd name="T46" fmla="*/ 970 w 991"/>
                <a:gd name="T47" fmla="*/ 222 h 401"/>
                <a:gd name="T48" fmla="*/ 879 w 991"/>
                <a:gd name="T49" fmla="*/ 316 h 401"/>
                <a:gd name="T50" fmla="*/ 772 w 991"/>
                <a:gd name="T51" fmla="*/ 380 h 401"/>
                <a:gd name="T52" fmla="*/ 771 w 991"/>
                <a:gd name="T53" fmla="*/ 380 h 401"/>
                <a:gd name="T54" fmla="*/ 768 w 991"/>
                <a:gd name="T55" fmla="*/ 379 h 401"/>
                <a:gd name="T56" fmla="*/ 349 w 991"/>
                <a:gd name="T57" fmla="*/ 386 h 401"/>
                <a:gd name="T58" fmla="*/ 142 w 991"/>
                <a:gd name="T59" fmla="*/ 380 h 401"/>
                <a:gd name="T60" fmla="*/ 38 w 991"/>
                <a:gd name="T61" fmla="*/ 374 h 401"/>
                <a:gd name="T62" fmla="*/ 14 w 991"/>
                <a:gd name="T63" fmla="*/ 329 h 401"/>
                <a:gd name="T64" fmla="*/ 15 w 991"/>
                <a:gd name="T65" fmla="*/ 276 h 401"/>
                <a:gd name="T66" fmla="*/ 14 w 991"/>
                <a:gd name="T67" fmla="*/ 38 h 401"/>
                <a:gd name="T68" fmla="*/ 14 w 991"/>
                <a:gd name="T69" fmla="*/ 37 h 401"/>
                <a:gd name="T70" fmla="*/ 66 w 991"/>
                <a:gd name="T71" fmla="*/ 15 h 401"/>
                <a:gd name="T72" fmla="*/ 112 w 991"/>
                <a:gd name="T73" fmla="*/ 15 h 401"/>
                <a:gd name="T74" fmla="*/ 208 w 991"/>
                <a:gd name="T75" fmla="*/ 15 h 401"/>
                <a:gd name="T76" fmla="*/ 393 w 991"/>
                <a:gd name="T77" fmla="*/ 17 h 401"/>
                <a:gd name="T78" fmla="*/ 770 w 991"/>
                <a:gd name="T79" fmla="*/ 29 h 401"/>
                <a:gd name="T80" fmla="*/ 776 w 991"/>
                <a:gd name="T81" fmla="*/ 25 h 401"/>
                <a:gd name="T82" fmla="*/ 830 w 991"/>
                <a:gd name="T83" fmla="*/ 68 h 401"/>
                <a:gd name="T84" fmla="*/ 886 w 991"/>
                <a:gd name="T85" fmla="*/ 114 h 401"/>
                <a:gd name="T86" fmla="*/ 941 w 991"/>
                <a:gd name="T87" fmla="*/ 160 h 401"/>
                <a:gd name="T88" fmla="*/ 970 w 991"/>
                <a:gd name="T89" fmla="*/ 22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1" h="401">
                  <a:moveTo>
                    <a:pt x="969" y="166"/>
                  </a:moveTo>
                  <a:cubicBezTo>
                    <a:pt x="951" y="148"/>
                    <a:pt x="930" y="132"/>
                    <a:pt x="911" y="115"/>
                  </a:cubicBezTo>
                  <a:cubicBezTo>
                    <a:pt x="891" y="99"/>
                    <a:pt x="871" y="83"/>
                    <a:pt x="851" y="67"/>
                  </a:cubicBezTo>
                  <a:cubicBezTo>
                    <a:pt x="828" y="49"/>
                    <a:pt x="805" y="29"/>
                    <a:pt x="780" y="16"/>
                  </a:cubicBezTo>
                  <a:cubicBezTo>
                    <a:pt x="777" y="15"/>
                    <a:pt x="775" y="15"/>
                    <a:pt x="774" y="17"/>
                  </a:cubicBezTo>
                  <a:cubicBezTo>
                    <a:pt x="773" y="16"/>
                    <a:pt x="772" y="16"/>
                    <a:pt x="770" y="16"/>
                  </a:cubicBezTo>
                  <a:cubicBezTo>
                    <a:pt x="631" y="10"/>
                    <a:pt x="493" y="5"/>
                    <a:pt x="354" y="3"/>
                  </a:cubicBezTo>
                  <a:cubicBezTo>
                    <a:pt x="285" y="2"/>
                    <a:pt x="217" y="2"/>
                    <a:pt x="149" y="2"/>
                  </a:cubicBezTo>
                  <a:cubicBezTo>
                    <a:pt x="114" y="2"/>
                    <a:pt x="78" y="0"/>
                    <a:pt x="44" y="3"/>
                  </a:cubicBezTo>
                  <a:cubicBezTo>
                    <a:pt x="26" y="5"/>
                    <a:pt x="6" y="14"/>
                    <a:pt x="9" y="34"/>
                  </a:cubicBezTo>
                  <a:cubicBezTo>
                    <a:pt x="8" y="34"/>
                    <a:pt x="6" y="35"/>
                    <a:pt x="6" y="38"/>
                  </a:cubicBezTo>
                  <a:cubicBezTo>
                    <a:pt x="2" y="113"/>
                    <a:pt x="3" y="188"/>
                    <a:pt x="3" y="263"/>
                  </a:cubicBezTo>
                  <a:cubicBezTo>
                    <a:pt x="2" y="282"/>
                    <a:pt x="2" y="301"/>
                    <a:pt x="2" y="319"/>
                  </a:cubicBezTo>
                  <a:cubicBezTo>
                    <a:pt x="2" y="333"/>
                    <a:pt x="0" y="349"/>
                    <a:pt x="4" y="363"/>
                  </a:cubicBezTo>
                  <a:cubicBezTo>
                    <a:pt x="11" y="389"/>
                    <a:pt x="41" y="387"/>
                    <a:pt x="63" y="388"/>
                  </a:cubicBezTo>
                  <a:cubicBezTo>
                    <a:pt x="213" y="397"/>
                    <a:pt x="364" y="401"/>
                    <a:pt x="514" y="399"/>
                  </a:cubicBezTo>
                  <a:cubicBezTo>
                    <a:pt x="599" y="398"/>
                    <a:pt x="683" y="396"/>
                    <a:pt x="768" y="392"/>
                  </a:cubicBezTo>
                  <a:cubicBezTo>
                    <a:pt x="770" y="392"/>
                    <a:pt x="771" y="392"/>
                    <a:pt x="772" y="391"/>
                  </a:cubicBezTo>
                  <a:cubicBezTo>
                    <a:pt x="774" y="392"/>
                    <a:pt x="776" y="392"/>
                    <a:pt x="778" y="391"/>
                  </a:cubicBezTo>
                  <a:cubicBezTo>
                    <a:pt x="821" y="369"/>
                    <a:pt x="863" y="346"/>
                    <a:pt x="901" y="317"/>
                  </a:cubicBezTo>
                  <a:cubicBezTo>
                    <a:pt x="919" y="303"/>
                    <a:pt x="937" y="287"/>
                    <a:pt x="952" y="270"/>
                  </a:cubicBezTo>
                  <a:cubicBezTo>
                    <a:pt x="966" y="254"/>
                    <a:pt x="983" y="235"/>
                    <a:pt x="987" y="214"/>
                  </a:cubicBezTo>
                  <a:cubicBezTo>
                    <a:pt x="991" y="195"/>
                    <a:pt x="982" y="179"/>
                    <a:pt x="969" y="166"/>
                  </a:cubicBezTo>
                  <a:close/>
                  <a:moveTo>
                    <a:pt x="970" y="222"/>
                  </a:moveTo>
                  <a:cubicBezTo>
                    <a:pt x="952" y="260"/>
                    <a:pt x="912" y="292"/>
                    <a:pt x="879" y="316"/>
                  </a:cubicBezTo>
                  <a:cubicBezTo>
                    <a:pt x="845" y="340"/>
                    <a:pt x="808" y="360"/>
                    <a:pt x="772" y="380"/>
                  </a:cubicBezTo>
                  <a:cubicBezTo>
                    <a:pt x="772" y="380"/>
                    <a:pt x="772" y="380"/>
                    <a:pt x="771" y="380"/>
                  </a:cubicBezTo>
                  <a:cubicBezTo>
                    <a:pt x="770" y="379"/>
                    <a:pt x="769" y="379"/>
                    <a:pt x="768" y="379"/>
                  </a:cubicBezTo>
                  <a:cubicBezTo>
                    <a:pt x="629" y="386"/>
                    <a:pt x="489" y="388"/>
                    <a:pt x="349" y="386"/>
                  </a:cubicBezTo>
                  <a:cubicBezTo>
                    <a:pt x="280" y="385"/>
                    <a:pt x="211" y="383"/>
                    <a:pt x="142" y="380"/>
                  </a:cubicBezTo>
                  <a:cubicBezTo>
                    <a:pt x="107" y="378"/>
                    <a:pt x="72" y="378"/>
                    <a:pt x="38" y="374"/>
                  </a:cubicBezTo>
                  <a:cubicBezTo>
                    <a:pt x="12" y="371"/>
                    <a:pt x="14" y="350"/>
                    <a:pt x="14" y="329"/>
                  </a:cubicBezTo>
                  <a:cubicBezTo>
                    <a:pt x="15" y="312"/>
                    <a:pt x="15" y="294"/>
                    <a:pt x="15" y="276"/>
                  </a:cubicBezTo>
                  <a:cubicBezTo>
                    <a:pt x="15" y="197"/>
                    <a:pt x="18" y="117"/>
                    <a:pt x="14" y="38"/>
                  </a:cubicBezTo>
                  <a:cubicBezTo>
                    <a:pt x="14" y="37"/>
                    <a:pt x="14" y="37"/>
                    <a:pt x="14" y="37"/>
                  </a:cubicBezTo>
                  <a:cubicBezTo>
                    <a:pt x="20" y="14"/>
                    <a:pt x="47" y="15"/>
                    <a:pt x="66" y="15"/>
                  </a:cubicBezTo>
                  <a:cubicBezTo>
                    <a:pt x="81" y="15"/>
                    <a:pt x="97" y="15"/>
                    <a:pt x="112" y="15"/>
                  </a:cubicBezTo>
                  <a:cubicBezTo>
                    <a:pt x="144" y="15"/>
                    <a:pt x="176" y="15"/>
                    <a:pt x="208" y="15"/>
                  </a:cubicBezTo>
                  <a:cubicBezTo>
                    <a:pt x="270" y="16"/>
                    <a:pt x="332" y="16"/>
                    <a:pt x="393" y="17"/>
                  </a:cubicBezTo>
                  <a:cubicBezTo>
                    <a:pt x="519" y="19"/>
                    <a:pt x="645" y="23"/>
                    <a:pt x="770" y="29"/>
                  </a:cubicBezTo>
                  <a:cubicBezTo>
                    <a:pt x="773" y="29"/>
                    <a:pt x="775" y="27"/>
                    <a:pt x="776" y="25"/>
                  </a:cubicBezTo>
                  <a:cubicBezTo>
                    <a:pt x="792" y="41"/>
                    <a:pt x="812" y="54"/>
                    <a:pt x="830" y="68"/>
                  </a:cubicBezTo>
                  <a:cubicBezTo>
                    <a:pt x="849" y="83"/>
                    <a:pt x="867" y="98"/>
                    <a:pt x="886" y="114"/>
                  </a:cubicBezTo>
                  <a:cubicBezTo>
                    <a:pt x="905" y="129"/>
                    <a:pt x="923" y="145"/>
                    <a:pt x="941" y="160"/>
                  </a:cubicBezTo>
                  <a:cubicBezTo>
                    <a:pt x="959" y="176"/>
                    <a:pt x="982" y="195"/>
                    <a:pt x="970"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2" name="Freeform 6">
              <a:extLst>
                <a:ext uri="{FF2B5EF4-FFF2-40B4-BE49-F238E27FC236}">
                  <a16:creationId xmlns:a16="http://schemas.microsoft.com/office/drawing/2014/main" id="{41603308-F7E7-448D-A2CB-696A9743B90E}"/>
                </a:ext>
              </a:extLst>
            </p:cNvPr>
            <p:cNvSpPr>
              <a:spLocks noEditPoints="1"/>
            </p:cNvSpPr>
            <p:nvPr/>
          </p:nvSpPr>
          <p:spPr bwMode="auto">
            <a:xfrm>
              <a:off x="5302" y="1201"/>
              <a:ext cx="123" cy="129"/>
            </a:xfrm>
            <a:custGeom>
              <a:avLst/>
              <a:gdLst>
                <a:gd name="T0" fmla="*/ 51 w 52"/>
                <a:gd name="T1" fmla="*/ 28 h 54"/>
                <a:gd name="T2" fmla="*/ 44 w 52"/>
                <a:gd name="T3" fmla="*/ 13 h 54"/>
                <a:gd name="T4" fmla="*/ 32 w 52"/>
                <a:gd name="T5" fmla="*/ 1 h 54"/>
                <a:gd name="T6" fmla="*/ 19 w 52"/>
                <a:gd name="T7" fmla="*/ 3 h 54"/>
                <a:gd name="T8" fmla="*/ 0 w 52"/>
                <a:gd name="T9" fmla="*/ 29 h 54"/>
                <a:gd name="T10" fmla="*/ 26 w 52"/>
                <a:gd name="T11" fmla="*/ 53 h 54"/>
                <a:gd name="T12" fmla="*/ 51 w 52"/>
                <a:gd name="T13" fmla="*/ 28 h 54"/>
                <a:gd name="T14" fmla="*/ 26 w 52"/>
                <a:gd name="T15" fmla="*/ 42 h 54"/>
                <a:gd name="T16" fmla="*/ 11 w 52"/>
                <a:gd name="T17" fmla="*/ 29 h 54"/>
                <a:gd name="T18" fmla="*/ 16 w 52"/>
                <a:gd name="T19" fmla="*/ 18 h 54"/>
                <a:gd name="T20" fmla="*/ 25 w 52"/>
                <a:gd name="T21" fmla="*/ 12 h 54"/>
                <a:gd name="T22" fmla="*/ 27 w 52"/>
                <a:gd name="T23" fmla="*/ 10 h 54"/>
                <a:gd name="T24" fmla="*/ 26 w 52"/>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51" y="28"/>
                  </a:moveTo>
                  <a:cubicBezTo>
                    <a:pt x="50" y="23"/>
                    <a:pt x="48" y="17"/>
                    <a:pt x="44" y="13"/>
                  </a:cubicBezTo>
                  <a:cubicBezTo>
                    <a:pt x="46" y="7"/>
                    <a:pt x="37" y="2"/>
                    <a:pt x="32" y="1"/>
                  </a:cubicBezTo>
                  <a:cubicBezTo>
                    <a:pt x="28" y="0"/>
                    <a:pt x="23" y="1"/>
                    <a:pt x="19" y="3"/>
                  </a:cubicBezTo>
                  <a:cubicBezTo>
                    <a:pt x="8" y="4"/>
                    <a:pt x="0" y="20"/>
                    <a:pt x="0" y="29"/>
                  </a:cubicBezTo>
                  <a:cubicBezTo>
                    <a:pt x="0" y="44"/>
                    <a:pt x="12" y="54"/>
                    <a:pt x="26" y="53"/>
                  </a:cubicBezTo>
                  <a:cubicBezTo>
                    <a:pt x="40" y="53"/>
                    <a:pt x="52" y="43"/>
                    <a:pt x="51" y="28"/>
                  </a:cubicBezTo>
                  <a:close/>
                  <a:moveTo>
                    <a:pt x="26" y="42"/>
                  </a:moveTo>
                  <a:cubicBezTo>
                    <a:pt x="18" y="42"/>
                    <a:pt x="11" y="37"/>
                    <a:pt x="11" y="29"/>
                  </a:cubicBezTo>
                  <a:cubicBezTo>
                    <a:pt x="11" y="25"/>
                    <a:pt x="13" y="21"/>
                    <a:pt x="16" y="18"/>
                  </a:cubicBezTo>
                  <a:cubicBezTo>
                    <a:pt x="18" y="15"/>
                    <a:pt x="22" y="14"/>
                    <a:pt x="25" y="12"/>
                  </a:cubicBezTo>
                  <a:cubicBezTo>
                    <a:pt x="26" y="11"/>
                    <a:pt x="26" y="11"/>
                    <a:pt x="27" y="10"/>
                  </a:cubicBezTo>
                  <a:cubicBezTo>
                    <a:pt x="40" y="17"/>
                    <a:pt x="45" y="40"/>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3" name="Freeform 7">
              <a:extLst>
                <a:ext uri="{FF2B5EF4-FFF2-40B4-BE49-F238E27FC236}">
                  <a16:creationId xmlns:a16="http://schemas.microsoft.com/office/drawing/2014/main" id="{A8C6DD86-1D47-45A1-B0F0-40DBC03DE2C2}"/>
                </a:ext>
              </a:extLst>
            </p:cNvPr>
            <p:cNvSpPr/>
            <p:nvPr/>
          </p:nvSpPr>
          <p:spPr bwMode="auto">
            <a:xfrm>
              <a:off x="3375" y="1549"/>
              <a:ext cx="76" cy="100"/>
            </a:xfrm>
            <a:custGeom>
              <a:avLst/>
              <a:gdLst>
                <a:gd name="T0" fmla="*/ 28 w 32"/>
                <a:gd name="T1" fmla="*/ 31 h 42"/>
                <a:gd name="T2" fmla="*/ 14 w 32"/>
                <a:gd name="T3" fmla="*/ 22 h 42"/>
                <a:gd name="T4" fmla="*/ 15 w 32"/>
                <a:gd name="T5" fmla="*/ 5 h 42"/>
                <a:gd name="T6" fmla="*/ 11 w 32"/>
                <a:gd name="T7" fmla="*/ 2 h 42"/>
                <a:gd name="T8" fmla="*/ 4 w 32"/>
                <a:gd name="T9" fmla="*/ 26 h 42"/>
                <a:gd name="T10" fmla="*/ 28 w 32"/>
                <a:gd name="T11" fmla="*/ 40 h 42"/>
                <a:gd name="T12" fmla="*/ 28 w 32"/>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2" h="42">
                  <a:moveTo>
                    <a:pt x="28" y="31"/>
                  </a:moveTo>
                  <a:cubicBezTo>
                    <a:pt x="22" y="29"/>
                    <a:pt x="17" y="28"/>
                    <a:pt x="14" y="22"/>
                  </a:cubicBezTo>
                  <a:cubicBezTo>
                    <a:pt x="12" y="17"/>
                    <a:pt x="12" y="10"/>
                    <a:pt x="15" y="5"/>
                  </a:cubicBezTo>
                  <a:cubicBezTo>
                    <a:pt x="16" y="3"/>
                    <a:pt x="14" y="0"/>
                    <a:pt x="11" y="2"/>
                  </a:cubicBezTo>
                  <a:cubicBezTo>
                    <a:pt x="4" y="8"/>
                    <a:pt x="0" y="17"/>
                    <a:pt x="4" y="26"/>
                  </a:cubicBezTo>
                  <a:cubicBezTo>
                    <a:pt x="8" y="35"/>
                    <a:pt x="18" y="42"/>
                    <a:pt x="28" y="40"/>
                  </a:cubicBezTo>
                  <a:cubicBezTo>
                    <a:pt x="32" y="39"/>
                    <a:pt x="32" y="33"/>
                    <a:pt x="2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4" name="Freeform 8">
              <a:extLst>
                <a:ext uri="{FF2B5EF4-FFF2-40B4-BE49-F238E27FC236}">
                  <a16:creationId xmlns:a16="http://schemas.microsoft.com/office/drawing/2014/main" id="{F7FD735D-FD34-4CF9-B806-FE86F6FF7DCB}"/>
                </a:ext>
              </a:extLst>
            </p:cNvPr>
            <p:cNvSpPr/>
            <p:nvPr/>
          </p:nvSpPr>
          <p:spPr bwMode="auto">
            <a:xfrm>
              <a:off x="3382" y="1437"/>
              <a:ext cx="27" cy="79"/>
            </a:xfrm>
            <a:custGeom>
              <a:avLst/>
              <a:gdLst>
                <a:gd name="T0" fmla="*/ 9 w 11"/>
                <a:gd name="T1" fmla="*/ 3 h 33"/>
                <a:gd name="T2" fmla="*/ 2 w 11"/>
                <a:gd name="T3" fmla="*/ 3 h 33"/>
                <a:gd name="T4" fmla="*/ 1 w 11"/>
                <a:gd name="T5" fmla="*/ 15 h 33"/>
                <a:gd name="T6" fmla="*/ 3 w 11"/>
                <a:gd name="T7" fmla="*/ 29 h 33"/>
                <a:gd name="T8" fmla="*/ 9 w 11"/>
                <a:gd name="T9" fmla="*/ 29 h 33"/>
                <a:gd name="T10" fmla="*/ 10 w 11"/>
                <a:gd name="T11" fmla="*/ 15 h 33"/>
                <a:gd name="T12" fmla="*/ 9 w 11"/>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9" y="3"/>
                  </a:moveTo>
                  <a:cubicBezTo>
                    <a:pt x="8" y="0"/>
                    <a:pt x="3" y="0"/>
                    <a:pt x="2" y="3"/>
                  </a:cubicBezTo>
                  <a:cubicBezTo>
                    <a:pt x="0" y="7"/>
                    <a:pt x="1" y="11"/>
                    <a:pt x="1" y="15"/>
                  </a:cubicBezTo>
                  <a:cubicBezTo>
                    <a:pt x="2" y="20"/>
                    <a:pt x="2" y="24"/>
                    <a:pt x="3" y="29"/>
                  </a:cubicBezTo>
                  <a:cubicBezTo>
                    <a:pt x="3" y="33"/>
                    <a:pt x="8" y="33"/>
                    <a:pt x="9" y="29"/>
                  </a:cubicBezTo>
                  <a:cubicBezTo>
                    <a:pt x="9" y="24"/>
                    <a:pt x="10" y="20"/>
                    <a:pt x="10" y="15"/>
                  </a:cubicBezTo>
                  <a:cubicBezTo>
                    <a:pt x="10" y="11"/>
                    <a:pt x="11" y="7"/>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5" name="Freeform 9">
              <a:extLst>
                <a:ext uri="{FF2B5EF4-FFF2-40B4-BE49-F238E27FC236}">
                  <a16:creationId xmlns:a16="http://schemas.microsoft.com/office/drawing/2014/main" id="{775E19F0-D4E0-4132-BD6B-0F31A2AD326E}"/>
                </a:ext>
              </a:extLst>
            </p:cNvPr>
            <p:cNvSpPr/>
            <p:nvPr/>
          </p:nvSpPr>
          <p:spPr bwMode="auto">
            <a:xfrm>
              <a:off x="3380" y="1285"/>
              <a:ext cx="31" cy="86"/>
            </a:xfrm>
            <a:custGeom>
              <a:avLst/>
              <a:gdLst>
                <a:gd name="T0" fmla="*/ 9 w 13"/>
                <a:gd name="T1" fmla="*/ 1 h 36"/>
                <a:gd name="T2" fmla="*/ 4 w 13"/>
                <a:gd name="T3" fmla="*/ 1 h 36"/>
                <a:gd name="T4" fmla="*/ 2 w 13"/>
                <a:gd name="T5" fmla="*/ 16 h 36"/>
                <a:gd name="T6" fmla="*/ 4 w 13"/>
                <a:gd name="T7" fmla="*/ 34 h 36"/>
                <a:gd name="T8" fmla="*/ 9 w 13"/>
                <a:gd name="T9" fmla="*/ 34 h 36"/>
                <a:gd name="T10" fmla="*/ 11 w 13"/>
                <a:gd name="T11" fmla="*/ 16 h 36"/>
                <a:gd name="T12" fmla="*/ 9 w 13"/>
                <a:gd name="T13" fmla="*/ 1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9" y="1"/>
                  </a:moveTo>
                  <a:cubicBezTo>
                    <a:pt x="8" y="0"/>
                    <a:pt x="5" y="0"/>
                    <a:pt x="4" y="1"/>
                  </a:cubicBezTo>
                  <a:cubicBezTo>
                    <a:pt x="0" y="6"/>
                    <a:pt x="2" y="11"/>
                    <a:pt x="2" y="16"/>
                  </a:cubicBezTo>
                  <a:cubicBezTo>
                    <a:pt x="2" y="22"/>
                    <a:pt x="3" y="28"/>
                    <a:pt x="4" y="34"/>
                  </a:cubicBezTo>
                  <a:cubicBezTo>
                    <a:pt x="5" y="36"/>
                    <a:pt x="9" y="36"/>
                    <a:pt x="9" y="34"/>
                  </a:cubicBezTo>
                  <a:cubicBezTo>
                    <a:pt x="10" y="28"/>
                    <a:pt x="11" y="22"/>
                    <a:pt x="11" y="16"/>
                  </a:cubicBezTo>
                  <a:cubicBezTo>
                    <a:pt x="12" y="11"/>
                    <a:pt x="13" y="6"/>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6" name="Freeform 10">
              <a:extLst>
                <a:ext uri="{FF2B5EF4-FFF2-40B4-BE49-F238E27FC236}">
                  <a16:creationId xmlns:a16="http://schemas.microsoft.com/office/drawing/2014/main" id="{29785D45-44E2-448F-AAA0-D49BBC71D3EA}"/>
                </a:ext>
              </a:extLst>
            </p:cNvPr>
            <p:cNvSpPr/>
            <p:nvPr/>
          </p:nvSpPr>
          <p:spPr bwMode="auto">
            <a:xfrm>
              <a:off x="3380" y="1132"/>
              <a:ext cx="31" cy="89"/>
            </a:xfrm>
            <a:custGeom>
              <a:avLst/>
              <a:gdLst>
                <a:gd name="T0" fmla="*/ 8 w 13"/>
                <a:gd name="T1" fmla="*/ 4 h 37"/>
                <a:gd name="T2" fmla="*/ 0 w 13"/>
                <a:gd name="T3" fmla="*/ 6 h 37"/>
                <a:gd name="T4" fmla="*/ 2 w 13"/>
                <a:gd name="T5" fmla="*/ 18 h 37"/>
                <a:gd name="T6" fmla="*/ 3 w 13"/>
                <a:gd name="T7" fmla="*/ 32 h 37"/>
                <a:gd name="T8" fmla="*/ 10 w 13"/>
                <a:gd name="T9" fmla="*/ 33 h 37"/>
                <a:gd name="T10" fmla="*/ 8 w 13"/>
                <a:gd name="T11" fmla="*/ 4 h 37"/>
              </a:gdLst>
              <a:ahLst/>
              <a:cxnLst>
                <a:cxn ang="0">
                  <a:pos x="T0" y="T1"/>
                </a:cxn>
                <a:cxn ang="0">
                  <a:pos x="T2" y="T3"/>
                </a:cxn>
                <a:cxn ang="0">
                  <a:pos x="T4" y="T5"/>
                </a:cxn>
                <a:cxn ang="0">
                  <a:pos x="T6" y="T7"/>
                </a:cxn>
                <a:cxn ang="0">
                  <a:pos x="T8" y="T9"/>
                </a:cxn>
                <a:cxn ang="0">
                  <a:pos x="T10" y="T11"/>
                </a:cxn>
              </a:cxnLst>
              <a:rect l="0" t="0" r="r" b="b"/>
              <a:pathLst>
                <a:path w="13" h="37">
                  <a:moveTo>
                    <a:pt x="8" y="4"/>
                  </a:moveTo>
                  <a:cubicBezTo>
                    <a:pt x="6" y="0"/>
                    <a:pt x="1" y="2"/>
                    <a:pt x="0" y="6"/>
                  </a:cubicBezTo>
                  <a:cubicBezTo>
                    <a:pt x="0" y="10"/>
                    <a:pt x="2" y="14"/>
                    <a:pt x="2" y="18"/>
                  </a:cubicBezTo>
                  <a:cubicBezTo>
                    <a:pt x="3" y="23"/>
                    <a:pt x="3" y="28"/>
                    <a:pt x="3" y="32"/>
                  </a:cubicBezTo>
                  <a:cubicBezTo>
                    <a:pt x="3" y="36"/>
                    <a:pt x="9" y="37"/>
                    <a:pt x="10" y="33"/>
                  </a:cubicBezTo>
                  <a:cubicBezTo>
                    <a:pt x="12" y="25"/>
                    <a:pt x="13" y="12"/>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7" name="Freeform 11">
              <a:extLst>
                <a:ext uri="{FF2B5EF4-FFF2-40B4-BE49-F238E27FC236}">
                  <a16:creationId xmlns:a16="http://schemas.microsoft.com/office/drawing/2014/main" id="{904095EE-7588-4706-A267-3A8D99D673EA}"/>
                </a:ext>
              </a:extLst>
            </p:cNvPr>
            <p:cNvSpPr/>
            <p:nvPr/>
          </p:nvSpPr>
          <p:spPr bwMode="auto">
            <a:xfrm>
              <a:off x="3390" y="985"/>
              <a:ext cx="33" cy="88"/>
            </a:xfrm>
            <a:custGeom>
              <a:avLst/>
              <a:gdLst>
                <a:gd name="T0" fmla="*/ 7 w 14"/>
                <a:gd name="T1" fmla="*/ 3 h 37"/>
                <a:gd name="T2" fmla="*/ 0 w 14"/>
                <a:gd name="T3" fmla="*/ 6 h 37"/>
                <a:gd name="T4" fmla="*/ 2 w 14"/>
                <a:gd name="T5" fmla="*/ 17 h 37"/>
                <a:gd name="T6" fmla="*/ 2 w 14"/>
                <a:gd name="T7" fmla="*/ 31 h 37"/>
                <a:gd name="T8" fmla="*/ 8 w 14"/>
                <a:gd name="T9" fmla="*/ 33 h 37"/>
                <a:gd name="T10" fmla="*/ 7 w 14"/>
                <a:gd name="T11" fmla="*/ 3 h 37"/>
              </a:gdLst>
              <a:ahLst/>
              <a:cxnLst>
                <a:cxn ang="0">
                  <a:pos x="T0" y="T1"/>
                </a:cxn>
                <a:cxn ang="0">
                  <a:pos x="T2" y="T3"/>
                </a:cxn>
                <a:cxn ang="0">
                  <a:pos x="T4" y="T5"/>
                </a:cxn>
                <a:cxn ang="0">
                  <a:pos x="T6" y="T7"/>
                </a:cxn>
                <a:cxn ang="0">
                  <a:pos x="T8" y="T9"/>
                </a:cxn>
                <a:cxn ang="0">
                  <a:pos x="T10" y="T11"/>
                </a:cxn>
              </a:cxnLst>
              <a:rect l="0" t="0" r="r" b="b"/>
              <a:pathLst>
                <a:path w="14" h="37">
                  <a:moveTo>
                    <a:pt x="7" y="3"/>
                  </a:moveTo>
                  <a:cubicBezTo>
                    <a:pt x="4" y="0"/>
                    <a:pt x="0" y="2"/>
                    <a:pt x="0" y="6"/>
                  </a:cubicBezTo>
                  <a:cubicBezTo>
                    <a:pt x="0" y="10"/>
                    <a:pt x="2" y="13"/>
                    <a:pt x="2" y="17"/>
                  </a:cubicBezTo>
                  <a:cubicBezTo>
                    <a:pt x="3" y="22"/>
                    <a:pt x="3" y="27"/>
                    <a:pt x="2" y="31"/>
                  </a:cubicBezTo>
                  <a:cubicBezTo>
                    <a:pt x="1" y="36"/>
                    <a:pt x="7" y="37"/>
                    <a:pt x="8" y="33"/>
                  </a:cubicBezTo>
                  <a:cubicBezTo>
                    <a:pt x="11" y="25"/>
                    <a:pt x="14" y="1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8" name="Freeform 12">
              <a:extLst>
                <a:ext uri="{FF2B5EF4-FFF2-40B4-BE49-F238E27FC236}">
                  <a16:creationId xmlns:a16="http://schemas.microsoft.com/office/drawing/2014/main" id="{9CB82380-7DE4-464A-AF5B-3CFF612790ED}"/>
                </a:ext>
              </a:extLst>
            </p:cNvPr>
            <p:cNvSpPr/>
            <p:nvPr/>
          </p:nvSpPr>
          <p:spPr bwMode="auto">
            <a:xfrm>
              <a:off x="3390" y="823"/>
              <a:ext cx="59" cy="88"/>
            </a:xfrm>
            <a:custGeom>
              <a:avLst/>
              <a:gdLst>
                <a:gd name="T0" fmla="*/ 23 w 25"/>
                <a:gd name="T1" fmla="*/ 6 h 37"/>
                <a:gd name="T2" fmla="*/ 4 w 25"/>
                <a:gd name="T3" fmla="*/ 15 h 37"/>
                <a:gd name="T4" fmla="*/ 7 w 25"/>
                <a:gd name="T5" fmla="*/ 36 h 37"/>
                <a:gd name="T6" fmla="*/ 11 w 25"/>
                <a:gd name="T7" fmla="*/ 34 h 37"/>
                <a:gd name="T8" fmla="*/ 13 w 25"/>
                <a:gd name="T9" fmla="*/ 20 h 37"/>
                <a:gd name="T10" fmla="*/ 24 w 25"/>
                <a:gd name="T11" fmla="*/ 11 h 37"/>
                <a:gd name="T12" fmla="*/ 23 w 25"/>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25" h="37">
                  <a:moveTo>
                    <a:pt x="23" y="6"/>
                  </a:moveTo>
                  <a:cubicBezTo>
                    <a:pt x="17" y="0"/>
                    <a:pt x="7" y="9"/>
                    <a:pt x="4" y="15"/>
                  </a:cubicBezTo>
                  <a:cubicBezTo>
                    <a:pt x="0" y="22"/>
                    <a:pt x="1" y="31"/>
                    <a:pt x="7" y="36"/>
                  </a:cubicBezTo>
                  <a:cubicBezTo>
                    <a:pt x="8" y="37"/>
                    <a:pt x="11" y="36"/>
                    <a:pt x="11" y="34"/>
                  </a:cubicBezTo>
                  <a:cubicBezTo>
                    <a:pt x="9" y="29"/>
                    <a:pt x="10" y="24"/>
                    <a:pt x="13" y="20"/>
                  </a:cubicBezTo>
                  <a:cubicBezTo>
                    <a:pt x="16" y="15"/>
                    <a:pt x="21" y="15"/>
                    <a:pt x="24" y="11"/>
                  </a:cubicBezTo>
                  <a:cubicBezTo>
                    <a:pt x="25" y="10"/>
                    <a:pt x="25"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9" name="Freeform 13">
              <a:extLst>
                <a:ext uri="{FF2B5EF4-FFF2-40B4-BE49-F238E27FC236}">
                  <a16:creationId xmlns:a16="http://schemas.microsoft.com/office/drawing/2014/main" id="{990E081C-3A01-4D77-9F67-B1DDEA60C301}"/>
                </a:ext>
              </a:extLst>
            </p:cNvPr>
            <p:cNvSpPr/>
            <p:nvPr/>
          </p:nvSpPr>
          <p:spPr bwMode="auto">
            <a:xfrm>
              <a:off x="3494" y="825"/>
              <a:ext cx="73" cy="26"/>
            </a:xfrm>
            <a:custGeom>
              <a:avLst/>
              <a:gdLst>
                <a:gd name="T0" fmla="*/ 26 w 31"/>
                <a:gd name="T1" fmla="*/ 2 h 11"/>
                <a:gd name="T2" fmla="*/ 16 w 31"/>
                <a:gd name="T3" fmla="*/ 1 h 11"/>
                <a:gd name="T4" fmla="*/ 5 w 31"/>
                <a:gd name="T5" fmla="*/ 2 h 11"/>
                <a:gd name="T6" fmla="*/ 5 w 31"/>
                <a:gd name="T7" fmla="*/ 10 h 11"/>
                <a:gd name="T8" fmla="*/ 16 w 31"/>
                <a:gd name="T9" fmla="*/ 10 h 11"/>
                <a:gd name="T10" fmla="*/ 26 w 31"/>
                <a:gd name="T11" fmla="*/ 10 h 11"/>
                <a:gd name="T12" fmla="*/ 26 w 3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26" y="2"/>
                  </a:moveTo>
                  <a:cubicBezTo>
                    <a:pt x="23" y="0"/>
                    <a:pt x="20" y="1"/>
                    <a:pt x="16" y="1"/>
                  </a:cubicBezTo>
                  <a:cubicBezTo>
                    <a:pt x="12" y="1"/>
                    <a:pt x="9" y="2"/>
                    <a:pt x="5" y="2"/>
                  </a:cubicBezTo>
                  <a:cubicBezTo>
                    <a:pt x="0" y="2"/>
                    <a:pt x="0" y="9"/>
                    <a:pt x="5" y="10"/>
                  </a:cubicBezTo>
                  <a:cubicBezTo>
                    <a:pt x="9" y="10"/>
                    <a:pt x="12" y="10"/>
                    <a:pt x="16" y="10"/>
                  </a:cubicBezTo>
                  <a:cubicBezTo>
                    <a:pt x="20" y="11"/>
                    <a:pt x="23" y="11"/>
                    <a:pt x="26" y="10"/>
                  </a:cubicBezTo>
                  <a:cubicBezTo>
                    <a:pt x="31" y="8"/>
                    <a:pt x="31" y="3"/>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0" name="Freeform 14">
              <a:extLst>
                <a:ext uri="{FF2B5EF4-FFF2-40B4-BE49-F238E27FC236}">
                  <a16:creationId xmlns:a16="http://schemas.microsoft.com/office/drawing/2014/main" id="{57A90899-AC78-44EA-9A47-D1E35E6C369A}"/>
                </a:ext>
              </a:extLst>
            </p:cNvPr>
            <p:cNvSpPr/>
            <p:nvPr/>
          </p:nvSpPr>
          <p:spPr bwMode="auto">
            <a:xfrm>
              <a:off x="3629" y="825"/>
              <a:ext cx="83" cy="31"/>
            </a:xfrm>
            <a:custGeom>
              <a:avLst/>
              <a:gdLst>
                <a:gd name="T0" fmla="*/ 33 w 35"/>
                <a:gd name="T1" fmla="*/ 4 h 13"/>
                <a:gd name="T2" fmla="*/ 20 w 35"/>
                <a:gd name="T3" fmla="*/ 2 h 13"/>
                <a:gd name="T4" fmla="*/ 6 w 35"/>
                <a:gd name="T5" fmla="*/ 0 h 13"/>
                <a:gd name="T6" fmla="*/ 5 w 35"/>
                <a:gd name="T7" fmla="*/ 8 h 13"/>
                <a:gd name="T8" fmla="*/ 19 w 35"/>
                <a:gd name="T9" fmla="*/ 11 h 13"/>
                <a:gd name="T10" fmla="*/ 32 w 35"/>
                <a:gd name="T11" fmla="*/ 11 h 13"/>
                <a:gd name="T12" fmla="*/ 33 w 3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33" y="4"/>
                  </a:moveTo>
                  <a:cubicBezTo>
                    <a:pt x="29" y="2"/>
                    <a:pt x="24" y="2"/>
                    <a:pt x="20" y="2"/>
                  </a:cubicBezTo>
                  <a:cubicBezTo>
                    <a:pt x="16" y="1"/>
                    <a:pt x="11" y="1"/>
                    <a:pt x="6" y="0"/>
                  </a:cubicBezTo>
                  <a:cubicBezTo>
                    <a:pt x="1" y="0"/>
                    <a:pt x="0" y="7"/>
                    <a:pt x="5" y="8"/>
                  </a:cubicBezTo>
                  <a:cubicBezTo>
                    <a:pt x="10" y="9"/>
                    <a:pt x="14" y="10"/>
                    <a:pt x="19" y="11"/>
                  </a:cubicBezTo>
                  <a:cubicBezTo>
                    <a:pt x="23" y="12"/>
                    <a:pt x="28" y="13"/>
                    <a:pt x="32" y="11"/>
                  </a:cubicBezTo>
                  <a:cubicBezTo>
                    <a:pt x="35" y="10"/>
                    <a:pt x="35" y="6"/>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1" name="Freeform 15">
              <a:extLst>
                <a:ext uri="{FF2B5EF4-FFF2-40B4-BE49-F238E27FC236}">
                  <a16:creationId xmlns:a16="http://schemas.microsoft.com/office/drawing/2014/main" id="{A9A72A36-FBCF-4592-A197-668CD490FC08}"/>
                </a:ext>
              </a:extLst>
            </p:cNvPr>
            <p:cNvSpPr/>
            <p:nvPr/>
          </p:nvSpPr>
          <p:spPr bwMode="auto">
            <a:xfrm>
              <a:off x="3764" y="823"/>
              <a:ext cx="74" cy="26"/>
            </a:xfrm>
            <a:custGeom>
              <a:avLst/>
              <a:gdLst>
                <a:gd name="T0" fmla="*/ 30 w 31"/>
                <a:gd name="T1" fmla="*/ 5 h 11"/>
                <a:gd name="T2" fmla="*/ 18 w 31"/>
                <a:gd name="T3" fmla="*/ 1 h 11"/>
                <a:gd name="T4" fmla="*/ 4 w 31"/>
                <a:gd name="T5" fmla="*/ 2 h 11"/>
                <a:gd name="T6" fmla="*/ 5 w 31"/>
                <a:gd name="T7" fmla="*/ 8 h 11"/>
                <a:gd name="T8" fmla="*/ 17 w 31"/>
                <a:gd name="T9" fmla="*/ 9 h 11"/>
                <a:gd name="T10" fmla="*/ 28 w 31"/>
                <a:gd name="T11" fmla="*/ 10 h 11"/>
                <a:gd name="T12" fmla="*/ 30 w 3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30" y="5"/>
                  </a:moveTo>
                  <a:cubicBezTo>
                    <a:pt x="27" y="1"/>
                    <a:pt x="23" y="1"/>
                    <a:pt x="18" y="1"/>
                  </a:cubicBezTo>
                  <a:cubicBezTo>
                    <a:pt x="14" y="0"/>
                    <a:pt x="9" y="0"/>
                    <a:pt x="4" y="2"/>
                  </a:cubicBezTo>
                  <a:cubicBezTo>
                    <a:pt x="0" y="3"/>
                    <a:pt x="1" y="8"/>
                    <a:pt x="5" y="8"/>
                  </a:cubicBezTo>
                  <a:cubicBezTo>
                    <a:pt x="9" y="8"/>
                    <a:pt x="13" y="8"/>
                    <a:pt x="17" y="9"/>
                  </a:cubicBezTo>
                  <a:cubicBezTo>
                    <a:pt x="21" y="9"/>
                    <a:pt x="24" y="11"/>
                    <a:pt x="28" y="10"/>
                  </a:cubicBezTo>
                  <a:cubicBezTo>
                    <a:pt x="30" y="9"/>
                    <a:pt x="31" y="7"/>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2" name="Freeform 16">
              <a:extLst>
                <a:ext uri="{FF2B5EF4-FFF2-40B4-BE49-F238E27FC236}">
                  <a16:creationId xmlns:a16="http://schemas.microsoft.com/office/drawing/2014/main" id="{1DA592A0-2A9D-4E6C-B1AE-21AC85513EEC}"/>
                </a:ext>
              </a:extLst>
            </p:cNvPr>
            <p:cNvSpPr/>
            <p:nvPr/>
          </p:nvSpPr>
          <p:spPr bwMode="auto">
            <a:xfrm>
              <a:off x="3892" y="828"/>
              <a:ext cx="71" cy="23"/>
            </a:xfrm>
            <a:custGeom>
              <a:avLst/>
              <a:gdLst>
                <a:gd name="T0" fmla="*/ 28 w 30"/>
                <a:gd name="T1" fmla="*/ 2 h 10"/>
                <a:gd name="T2" fmla="*/ 17 w 30"/>
                <a:gd name="T3" fmla="*/ 1 h 10"/>
                <a:gd name="T4" fmla="*/ 4 w 30"/>
                <a:gd name="T5" fmla="*/ 1 h 10"/>
                <a:gd name="T6" fmla="*/ 4 w 30"/>
                <a:gd name="T7" fmla="*/ 8 h 10"/>
                <a:gd name="T8" fmla="*/ 17 w 30"/>
                <a:gd name="T9" fmla="*/ 9 h 10"/>
                <a:gd name="T10" fmla="*/ 28 w 30"/>
                <a:gd name="T11" fmla="*/ 8 h 10"/>
                <a:gd name="T12" fmla="*/ 28 w 30"/>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8" y="2"/>
                  </a:moveTo>
                  <a:cubicBezTo>
                    <a:pt x="25" y="0"/>
                    <a:pt x="21" y="1"/>
                    <a:pt x="17" y="1"/>
                  </a:cubicBezTo>
                  <a:cubicBezTo>
                    <a:pt x="13" y="1"/>
                    <a:pt x="8" y="1"/>
                    <a:pt x="4" y="1"/>
                  </a:cubicBezTo>
                  <a:cubicBezTo>
                    <a:pt x="0" y="2"/>
                    <a:pt x="0" y="8"/>
                    <a:pt x="4" y="8"/>
                  </a:cubicBezTo>
                  <a:cubicBezTo>
                    <a:pt x="8" y="8"/>
                    <a:pt x="13" y="9"/>
                    <a:pt x="17" y="9"/>
                  </a:cubicBezTo>
                  <a:cubicBezTo>
                    <a:pt x="21" y="9"/>
                    <a:pt x="25" y="10"/>
                    <a:pt x="28" y="8"/>
                  </a:cubicBezTo>
                  <a:cubicBezTo>
                    <a:pt x="30" y="6"/>
                    <a:pt x="30" y="3"/>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3" name="Freeform 17">
              <a:extLst>
                <a:ext uri="{FF2B5EF4-FFF2-40B4-BE49-F238E27FC236}">
                  <a16:creationId xmlns:a16="http://schemas.microsoft.com/office/drawing/2014/main" id="{D5C1F552-41A0-4C5E-99EF-B362F47AF3D9}"/>
                </a:ext>
              </a:extLst>
            </p:cNvPr>
            <p:cNvSpPr/>
            <p:nvPr/>
          </p:nvSpPr>
          <p:spPr bwMode="auto">
            <a:xfrm>
              <a:off x="4013" y="832"/>
              <a:ext cx="90" cy="24"/>
            </a:xfrm>
            <a:custGeom>
              <a:avLst/>
              <a:gdLst>
                <a:gd name="T0" fmla="*/ 34 w 38"/>
                <a:gd name="T1" fmla="*/ 1 h 10"/>
                <a:gd name="T2" fmla="*/ 20 w 38"/>
                <a:gd name="T3" fmla="*/ 0 h 10"/>
                <a:gd name="T4" fmla="*/ 4 w 38"/>
                <a:gd name="T5" fmla="*/ 1 h 10"/>
                <a:gd name="T6" fmla="*/ 4 w 38"/>
                <a:gd name="T7" fmla="*/ 8 h 10"/>
                <a:gd name="T8" fmla="*/ 20 w 38"/>
                <a:gd name="T9" fmla="*/ 9 h 10"/>
                <a:gd name="T10" fmla="*/ 34 w 38"/>
                <a:gd name="T11" fmla="*/ 9 h 10"/>
                <a:gd name="T12" fmla="*/ 34 w 3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
                  </a:moveTo>
                  <a:cubicBezTo>
                    <a:pt x="30" y="0"/>
                    <a:pt x="25" y="0"/>
                    <a:pt x="20" y="0"/>
                  </a:cubicBezTo>
                  <a:cubicBezTo>
                    <a:pt x="4" y="1"/>
                    <a:pt x="4" y="1"/>
                    <a:pt x="4" y="1"/>
                  </a:cubicBezTo>
                  <a:cubicBezTo>
                    <a:pt x="0" y="1"/>
                    <a:pt x="0" y="8"/>
                    <a:pt x="4" y="8"/>
                  </a:cubicBezTo>
                  <a:cubicBezTo>
                    <a:pt x="10" y="8"/>
                    <a:pt x="15" y="9"/>
                    <a:pt x="20" y="9"/>
                  </a:cubicBezTo>
                  <a:cubicBezTo>
                    <a:pt x="25" y="9"/>
                    <a:pt x="30" y="10"/>
                    <a:pt x="34" y="9"/>
                  </a:cubicBezTo>
                  <a:cubicBezTo>
                    <a:pt x="38" y="7"/>
                    <a:pt x="38" y="3"/>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4" name="Freeform 18">
              <a:extLst>
                <a:ext uri="{FF2B5EF4-FFF2-40B4-BE49-F238E27FC236}">
                  <a16:creationId xmlns:a16="http://schemas.microsoft.com/office/drawing/2014/main" id="{68520377-3624-4B31-B0F4-57FFA943C7F8}"/>
                </a:ext>
              </a:extLst>
            </p:cNvPr>
            <p:cNvSpPr/>
            <p:nvPr/>
          </p:nvSpPr>
          <p:spPr bwMode="auto">
            <a:xfrm>
              <a:off x="4167" y="825"/>
              <a:ext cx="66" cy="26"/>
            </a:xfrm>
            <a:custGeom>
              <a:avLst/>
              <a:gdLst>
                <a:gd name="T0" fmla="*/ 25 w 28"/>
                <a:gd name="T1" fmla="*/ 1 h 11"/>
                <a:gd name="T2" fmla="*/ 3 w 28"/>
                <a:gd name="T3" fmla="*/ 5 h 11"/>
                <a:gd name="T4" fmla="*/ 4 w 28"/>
                <a:gd name="T5" fmla="*/ 11 h 11"/>
                <a:gd name="T6" fmla="*/ 25 w 28"/>
                <a:gd name="T7" fmla="*/ 7 h 11"/>
                <a:gd name="T8" fmla="*/ 25 w 28"/>
                <a:gd name="T9" fmla="*/ 1 h 11"/>
              </a:gdLst>
              <a:ahLst/>
              <a:cxnLst>
                <a:cxn ang="0">
                  <a:pos x="T0" y="T1"/>
                </a:cxn>
                <a:cxn ang="0">
                  <a:pos x="T2" y="T3"/>
                </a:cxn>
                <a:cxn ang="0">
                  <a:pos x="T4" y="T5"/>
                </a:cxn>
                <a:cxn ang="0">
                  <a:pos x="T6" y="T7"/>
                </a:cxn>
                <a:cxn ang="0">
                  <a:pos x="T8" y="T9"/>
                </a:cxn>
              </a:cxnLst>
              <a:rect l="0" t="0" r="r" b="b"/>
              <a:pathLst>
                <a:path w="28" h="11">
                  <a:moveTo>
                    <a:pt x="25" y="1"/>
                  </a:moveTo>
                  <a:cubicBezTo>
                    <a:pt x="18" y="0"/>
                    <a:pt x="10" y="3"/>
                    <a:pt x="3" y="5"/>
                  </a:cubicBezTo>
                  <a:cubicBezTo>
                    <a:pt x="0" y="5"/>
                    <a:pt x="0" y="11"/>
                    <a:pt x="4" y="11"/>
                  </a:cubicBezTo>
                  <a:cubicBezTo>
                    <a:pt x="11" y="10"/>
                    <a:pt x="19" y="10"/>
                    <a:pt x="25" y="7"/>
                  </a:cubicBezTo>
                  <a:cubicBezTo>
                    <a:pt x="28" y="6"/>
                    <a:pt x="27" y="2"/>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5" name="Freeform 19">
              <a:extLst>
                <a:ext uri="{FF2B5EF4-FFF2-40B4-BE49-F238E27FC236}">
                  <a16:creationId xmlns:a16="http://schemas.microsoft.com/office/drawing/2014/main" id="{A78CFD07-1350-4B3E-BE47-43FCDCB5DA5A}"/>
                </a:ext>
              </a:extLst>
            </p:cNvPr>
            <p:cNvSpPr/>
            <p:nvPr/>
          </p:nvSpPr>
          <p:spPr bwMode="auto">
            <a:xfrm>
              <a:off x="4302" y="835"/>
              <a:ext cx="64" cy="24"/>
            </a:xfrm>
            <a:custGeom>
              <a:avLst/>
              <a:gdLst>
                <a:gd name="T0" fmla="*/ 23 w 27"/>
                <a:gd name="T1" fmla="*/ 3 h 10"/>
                <a:gd name="T2" fmla="*/ 12 w 27"/>
                <a:gd name="T3" fmla="*/ 1 h 10"/>
                <a:gd name="T4" fmla="*/ 2 w 27"/>
                <a:gd name="T5" fmla="*/ 2 h 10"/>
                <a:gd name="T6" fmla="*/ 1 w 27"/>
                <a:gd name="T7" fmla="*/ 5 h 10"/>
                <a:gd name="T8" fmla="*/ 11 w 27"/>
                <a:gd name="T9" fmla="*/ 9 h 10"/>
                <a:gd name="T10" fmla="*/ 22 w 27"/>
                <a:gd name="T11" fmla="*/ 10 h 10"/>
                <a:gd name="T12" fmla="*/ 23 w 27"/>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23" y="3"/>
                  </a:moveTo>
                  <a:cubicBezTo>
                    <a:pt x="20" y="2"/>
                    <a:pt x="16" y="2"/>
                    <a:pt x="12" y="1"/>
                  </a:cubicBezTo>
                  <a:cubicBezTo>
                    <a:pt x="9" y="1"/>
                    <a:pt x="5" y="0"/>
                    <a:pt x="2" y="2"/>
                  </a:cubicBezTo>
                  <a:cubicBezTo>
                    <a:pt x="1" y="2"/>
                    <a:pt x="0" y="4"/>
                    <a:pt x="1" y="5"/>
                  </a:cubicBezTo>
                  <a:cubicBezTo>
                    <a:pt x="4" y="7"/>
                    <a:pt x="7" y="8"/>
                    <a:pt x="11" y="9"/>
                  </a:cubicBezTo>
                  <a:cubicBezTo>
                    <a:pt x="15" y="9"/>
                    <a:pt x="19" y="10"/>
                    <a:pt x="22" y="10"/>
                  </a:cubicBezTo>
                  <a:cubicBezTo>
                    <a:pt x="26" y="10"/>
                    <a:pt x="27"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6" name="Freeform 20">
              <a:extLst>
                <a:ext uri="{FF2B5EF4-FFF2-40B4-BE49-F238E27FC236}">
                  <a16:creationId xmlns:a16="http://schemas.microsoft.com/office/drawing/2014/main" id="{D75A3FE3-2166-452C-A18F-FB5BCD846EA0}"/>
                </a:ext>
              </a:extLst>
            </p:cNvPr>
            <p:cNvSpPr/>
            <p:nvPr/>
          </p:nvSpPr>
          <p:spPr bwMode="auto">
            <a:xfrm>
              <a:off x="4416" y="840"/>
              <a:ext cx="80" cy="19"/>
            </a:xfrm>
            <a:custGeom>
              <a:avLst/>
              <a:gdLst>
                <a:gd name="T0" fmla="*/ 31 w 34"/>
                <a:gd name="T1" fmla="*/ 2 h 8"/>
                <a:gd name="T2" fmla="*/ 19 w 34"/>
                <a:gd name="T3" fmla="*/ 0 h 8"/>
                <a:gd name="T4" fmla="*/ 3 w 34"/>
                <a:gd name="T5" fmla="*/ 1 h 8"/>
                <a:gd name="T6" fmla="*/ 3 w 34"/>
                <a:gd name="T7" fmla="*/ 6 h 8"/>
                <a:gd name="T8" fmla="*/ 18 w 34"/>
                <a:gd name="T9" fmla="*/ 7 h 8"/>
                <a:gd name="T10" fmla="*/ 31 w 34"/>
                <a:gd name="T11" fmla="*/ 7 h 8"/>
                <a:gd name="T12" fmla="*/ 31 w 34"/>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2"/>
                  </a:moveTo>
                  <a:cubicBezTo>
                    <a:pt x="28" y="0"/>
                    <a:pt x="23" y="0"/>
                    <a:pt x="19" y="0"/>
                  </a:cubicBezTo>
                  <a:cubicBezTo>
                    <a:pt x="14" y="0"/>
                    <a:pt x="9" y="1"/>
                    <a:pt x="3" y="1"/>
                  </a:cubicBezTo>
                  <a:cubicBezTo>
                    <a:pt x="0" y="1"/>
                    <a:pt x="0" y="5"/>
                    <a:pt x="3" y="6"/>
                  </a:cubicBezTo>
                  <a:cubicBezTo>
                    <a:pt x="8" y="6"/>
                    <a:pt x="13" y="7"/>
                    <a:pt x="18" y="7"/>
                  </a:cubicBezTo>
                  <a:cubicBezTo>
                    <a:pt x="22" y="7"/>
                    <a:pt x="27" y="8"/>
                    <a:pt x="31" y="7"/>
                  </a:cubicBezTo>
                  <a:cubicBezTo>
                    <a:pt x="33" y="6"/>
                    <a:pt x="34"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7" name="Freeform 21">
              <a:extLst>
                <a:ext uri="{FF2B5EF4-FFF2-40B4-BE49-F238E27FC236}">
                  <a16:creationId xmlns:a16="http://schemas.microsoft.com/office/drawing/2014/main" id="{58BD2C97-66AC-4859-8EC8-5F637DA0CDC8}"/>
                </a:ext>
              </a:extLst>
            </p:cNvPr>
            <p:cNvSpPr/>
            <p:nvPr/>
          </p:nvSpPr>
          <p:spPr bwMode="auto">
            <a:xfrm>
              <a:off x="4551" y="837"/>
              <a:ext cx="71" cy="26"/>
            </a:xfrm>
            <a:custGeom>
              <a:avLst/>
              <a:gdLst>
                <a:gd name="T0" fmla="*/ 28 w 30"/>
                <a:gd name="T1" fmla="*/ 3 h 11"/>
                <a:gd name="T2" fmla="*/ 4 w 30"/>
                <a:gd name="T3" fmla="*/ 2 h 11"/>
                <a:gd name="T4" fmla="*/ 4 w 30"/>
                <a:gd name="T5" fmla="*/ 9 h 11"/>
                <a:gd name="T6" fmla="*/ 28 w 30"/>
                <a:gd name="T7" fmla="*/ 8 h 11"/>
                <a:gd name="T8" fmla="*/ 28 w 30"/>
                <a:gd name="T9" fmla="*/ 3 h 11"/>
              </a:gdLst>
              <a:ahLst/>
              <a:cxnLst>
                <a:cxn ang="0">
                  <a:pos x="T0" y="T1"/>
                </a:cxn>
                <a:cxn ang="0">
                  <a:pos x="T2" y="T3"/>
                </a:cxn>
                <a:cxn ang="0">
                  <a:pos x="T4" y="T5"/>
                </a:cxn>
                <a:cxn ang="0">
                  <a:pos x="T6" y="T7"/>
                </a:cxn>
                <a:cxn ang="0">
                  <a:pos x="T8" y="T9"/>
                </a:cxn>
              </a:cxnLst>
              <a:rect l="0" t="0" r="r" b="b"/>
              <a:pathLst>
                <a:path w="30" h="11">
                  <a:moveTo>
                    <a:pt x="28" y="3"/>
                  </a:moveTo>
                  <a:cubicBezTo>
                    <a:pt x="21" y="0"/>
                    <a:pt x="11" y="2"/>
                    <a:pt x="4" y="2"/>
                  </a:cubicBezTo>
                  <a:cubicBezTo>
                    <a:pt x="0" y="2"/>
                    <a:pt x="0" y="9"/>
                    <a:pt x="4" y="9"/>
                  </a:cubicBezTo>
                  <a:cubicBezTo>
                    <a:pt x="11" y="9"/>
                    <a:pt x="21" y="11"/>
                    <a:pt x="28" y="8"/>
                  </a:cubicBezTo>
                  <a:cubicBezTo>
                    <a:pt x="30" y="7"/>
                    <a:pt x="30" y="3"/>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8" name="Freeform 22">
              <a:extLst>
                <a:ext uri="{FF2B5EF4-FFF2-40B4-BE49-F238E27FC236}">
                  <a16:creationId xmlns:a16="http://schemas.microsoft.com/office/drawing/2014/main" id="{D177F52D-26D9-4FA9-95EC-5748DBC034C3}"/>
                </a:ext>
              </a:extLst>
            </p:cNvPr>
            <p:cNvSpPr/>
            <p:nvPr/>
          </p:nvSpPr>
          <p:spPr bwMode="auto">
            <a:xfrm>
              <a:off x="4691" y="844"/>
              <a:ext cx="64" cy="22"/>
            </a:xfrm>
            <a:custGeom>
              <a:avLst/>
              <a:gdLst>
                <a:gd name="T0" fmla="*/ 24 w 27"/>
                <a:gd name="T1" fmla="*/ 1 h 9"/>
                <a:gd name="T2" fmla="*/ 12 w 27"/>
                <a:gd name="T3" fmla="*/ 1 h 9"/>
                <a:gd name="T4" fmla="*/ 2 w 27"/>
                <a:gd name="T5" fmla="*/ 2 h 9"/>
                <a:gd name="T6" fmla="*/ 2 w 27"/>
                <a:gd name="T7" fmla="*/ 7 h 9"/>
                <a:gd name="T8" fmla="*/ 12 w 27"/>
                <a:gd name="T9" fmla="*/ 8 h 9"/>
                <a:gd name="T10" fmla="*/ 24 w 27"/>
                <a:gd name="T11" fmla="*/ 8 h 9"/>
                <a:gd name="T12" fmla="*/ 24 w 2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4" y="1"/>
                  </a:moveTo>
                  <a:cubicBezTo>
                    <a:pt x="20" y="0"/>
                    <a:pt x="16" y="0"/>
                    <a:pt x="12" y="1"/>
                  </a:cubicBezTo>
                  <a:cubicBezTo>
                    <a:pt x="9" y="1"/>
                    <a:pt x="5" y="0"/>
                    <a:pt x="2" y="2"/>
                  </a:cubicBezTo>
                  <a:cubicBezTo>
                    <a:pt x="0" y="3"/>
                    <a:pt x="0" y="5"/>
                    <a:pt x="2" y="7"/>
                  </a:cubicBezTo>
                  <a:cubicBezTo>
                    <a:pt x="5" y="8"/>
                    <a:pt x="9" y="8"/>
                    <a:pt x="12" y="8"/>
                  </a:cubicBezTo>
                  <a:cubicBezTo>
                    <a:pt x="16" y="9"/>
                    <a:pt x="20" y="9"/>
                    <a:pt x="24" y="8"/>
                  </a:cubicBezTo>
                  <a:cubicBezTo>
                    <a:pt x="27" y="7"/>
                    <a:pt x="27" y="2"/>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9" name="Freeform 23">
              <a:extLst>
                <a:ext uri="{FF2B5EF4-FFF2-40B4-BE49-F238E27FC236}">
                  <a16:creationId xmlns:a16="http://schemas.microsoft.com/office/drawing/2014/main" id="{116C182B-5422-4DB8-8B01-F27D1BF2E64C}"/>
                </a:ext>
              </a:extLst>
            </p:cNvPr>
            <p:cNvSpPr/>
            <p:nvPr/>
          </p:nvSpPr>
          <p:spPr bwMode="auto">
            <a:xfrm>
              <a:off x="4814" y="851"/>
              <a:ext cx="88" cy="29"/>
            </a:xfrm>
            <a:custGeom>
              <a:avLst/>
              <a:gdLst>
                <a:gd name="T0" fmla="*/ 34 w 37"/>
                <a:gd name="T1" fmla="*/ 4 h 12"/>
                <a:gd name="T2" fmla="*/ 21 w 37"/>
                <a:gd name="T3" fmla="*/ 2 h 12"/>
                <a:gd name="T4" fmla="*/ 5 w 37"/>
                <a:gd name="T5" fmla="*/ 1 h 12"/>
                <a:gd name="T6" fmla="*/ 4 w 37"/>
                <a:gd name="T7" fmla="*/ 7 h 12"/>
                <a:gd name="T8" fmla="*/ 34 w 37"/>
                <a:gd name="T9" fmla="*/ 8 h 12"/>
                <a:gd name="T10" fmla="*/ 34 w 37"/>
                <a:gd name="T11" fmla="*/ 4 h 12"/>
              </a:gdLst>
              <a:ahLst/>
              <a:cxnLst>
                <a:cxn ang="0">
                  <a:pos x="T0" y="T1"/>
                </a:cxn>
                <a:cxn ang="0">
                  <a:pos x="T2" y="T3"/>
                </a:cxn>
                <a:cxn ang="0">
                  <a:pos x="T4" y="T5"/>
                </a:cxn>
                <a:cxn ang="0">
                  <a:pos x="T6" y="T7"/>
                </a:cxn>
                <a:cxn ang="0">
                  <a:pos x="T8" y="T9"/>
                </a:cxn>
                <a:cxn ang="0">
                  <a:pos x="T10" y="T11"/>
                </a:cxn>
              </a:cxnLst>
              <a:rect l="0" t="0" r="r" b="b"/>
              <a:pathLst>
                <a:path w="37" h="12">
                  <a:moveTo>
                    <a:pt x="34" y="4"/>
                  </a:moveTo>
                  <a:cubicBezTo>
                    <a:pt x="30" y="2"/>
                    <a:pt x="26" y="2"/>
                    <a:pt x="21" y="2"/>
                  </a:cubicBezTo>
                  <a:cubicBezTo>
                    <a:pt x="16" y="2"/>
                    <a:pt x="11" y="1"/>
                    <a:pt x="5" y="1"/>
                  </a:cubicBezTo>
                  <a:cubicBezTo>
                    <a:pt x="2" y="0"/>
                    <a:pt x="0" y="5"/>
                    <a:pt x="4" y="7"/>
                  </a:cubicBezTo>
                  <a:cubicBezTo>
                    <a:pt x="13" y="9"/>
                    <a:pt x="25" y="12"/>
                    <a:pt x="34" y="8"/>
                  </a:cubicBezTo>
                  <a:cubicBezTo>
                    <a:pt x="36" y="7"/>
                    <a:pt x="37" y="4"/>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0" name="Freeform 24">
              <a:extLst>
                <a:ext uri="{FF2B5EF4-FFF2-40B4-BE49-F238E27FC236}">
                  <a16:creationId xmlns:a16="http://schemas.microsoft.com/office/drawing/2014/main" id="{8728AD0F-7CB3-4335-B143-5648C37CAB50}"/>
                </a:ext>
              </a:extLst>
            </p:cNvPr>
            <p:cNvSpPr/>
            <p:nvPr/>
          </p:nvSpPr>
          <p:spPr bwMode="auto">
            <a:xfrm>
              <a:off x="4942" y="856"/>
              <a:ext cx="71" cy="19"/>
            </a:xfrm>
            <a:custGeom>
              <a:avLst/>
              <a:gdLst>
                <a:gd name="T0" fmla="*/ 26 w 30"/>
                <a:gd name="T1" fmla="*/ 1 h 8"/>
                <a:gd name="T2" fmla="*/ 4 w 30"/>
                <a:gd name="T3" fmla="*/ 1 h 8"/>
                <a:gd name="T4" fmla="*/ 4 w 30"/>
                <a:gd name="T5" fmla="*/ 7 h 8"/>
                <a:gd name="T6" fmla="*/ 26 w 30"/>
                <a:gd name="T7" fmla="*/ 7 h 8"/>
                <a:gd name="T8" fmla="*/ 26 w 30"/>
                <a:gd name="T9" fmla="*/ 1 h 8"/>
              </a:gdLst>
              <a:ahLst/>
              <a:cxnLst>
                <a:cxn ang="0">
                  <a:pos x="T0" y="T1"/>
                </a:cxn>
                <a:cxn ang="0">
                  <a:pos x="T2" y="T3"/>
                </a:cxn>
                <a:cxn ang="0">
                  <a:pos x="T4" y="T5"/>
                </a:cxn>
                <a:cxn ang="0">
                  <a:pos x="T6" y="T7"/>
                </a:cxn>
                <a:cxn ang="0">
                  <a:pos x="T8" y="T9"/>
                </a:cxn>
              </a:cxnLst>
              <a:rect l="0" t="0" r="r" b="b"/>
              <a:pathLst>
                <a:path w="30" h="8">
                  <a:moveTo>
                    <a:pt x="26" y="1"/>
                  </a:moveTo>
                  <a:cubicBezTo>
                    <a:pt x="19" y="0"/>
                    <a:pt x="11" y="0"/>
                    <a:pt x="4" y="1"/>
                  </a:cubicBezTo>
                  <a:cubicBezTo>
                    <a:pt x="0" y="1"/>
                    <a:pt x="0" y="6"/>
                    <a:pt x="4" y="7"/>
                  </a:cubicBezTo>
                  <a:cubicBezTo>
                    <a:pt x="11" y="7"/>
                    <a:pt x="19" y="8"/>
                    <a:pt x="26" y="7"/>
                  </a:cubicBezTo>
                  <a:cubicBezTo>
                    <a:pt x="30" y="6"/>
                    <a:pt x="30"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1" name="Freeform 25">
              <a:extLst>
                <a:ext uri="{FF2B5EF4-FFF2-40B4-BE49-F238E27FC236}">
                  <a16:creationId xmlns:a16="http://schemas.microsoft.com/office/drawing/2014/main" id="{4C0F3F64-9727-430E-9A1F-1F9250109CB8}"/>
                </a:ext>
              </a:extLst>
            </p:cNvPr>
            <p:cNvSpPr/>
            <p:nvPr/>
          </p:nvSpPr>
          <p:spPr bwMode="auto">
            <a:xfrm>
              <a:off x="5058" y="849"/>
              <a:ext cx="128" cy="67"/>
            </a:xfrm>
            <a:custGeom>
              <a:avLst/>
              <a:gdLst>
                <a:gd name="T0" fmla="*/ 49 w 54"/>
                <a:gd name="T1" fmla="*/ 17 h 28"/>
                <a:gd name="T2" fmla="*/ 4 w 54"/>
                <a:gd name="T3" fmla="*/ 6 h 28"/>
                <a:gd name="T4" fmla="*/ 4 w 54"/>
                <a:gd name="T5" fmla="*/ 12 h 28"/>
                <a:gd name="T6" fmla="*/ 43 w 54"/>
                <a:gd name="T7" fmla="*/ 24 h 28"/>
                <a:gd name="T8" fmla="*/ 49 w 54"/>
                <a:gd name="T9" fmla="*/ 17 h 28"/>
              </a:gdLst>
              <a:ahLst/>
              <a:cxnLst>
                <a:cxn ang="0">
                  <a:pos x="T0" y="T1"/>
                </a:cxn>
                <a:cxn ang="0">
                  <a:pos x="T2" y="T3"/>
                </a:cxn>
                <a:cxn ang="0">
                  <a:pos x="T4" y="T5"/>
                </a:cxn>
                <a:cxn ang="0">
                  <a:pos x="T6" y="T7"/>
                </a:cxn>
                <a:cxn ang="0">
                  <a:pos x="T8" y="T9"/>
                </a:cxn>
              </a:cxnLst>
              <a:rect l="0" t="0" r="r" b="b"/>
              <a:pathLst>
                <a:path w="54" h="28">
                  <a:moveTo>
                    <a:pt x="49" y="17"/>
                  </a:moveTo>
                  <a:cubicBezTo>
                    <a:pt x="37" y="5"/>
                    <a:pt x="20" y="0"/>
                    <a:pt x="4" y="6"/>
                  </a:cubicBezTo>
                  <a:cubicBezTo>
                    <a:pt x="0" y="7"/>
                    <a:pt x="1" y="12"/>
                    <a:pt x="4" y="12"/>
                  </a:cubicBezTo>
                  <a:cubicBezTo>
                    <a:pt x="18" y="10"/>
                    <a:pt x="32" y="14"/>
                    <a:pt x="43" y="24"/>
                  </a:cubicBezTo>
                  <a:cubicBezTo>
                    <a:pt x="47" y="28"/>
                    <a:pt x="54" y="21"/>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2" name="Freeform 26">
              <a:extLst>
                <a:ext uri="{FF2B5EF4-FFF2-40B4-BE49-F238E27FC236}">
                  <a16:creationId xmlns:a16="http://schemas.microsoft.com/office/drawing/2014/main" id="{945078BA-AA74-482A-B3D5-5C3F286A132C}"/>
                </a:ext>
              </a:extLst>
            </p:cNvPr>
            <p:cNvSpPr/>
            <p:nvPr/>
          </p:nvSpPr>
          <p:spPr bwMode="auto">
            <a:xfrm>
              <a:off x="5203" y="913"/>
              <a:ext cx="78" cy="62"/>
            </a:xfrm>
            <a:custGeom>
              <a:avLst/>
              <a:gdLst>
                <a:gd name="T0" fmla="*/ 32 w 33"/>
                <a:gd name="T1" fmla="*/ 21 h 26"/>
                <a:gd name="T2" fmla="*/ 20 w 33"/>
                <a:gd name="T3" fmla="*/ 11 h 26"/>
                <a:gd name="T4" fmla="*/ 5 w 33"/>
                <a:gd name="T5" fmla="*/ 2 h 26"/>
                <a:gd name="T6" fmla="*/ 2 w 33"/>
                <a:gd name="T7" fmla="*/ 5 h 26"/>
                <a:gd name="T8" fmla="*/ 15 w 33"/>
                <a:gd name="T9" fmla="*/ 16 h 26"/>
                <a:gd name="T10" fmla="*/ 28 w 33"/>
                <a:gd name="T11" fmla="*/ 25 h 26"/>
                <a:gd name="T12" fmla="*/ 32 w 33"/>
                <a:gd name="T13" fmla="*/ 21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2" y="21"/>
                  </a:moveTo>
                  <a:cubicBezTo>
                    <a:pt x="29" y="17"/>
                    <a:pt x="24" y="14"/>
                    <a:pt x="20" y="11"/>
                  </a:cubicBezTo>
                  <a:cubicBezTo>
                    <a:pt x="15" y="8"/>
                    <a:pt x="10" y="5"/>
                    <a:pt x="5" y="2"/>
                  </a:cubicBezTo>
                  <a:cubicBezTo>
                    <a:pt x="2" y="0"/>
                    <a:pt x="0" y="3"/>
                    <a:pt x="2" y="5"/>
                  </a:cubicBezTo>
                  <a:cubicBezTo>
                    <a:pt x="6" y="9"/>
                    <a:pt x="10" y="13"/>
                    <a:pt x="15" y="16"/>
                  </a:cubicBezTo>
                  <a:cubicBezTo>
                    <a:pt x="19" y="19"/>
                    <a:pt x="23" y="24"/>
                    <a:pt x="28" y="25"/>
                  </a:cubicBezTo>
                  <a:cubicBezTo>
                    <a:pt x="31" y="26"/>
                    <a:pt x="33" y="23"/>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3" name="Freeform 27">
              <a:extLst>
                <a:ext uri="{FF2B5EF4-FFF2-40B4-BE49-F238E27FC236}">
                  <a16:creationId xmlns:a16="http://schemas.microsoft.com/office/drawing/2014/main" id="{1B502C91-A30F-4692-A64B-3CBEFB564078}"/>
                </a:ext>
              </a:extLst>
            </p:cNvPr>
            <p:cNvSpPr/>
            <p:nvPr/>
          </p:nvSpPr>
          <p:spPr bwMode="auto">
            <a:xfrm>
              <a:off x="5314" y="997"/>
              <a:ext cx="52" cy="45"/>
            </a:xfrm>
            <a:custGeom>
              <a:avLst/>
              <a:gdLst>
                <a:gd name="T0" fmla="*/ 21 w 22"/>
                <a:gd name="T1" fmla="*/ 15 h 19"/>
                <a:gd name="T2" fmla="*/ 15 w 22"/>
                <a:gd name="T3" fmla="*/ 8 h 19"/>
                <a:gd name="T4" fmla="*/ 7 w 22"/>
                <a:gd name="T5" fmla="*/ 2 h 19"/>
                <a:gd name="T6" fmla="*/ 3 w 22"/>
                <a:gd name="T7" fmla="*/ 7 h 19"/>
                <a:gd name="T8" fmla="*/ 10 w 22"/>
                <a:gd name="T9" fmla="*/ 13 h 19"/>
                <a:gd name="T10" fmla="*/ 18 w 22"/>
                <a:gd name="T11" fmla="*/ 18 h 19"/>
                <a:gd name="T12" fmla="*/ 21 w 22"/>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21" y="15"/>
                  </a:moveTo>
                  <a:cubicBezTo>
                    <a:pt x="20" y="12"/>
                    <a:pt x="17" y="10"/>
                    <a:pt x="15" y="8"/>
                  </a:cubicBezTo>
                  <a:cubicBezTo>
                    <a:pt x="12" y="6"/>
                    <a:pt x="9" y="4"/>
                    <a:pt x="7" y="2"/>
                  </a:cubicBezTo>
                  <a:cubicBezTo>
                    <a:pt x="4" y="0"/>
                    <a:pt x="0" y="5"/>
                    <a:pt x="3" y="7"/>
                  </a:cubicBezTo>
                  <a:cubicBezTo>
                    <a:pt x="5" y="9"/>
                    <a:pt x="8" y="11"/>
                    <a:pt x="10" y="13"/>
                  </a:cubicBezTo>
                  <a:cubicBezTo>
                    <a:pt x="12" y="15"/>
                    <a:pt x="15" y="18"/>
                    <a:pt x="18" y="18"/>
                  </a:cubicBezTo>
                  <a:cubicBezTo>
                    <a:pt x="20" y="19"/>
                    <a:pt x="22" y="17"/>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4" name="Freeform 28">
              <a:extLst>
                <a:ext uri="{FF2B5EF4-FFF2-40B4-BE49-F238E27FC236}">
                  <a16:creationId xmlns:a16="http://schemas.microsoft.com/office/drawing/2014/main" id="{41D59416-06C1-41B9-A14A-2C784A47C83E}"/>
                </a:ext>
              </a:extLst>
            </p:cNvPr>
            <p:cNvSpPr/>
            <p:nvPr/>
          </p:nvSpPr>
          <p:spPr bwMode="auto">
            <a:xfrm>
              <a:off x="5395" y="1063"/>
              <a:ext cx="63" cy="43"/>
            </a:xfrm>
            <a:custGeom>
              <a:avLst/>
              <a:gdLst>
                <a:gd name="T0" fmla="*/ 27 w 27"/>
                <a:gd name="T1" fmla="*/ 14 h 18"/>
                <a:gd name="T2" fmla="*/ 18 w 27"/>
                <a:gd name="T3" fmla="*/ 6 h 18"/>
                <a:gd name="T4" fmla="*/ 5 w 27"/>
                <a:gd name="T5" fmla="*/ 1 h 18"/>
                <a:gd name="T6" fmla="*/ 3 w 27"/>
                <a:gd name="T7" fmla="*/ 5 h 18"/>
                <a:gd name="T8" fmla="*/ 14 w 27"/>
                <a:gd name="T9" fmla="*/ 11 h 18"/>
                <a:gd name="T10" fmla="*/ 23 w 27"/>
                <a:gd name="T11" fmla="*/ 17 h 18"/>
                <a:gd name="T12" fmla="*/ 27 w 27"/>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27" y="14"/>
                  </a:moveTo>
                  <a:cubicBezTo>
                    <a:pt x="25" y="10"/>
                    <a:pt x="21" y="8"/>
                    <a:pt x="18" y="6"/>
                  </a:cubicBezTo>
                  <a:cubicBezTo>
                    <a:pt x="14" y="4"/>
                    <a:pt x="9" y="2"/>
                    <a:pt x="5" y="1"/>
                  </a:cubicBezTo>
                  <a:cubicBezTo>
                    <a:pt x="2" y="0"/>
                    <a:pt x="0" y="4"/>
                    <a:pt x="3" y="5"/>
                  </a:cubicBezTo>
                  <a:cubicBezTo>
                    <a:pt x="7" y="7"/>
                    <a:pt x="10" y="9"/>
                    <a:pt x="14" y="11"/>
                  </a:cubicBezTo>
                  <a:cubicBezTo>
                    <a:pt x="17" y="13"/>
                    <a:pt x="20" y="17"/>
                    <a:pt x="23" y="17"/>
                  </a:cubicBezTo>
                  <a:cubicBezTo>
                    <a:pt x="25" y="18"/>
                    <a:pt x="27" y="16"/>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5" name="Freeform 29">
              <a:extLst>
                <a:ext uri="{FF2B5EF4-FFF2-40B4-BE49-F238E27FC236}">
                  <a16:creationId xmlns:a16="http://schemas.microsoft.com/office/drawing/2014/main" id="{4DC7807F-DFE1-421F-8C56-CF3990CDFE74}"/>
                </a:ext>
              </a:extLst>
            </p:cNvPr>
            <p:cNvSpPr/>
            <p:nvPr/>
          </p:nvSpPr>
          <p:spPr bwMode="auto">
            <a:xfrm>
              <a:off x="5489" y="1130"/>
              <a:ext cx="55" cy="52"/>
            </a:xfrm>
            <a:custGeom>
              <a:avLst/>
              <a:gdLst>
                <a:gd name="T0" fmla="*/ 22 w 23"/>
                <a:gd name="T1" fmla="*/ 16 h 22"/>
                <a:gd name="T2" fmla="*/ 14 w 23"/>
                <a:gd name="T3" fmla="*/ 11 h 22"/>
                <a:gd name="T4" fmla="*/ 6 w 23"/>
                <a:gd name="T5" fmla="*/ 3 h 22"/>
                <a:gd name="T6" fmla="*/ 2 w 23"/>
                <a:gd name="T7" fmla="*/ 6 h 22"/>
                <a:gd name="T8" fmla="*/ 9 w 23"/>
                <a:gd name="T9" fmla="*/ 17 h 22"/>
                <a:gd name="T10" fmla="*/ 21 w 23"/>
                <a:gd name="T11" fmla="*/ 20 h 22"/>
                <a:gd name="T12" fmla="*/ 22 w 23"/>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22" y="16"/>
                  </a:moveTo>
                  <a:cubicBezTo>
                    <a:pt x="21" y="13"/>
                    <a:pt x="16" y="13"/>
                    <a:pt x="14" y="11"/>
                  </a:cubicBezTo>
                  <a:cubicBezTo>
                    <a:pt x="11" y="9"/>
                    <a:pt x="8" y="6"/>
                    <a:pt x="6" y="3"/>
                  </a:cubicBezTo>
                  <a:cubicBezTo>
                    <a:pt x="5" y="0"/>
                    <a:pt x="0" y="3"/>
                    <a:pt x="2" y="6"/>
                  </a:cubicBezTo>
                  <a:cubicBezTo>
                    <a:pt x="3" y="10"/>
                    <a:pt x="6" y="14"/>
                    <a:pt x="9" y="17"/>
                  </a:cubicBezTo>
                  <a:cubicBezTo>
                    <a:pt x="12" y="19"/>
                    <a:pt x="18" y="22"/>
                    <a:pt x="21" y="20"/>
                  </a:cubicBezTo>
                  <a:cubicBezTo>
                    <a:pt x="23" y="20"/>
                    <a:pt x="23" y="18"/>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6" name="Freeform 30">
              <a:extLst>
                <a:ext uri="{FF2B5EF4-FFF2-40B4-BE49-F238E27FC236}">
                  <a16:creationId xmlns:a16="http://schemas.microsoft.com/office/drawing/2014/main" id="{BD29C779-CBA8-4476-8E1E-549D9F5565D7}"/>
                </a:ext>
              </a:extLst>
            </p:cNvPr>
            <p:cNvSpPr/>
            <p:nvPr/>
          </p:nvSpPr>
          <p:spPr bwMode="auto">
            <a:xfrm>
              <a:off x="5556" y="1194"/>
              <a:ext cx="47" cy="67"/>
            </a:xfrm>
            <a:custGeom>
              <a:avLst/>
              <a:gdLst>
                <a:gd name="T0" fmla="*/ 15 w 20"/>
                <a:gd name="T1" fmla="*/ 13 h 28"/>
                <a:gd name="T2" fmla="*/ 7 w 20"/>
                <a:gd name="T3" fmla="*/ 2 h 28"/>
                <a:gd name="T4" fmla="*/ 2 w 20"/>
                <a:gd name="T5" fmla="*/ 6 h 28"/>
                <a:gd name="T6" fmla="*/ 9 w 20"/>
                <a:gd name="T7" fmla="*/ 16 h 28"/>
                <a:gd name="T8" fmla="*/ 14 w 20"/>
                <a:gd name="T9" fmla="*/ 27 h 28"/>
                <a:gd name="T10" fmla="*/ 20 w 20"/>
                <a:gd name="T11" fmla="*/ 25 h 28"/>
                <a:gd name="T12" fmla="*/ 15 w 20"/>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15" y="13"/>
                  </a:moveTo>
                  <a:cubicBezTo>
                    <a:pt x="13" y="9"/>
                    <a:pt x="10" y="6"/>
                    <a:pt x="7" y="2"/>
                  </a:cubicBezTo>
                  <a:cubicBezTo>
                    <a:pt x="5" y="0"/>
                    <a:pt x="0" y="3"/>
                    <a:pt x="2" y="6"/>
                  </a:cubicBezTo>
                  <a:cubicBezTo>
                    <a:pt x="4" y="9"/>
                    <a:pt x="7" y="13"/>
                    <a:pt x="9" y="16"/>
                  </a:cubicBezTo>
                  <a:cubicBezTo>
                    <a:pt x="10" y="20"/>
                    <a:pt x="11" y="24"/>
                    <a:pt x="14" y="27"/>
                  </a:cubicBezTo>
                  <a:cubicBezTo>
                    <a:pt x="16" y="28"/>
                    <a:pt x="19" y="28"/>
                    <a:pt x="20" y="25"/>
                  </a:cubicBezTo>
                  <a:cubicBezTo>
                    <a:pt x="20" y="21"/>
                    <a:pt x="18" y="17"/>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7" name="Freeform 31">
              <a:extLst>
                <a:ext uri="{FF2B5EF4-FFF2-40B4-BE49-F238E27FC236}">
                  <a16:creationId xmlns:a16="http://schemas.microsoft.com/office/drawing/2014/main" id="{BF7629FC-DC0B-453D-BF96-07F2D575D1C3}"/>
                </a:ext>
              </a:extLst>
            </p:cNvPr>
            <p:cNvSpPr/>
            <p:nvPr/>
          </p:nvSpPr>
          <p:spPr bwMode="auto">
            <a:xfrm>
              <a:off x="3496" y="1630"/>
              <a:ext cx="86" cy="26"/>
            </a:xfrm>
            <a:custGeom>
              <a:avLst/>
              <a:gdLst>
                <a:gd name="T0" fmla="*/ 33 w 36"/>
                <a:gd name="T1" fmla="*/ 3 h 11"/>
                <a:gd name="T2" fmla="*/ 20 w 36"/>
                <a:gd name="T3" fmla="*/ 1 h 11"/>
                <a:gd name="T4" fmla="*/ 4 w 36"/>
                <a:gd name="T5" fmla="*/ 0 h 11"/>
                <a:gd name="T6" fmla="*/ 3 w 36"/>
                <a:gd name="T7" fmla="*/ 7 h 11"/>
                <a:gd name="T8" fmla="*/ 20 w 36"/>
                <a:gd name="T9" fmla="*/ 9 h 11"/>
                <a:gd name="T10" fmla="*/ 33 w 36"/>
                <a:gd name="T11" fmla="*/ 9 h 11"/>
                <a:gd name="T12" fmla="*/ 33 w 36"/>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3"/>
                  </a:moveTo>
                  <a:cubicBezTo>
                    <a:pt x="29" y="0"/>
                    <a:pt x="24" y="1"/>
                    <a:pt x="20" y="1"/>
                  </a:cubicBezTo>
                  <a:cubicBezTo>
                    <a:pt x="15" y="0"/>
                    <a:pt x="9" y="0"/>
                    <a:pt x="4" y="0"/>
                  </a:cubicBezTo>
                  <a:cubicBezTo>
                    <a:pt x="1" y="0"/>
                    <a:pt x="0" y="6"/>
                    <a:pt x="3" y="7"/>
                  </a:cubicBezTo>
                  <a:cubicBezTo>
                    <a:pt x="9" y="8"/>
                    <a:pt x="14" y="8"/>
                    <a:pt x="20" y="9"/>
                  </a:cubicBezTo>
                  <a:cubicBezTo>
                    <a:pt x="24" y="10"/>
                    <a:pt x="28" y="11"/>
                    <a:pt x="33" y="9"/>
                  </a:cubicBezTo>
                  <a:cubicBezTo>
                    <a:pt x="36" y="8"/>
                    <a:pt x="35"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8" name="Freeform 32">
              <a:extLst>
                <a:ext uri="{FF2B5EF4-FFF2-40B4-BE49-F238E27FC236}">
                  <a16:creationId xmlns:a16="http://schemas.microsoft.com/office/drawing/2014/main" id="{37CDE933-7717-4149-AA2C-41E8D941E8D6}"/>
                </a:ext>
              </a:extLst>
            </p:cNvPr>
            <p:cNvSpPr/>
            <p:nvPr/>
          </p:nvSpPr>
          <p:spPr bwMode="auto">
            <a:xfrm>
              <a:off x="3655" y="1637"/>
              <a:ext cx="83" cy="24"/>
            </a:xfrm>
            <a:custGeom>
              <a:avLst/>
              <a:gdLst>
                <a:gd name="T0" fmla="*/ 32 w 35"/>
                <a:gd name="T1" fmla="*/ 1 h 10"/>
                <a:gd name="T2" fmla="*/ 17 w 35"/>
                <a:gd name="T3" fmla="*/ 1 h 10"/>
                <a:gd name="T4" fmla="*/ 3 w 35"/>
                <a:gd name="T5" fmla="*/ 2 h 10"/>
                <a:gd name="T6" fmla="*/ 3 w 35"/>
                <a:gd name="T7" fmla="*/ 9 h 10"/>
                <a:gd name="T8" fmla="*/ 17 w 35"/>
                <a:gd name="T9" fmla="*/ 10 h 10"/>
                <a:gd name="T10" fmla="*/ 32 w 35"/>
                <a:gd name="T11" fmla="*/ 9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7" y="0"/>
                    <a:pt x="22" y="0"/>
                    <a:pt x="17" y="1"/>
                  </a:cubicBezTo>
                  <a:cubicBezTo>
                    <a:pt x="13" y="1"/>
                    <a:pt x="8" y="1"/>
                    <a:pt x="3" y="2"/>
                  </a:cubicBezTo>
                  <a:cubicBezTo>
                    <a:pt x="0" y="2"/>
                    <a:pt x="0" y="8"/>
                    <a:pt x="3" y="9"/>
                  </a:cubicBezTo>
                  <a:cubicBezTo>
                    <a:pt x="8" y="9"/>
                    <a:pt x="13" y="10"/>
                    <a:pt x="17" y="10"/>
                  </a:cubicBezTo>
                  <a:cubicBezTo>
                    <a:pt x="22" y="10"/>
                    <a:pt x="27" y="10"/>
                    <a:pt x="32" y="9"/>
                  </a:cubicBezTo>
                  <a:cubicBezTo>
                    <a:pt x="35" y="8"/>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9" name="Freeform 33">
              <a:extLst>
                <a:ext uri="{FF2B5EF4-FFF2-40B4-BE49-F238E27FC236}">
                  <a16:creationId xmlns:a16="http://schemas.microsoft.com/office/drawing/2014/main" id="{468A8276-E1A4-412B-BC05-764616C31FAE}"/>
                </a:ext>
              </a:extLst>
            </p:cNvPr>
            <p:cNvSpPr/>
            <p:nvPr/>
          </p:nvSpPr>
          <p:spPr bwMode="auto">
            <a:xfrm>
              <a:off x="3807" y="1640"/>
              <a:ext cx="104" cy="35"/>
            </a:xfrm>
            <a:custGeom>
              <a:avLst/>
              <a:gdLst>
                <a:gd name="T0" fmla="*/ 40 w 44"/>
                <a:gd name="T1" fmla="*/ 5 h 15"/>
                <a:gd name="T2" fmla="*/ 6 w 44"/>
                <a:gd name="T3" fmla="*/ 6 h 15"/>
                <a:gd name="T4" fmla="*/ 8 w 44"/>
                <a:gd name="T5" fmla="*/ 15 h 15"/>
                <a:gd name="T6" fmla="*/ 24 w 44"/>
                <a:gd name="T7" fmla="*/ 13 h 15"/>
                <a:gd name="T8" fmla="*/ 39 w 44"/>
                <a:gd name="T9" fmla="*/ 13 h 15"/>
                <a:gd name="T10" fmla="*/ 40 w 44"/>
                <a:gd name="T11" fmla="*/ 5 h 15"/>
              </a:gdLst>
              <a:ahLst/>
              <a:cxnLst>
                <a:cxn ang="0">
                  <a:pos x="T0" y="T1"/>
                </a:cxn>
                <a:cxn ang="0">
                  <a:pos x="T2" y="T3"/>
                </a:cxn>
                <a:cxn ang="0">
                  <a:pos x="T4" y="T5"/>
                </a:cxn>
                <a:cxn ang="0">
                  <a:pos x="T6" y="T7"/>
                </a:cxn>
                <a:cxn ang="0">
                  <a:pos x="T8" y="T9"/>
                </a:cxn>
                <a:cxn ang="0">
                  <a:pos x="T10" y="T11"/>
                </a:cxn>
              </a:cxnLst>
              <a:rect l="0" t="0" r="r" b="b"/>
              <a:pathLst>
                <a:path w="44" h="15">
                  <a:moveTo>
                    <a:pt x="40" y="5"/>
                  </a:moveTo>
                  <a:cubicBezTo>
                    <a:pt x="30" y="0"/>
                    <a:pt x="16" y="4"/>
                    <a:pt x="6" y="6"/>
                  </a:cubicBezTo>
                  <a:cubicBezTo>
                    <a:pt x="0" y="8"/>
                    <a:pt x="3" y="15"/>
                    <a:pt x="8" y="15"/>
                  </a:cubicBezTo>
                  <a:cubicBezTo>
                    <a:pt x="13" y="14"/>
                    <a:pt x="19" y="13"/>
                    <a:pt x="24" y="13"/>
                  </a:cubicBezTo>
                  <a:cubicBezTo>
                    <a:pt x="29" y="13"/>
                    <a:pt x="34" y="14"/>
                    <a:pt x="39" y="13"/>
                  </a:cubicBezTo>
                  <a:cubicBezTo>
                    <a:pt x="43" y="12"/>
                    <a:pt x="44" y="7"/>
                    <a:pt x="4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0" name="Freeform 34">
              <a:extLst>
                <a:ext uri="{FF2B5EF4-FFF2-40B4-BE49-F238E27FC236}">
                  <a16:creationId xmlns:a16="http://schemas.microsoft.com/office/drawing/2014/main" id="{122E15BB-714D-43D5-BFDC-1F538B4669DC}"/>
                </a:ext>
              </a:extLst>
            </p:cNvPr>
            <p:cNvSpPr/>
            <p:nvPr/>
          </p:nvSpPr>
          <p:spPr bwMode="auto">
            <a:xfrm>
              <a:off x="3975" y="1632"/>
              <a:ext cx="107" cy="36"/>
            </a:xfrm>
            <a:custGeom>
              <a:avLst/>
              <a:gdLst>
                <a:gd name="T0" fmla="*/ 42 w 45"/>
                <a:gd name="T1" fmla="*/ 2 h 15"/>
                <a:gd name="T2" fmla="*/ 25 w 45"/>
                <a:gd name="T3" fmla="*/ 3 h 15"/>
                <a:gd name="T4" fmla="*/ 6 w 45"/>
                <a:gd name="T5" fmla="*/ 1 h 15"/>
                <a:gd name="T6" fmla="*/ 4 w 45"/>
                <a:gd name="T7" fmla="*/ 8 h 15"/>
                <a:gd name="T8" fmla="*/ 42 w 45"/>
                <a:gd name="T9" fmla="*/ 9 h 15"/>
                <a:gd name="T10" fmla="*/ 42 w 45"/>
                <a:gd name="T11" fmla="*/ 2 h 15"/>
              </a:gdLst>
              <a:ahLst/>
              <a:cxnLst>
                <a:cxn ang="0">
                  <a:pos x="T0" y="T1"/>
                </a:cxn>
                <a:cxn ang="0">
                  <a:pos x="T2" y="T3"/>
                </a:cxn>
                <a:cxn ang="0">
                  <a:pos x="T4" y="T5"/>
                </a:cxn>
                <a:cxn ang="0">
                  <a:pos x="T6" y="T7"/>
                </a:cxn>
                <a:cxn ang="0">
                  <a:pos x="T8" y="T9"/>
                </a:cxn>
                <a:cxn ang="0">
                  <a:pos x="T10" y="T11"/>
                </a:cxn>
              </a:cxnLst>
              <a:rect l="0" t="0" r="r" b="b"/>
              <a:pathLst>
                <a:path w="45" h="15">
                  <a:moveTo>
                    <a:pt x="42" y="2"/>
                  </a:moveTo>
                  <a:cubicBezTo>
                    <a:pt x="36" y="1"/>
                    <a:pt x="31" y="2"/>
                    <a:pt x="25" y="3"/>
                  </a:cubicBezTo>
                  <a:cubicBezTo>
                    <a:pt x="19" y="3"/>
                    <a:pt x="12" y="2"/>
                    <a:pt x="6" y="1"/>
                  </a:cubicBezTo>
                  <a:cubicBezTo>
                    <a:pt x="1" y="0"/>
                    <a:pt x="0" y="6"/>
                    <a:pt x="4" y="8"/>
                  </a:cubicBezTo>
                  <a:cubicBezTo>
                    <a:pt x="14" y="12"/>
                    <a:pt x="32" y="15"/>
                    <a:pt x="42" y="9"/>
                  </a:cubicBezTo>
                  <a:cubicBezTo>
                    <a:pt x="45" y="7"/>
                    <a:pt x="45" y="3"/>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1" name="Freeform 35">
              <a:extLst>
                <a:ext uri="{FF2B5EF4-FFF2-40B4-BE49-F238E27FC236}">
                  <a16:creationId xmlns:a16="http://schemas.microsoft.com/office/drawing/2014/main" id="{5859643D-B6D3-4E76-A9E5-87F239DF3AFB}"/>
                </a:ext>
              </a:extLst>
            </p:cNvPr>
            <p:cNvSpPr/>
            <p:nvPr/>
          </p:nvSpPr>
          <p:spPr bwMode="auto">
            <a:xfrm>
              <a:off x="4143" y="1647"/>
              <a:ext cx="93" cy="26"/>
            </a:xfrm>
            <a:custGeom>
              <a:avLst/>
              <a:gdLst>
                <a:gd name="T0" fmla="*/ 36 w 39"/>
                <a:gd name="T1" fmla="*/ 2 h 11"/>
                <a:gd name="T2" fmla="*/ 22 w 39"/>
                <a:gd name="T3" fmla="*/ 1 h 11"/>
                <a:gd name="T4" fmla="*/ 5 w 39"/>
                <a:gd name="T5" fmla="*/ 2 h 11"/>
                <a:gd name="T6" fmla="*/ 5 w 39"/>
                <a:gd name="T7" fmla="*/ 10 h 11"/>
                <a:gd name="T8" fmla="*/ 22 w 39"/>
                <a:gd name="T9" fmla="*/ 10 h 11"/>
                <a:gd name="T10" fmla="*/ 36 w 39"/>
                <a:gd name="T11" fmla="*/ 9 h 11"/>
                <a:gd name="T12" fmla="*/ 36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6" y="2"/>
                  </a:moveTo>
                  <a:cubicBezTo>
                    <a:pt x="31" y="0"/>
                    <a:pt x="27" y="1"/>
                    <a:pt x="22" y="1"/>
                  </a:cubicBezTo>
                  <a:cubicBezTo>
                    <a:pt x="16" y="1"/>
                    <a:pt x="10" y="1"/>
                    <a:pt x="5" y="2"/>
                  </a:cubicBezTo>
                  <a:cubicBezTo>
                    <a:pt x="0" y="2"/>
                    <a:pt x="0" y="9"/>
                    <a:pt x="5" y="10"/>
                  </a:cubicBezTo>
                  <a:cubicBezTo>
                    <a:pt x="10" y="10"/>
                    <a:pt x="16" y="10"/>
                    <a:pt x="22" y="10"/>
                  </a:cubicBezTo>
                  <a:cubicBezTo>
                    <a:pt x="27" y="11"/>
                    <a:pt x="31" y="11"/>
                    <a:pt x="36" y="9"/>
                  </a:cubicBezTo>
                  <a:cubicBezTo>
                    <a:pt x="39" y="8"/>
                    <a:pt x="39"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2" name="Freeform 36">
              <a:extLst>
                <a:ext uri="{FF2B5EF4-FFF2-40B4-BE49-F238E27FC236}">
                  <a16:creationId xmlns:a16="http://schemas.microsoft.com/office/drawing/2014/main" id="{CC2F593F-5D00-4C9F-AADC-574FE40D2850}"/>
                </a:ext>
              </a:extLst>
            </p:cNvPr>
            <p:cNvSpPr/>
            <p:nvPr/>
          </p:nvSpPr>
          <p:spPr bwMode="auto">
            <a:xfrm>
              <a:off x="4307" y="1647"/>
              <a:ext cx="92" cy="26"/>
            </a:xfrm>
            <a:custGeom>
              <a:avLst/>
              <a:gdLst>
                <a:gd name="T0" fmla="*/ 35 w 39"/>
                <a:gd name="T1" fmla="*/ 2 h 11"/>
                <a:gd name="T2" fmla="*/ 18 w 39"/>
                <a:gd name="T3" fmla="*/ 1 h 11"/>
                <a:gd name="T4" fmla="*/ 2 w 39"/>
                <a:gd name="T5" fmla="*/ 3 h 11"/>
                <a:gd name="T6" fmla="*/ 2 w 39"/>
                <a:gd name="T7" fmla="*/ 8 h 11"/>
                <a:gd name="T8" fmla="*/ 18 w 39"/>
                <a:gd name="T9" fmla="*/ 10 h 11"/>
                <a:gd name="T10" fmla="*/ 35 w 39"/>
                <a:gd name="T11" fmla="*/ 9 h 11"/>
                <a:gd name="T12" fmla="*/ 35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5" y="2"/>
                  </a:moveTo>
                  <a:cubicBezTo>
                    <a:pt x="29" y="0"/>
                    <a:pt x="24" y="1"/>
                    <a:pt x="18" y="1"/>
                  </a:cubicBezTo>
                  <a:cubicBezTo>
                    <a:pt x="13" y="1"/>
                    <a:pt x="7" y="2"/>
                    <a:pt x="2" y="3"/>
                  </a:cubicBezTo>
                  <a:cubicBezTo>
                    <a:pt x="0" y="4"/>
                    <a:pt x="0" y="7"/>
                    <a:pt x="2" y="8"/>
                  </a:cubicBezTo>
                  <a:cubicBezTo>
                    <a:pt x="7" y="9"/>
                    <a:pt x="13" y="10"/>
                    <a:pt x="18" y="10"/>
                  </a:cubicBezTo>
                  <a:cubicBezTo>
                    <a:pt x="24" y="10"/>
                    <a:pt x="29" y="11"/>
                    <a:pt x="35" y="9"/>
                  </a:cubicBezTo>
                  <a:cubicBezTo>
                    <a:pt x="39" y="8"/>
                    <a:pt x="39" y="3"/>
                    <a:pt x="3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3" name="Freeform 37">
              <a:extLst>
                <a:ext uri="{FF2B5EF4-FFF2-40B4-BE49-F238E27FC236}">
                  <a16:creationId xmlns:a16="http://schemas.microsoft.com/office/drawing/2014/main" id="{3EDAA88B-D6E2-44D8-B168-A5122223FEBA}"/>
                </a:ext>
              </a:extLst>
            </p:cNvPr>
            <p:cNvSpPr/>
            <p:nvPr/>
          </p:nvSpPr>
          <p:spPr bwMode="auto">
            <a:xfrm>
              <a:off x="4473" y="1652"/>
              <a:ext cx="83" cy="28"/>
            </a:xfrm>
            <a:custGeom>
              <a:avLst/>
              <a:gdLst>
                <a:gd name="T0" fmla="*/ 32 w 35"/>
                <a:gd name="T1" fmla="*/ 2 h 12"/>
                <a:gd name="T2" fmla="*/ 3 w 35"/>
                <a:gd name="T3" fmla="*/ 6 h 12"/>
                <a:gd name="T4" fmla="*/ 14 w 35"/>
                <a:gd name="T5" fmla="*/ 10 h 12"/>
                <a:gd name="T6" fmla="*/ 32 w 35"/>
                <a:gd name="T7" fmla="*/ 10 h 12"/>
                <a:gd name="T8" fmla="*/ 32 w 35"/>
                <a:gd name="T9" fmla="*/ 2 h 12"/>
              </a:gdLst>
              <a:ahLst/>
              <a:cxnLst>
                <a:cxn ang="0">
                  <a:pos x="T0" y="T1"/>
                </a:cxn>
                <a:cxn ang="0">
                  <a:pos x="T2" y="T3"/>
                </a:cxn>
                <a:cxn ang="0">
                  <a:pos x="T4" y="T5"/>
                </a:cxn>
                <a:cxn ang="0">
                  <a:pos x="T6" y="T7"/>
                </a:cxn>
                <a:cxn ang="0">
                  <a:pos x="T8" y="T9"/>
                </a:cxn>
              </a:cxnLst>
              <a:rect l="0" t="0" r="r" b="b"/>
              <a:pathLst>
                <a:path w="35" h="12">
                  <a:moveTo>
                    <a:pt x="32" y="2"/>
                  </a:moveTo>
                  <a:cubicBezTo>
                    <a:pt x="28" y="1"/>
                    <a:pt x="0" y="0"/>
                    <a:pt x="3" y="6"/>
                  </a:cubicBezTo>
                  <a:cubicBezTo>
                    <a:pt x="4" y="10"/>
                    <a:pt x="11" y="10"/>
                    <a:pt x="14" y="10"/>
                  </a:cubicBezTo>
                  <a:cubicBezTo>
                    <a:pt x="20" y="11"/>
                    <a:pt x="26" y="12"/>
                    <a:pt x="32" y="10"/>
                  </a:cubicBezTo>
                  <a:cubicBezTo>
                    <a:pt x="35" y="8"/>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4" name="Freeform 38">
              <a:extLst>
                <a:ext uri="{FF2B5EF4-FFF2-40B4-BE49-F238E27FC236}">
                  <a16:creationId xmlns:a16="http://schemas.microsoft.com/office/drawing/2014/main" id="{6C1844DA-1F5B-41D6-874D-00EF5E471B56}"/>
                </a:ext>
              </a:extLst>
            </p:cNvPr>
            <p:cNvSpPr/>
            <p:nvPr/>
          </p:nvSpPr>
          <p:spPr bwMode="auto">
            <a:xfrm>
              <a:off x="4624" y="1642"/>
              <a:ext cx="93" cy="24"/>
            </a:xfrm>
            <a:custGeom>
              <a:avLst/>
              <a:gdLst>
                <a:gd name="T0" fmla="*/ 34 w 39"/>
                <a:gd name="T1" fmla="*/ 1 h 10"/>
                <a:gd name="T2" fmla="*/ 20 w 39"/>
                <a:gd name="T3" fmla="*/ 1 h 10"/>
                <a:gd name="T4" fmla="*/ 4 w 39"/>
                <a:gd name="T5" fmla="*/ 2 h 10"/>
                <a:gd name="T6" fmla="*/ 4 w 39"/>
                <a:gd name="T7" fmla="*/ 9 h 10"/>
                <a:gd name="T8" fmla="*/ 20 w 39"/>
                <a:gd name="T9" fmla="*/ 10 h 10"/>
                <a:gd name="T10" fmla="*/ 34 w 39"/>
                <a:gd name="T11" fmla="*/ 9 h 10"/>
                <a:gd name="T12" fmla="*/ 34 w 3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9" h="10">
                  <a:moveTo>
                    <a:pt x="34" y="1"/>
                  </a:moveTo>
                  <a:cubicBezTo>
                    <a:pt x="30" y="0"/>
                    <a:pt x="25" y="1"/>
                    <a:pt x="20" y="1"/>
                  </a:cubicBezTo>
                  <a:cubicBezTo>
                    <a:pt x="15" y="1"/>
                    <a:pt x="10" y="2"/>
                    <a:pt x="4" y="2"/>
                  </a:cubicBezTo>
                  <a:cubicBezTo>
                    <a:pt x="0" y="3"/>
                    <a:pt x="0" y="8"/>
                    <a:pt x="4" y="9"/>
                  </a:cubicBezTo>
                  <a:cubicBezTo>
                    <a:pt x="10" y="9"/>
                    <a:pt x="15" y="9"/>
                    <a:pt x="20" y="10"/>
                  </a:cubicBezTo>
                  <a:cubicBezTo>
                    <a:pt x="25" y="10"/>
                    <a:pt x="30" y="10"/>
                    <a:pt x="34" y="9"/>
                  </a:cubicBezTo>
                  <a:cubicBezTo>
                    <a:pt x="39" y="9"/>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5" name="Freeform 39">
              <a:extLst>
                <a:ext uri="{FF2B5EF4-FFF2-40B4-BE49-F238E27FC236}">
                  <a16:creationId xmlns:a16="http://schemas.microsoft.com/office/drawing/2014/main" id="{DA26E4BB-D0B4-4F02-A3CF-AD576A0087A4}"/>
                </a:ext>
              </a:extLst>
            </p:cNvPr>
            <p:cNvSpPr/>
            <p:nvPr/>
          </p:nvSpPr>
          <p:spPr bwMode="auto">
            <a:xfrm>
              <a:off x="4762" y="1640"/>
              <a:ext cx="106" cy="28"/>
            </a:xfrm>
            <a:custGeom>
              <a:avLst/>
              <a:gdLst>
                <a:gd name="T0" fmla="*/ 41 w 45"/>
                <a:gd name="T1" fmla="*/ 3 h 12"/>
                <a:gd name="T2" fmla="*/ 3 w 45"/>
                <a:gd name="T3" fmla="*/ 5 h 12"/>
                <a:gd name="T4" fmla="*/ 4 w 45"/>
                <a:gd name="T5" fmla="*/ 11 h 12"/>
                <a:gd name="T6" fmla="*/ 22 w 45"/>
                <a:gd name="T7" fmla="*/ 10 h 12"/>
                <a:gd name="T8" fmla="*/ 40 w 45"/>
                <a:gd name="T9" fmla="*/ 10 h 12"/>
                <a:gd name="T10" fmla="*/ 41 w 45"/>
                <a:gd name="T11" fmla="*/ 3 h 12"/>
              </a:gdLst>
              <a:ahLst/>
              <a:cxnLst>
                <a:cxn ang="0">
                  <a:pos x="T0" y="T1"/>
                </a:cxn>
                <a:cxn ang="0">
                  <a:pos x="T2" y="T3"/>
                </a:cxn>
                <a:cxn ang="0">
                  <a:pos x="T4" y="T5"/>
                </a:cxn>
                <a:cxn ang="0">
                  <a:pos x="T6" y="T7"/>
                </a:cxn>
                <a:cxn ang="0">
                  <a:pos x="T8" y="T9"/>
                </a:cxn>
                <a:cxn ang="0">
                  <a:pos x="T10" y="T11"/>
                </a:cxn>
              </a:cxnLst>
              <a:rect l="0" t="0" r="r" b="b"/>
              <a:pathLst>
                <a:path w="45" h="12">
                  <a:moveTo>
                    <a:pt x="41" y="3"/>
                  </a:moveTo>
                  <a:cubicBezTo>
                    <a:pt x="29" y="0"/>
                    <a:pt x="15" y="2"/>
                    <a:pt x="3" y="5"/>
                  </a:cubicBezTo>
                  <a:cubicBezTo>
                    <a:pt x="0" y="6"/>
                    <a:pt x="0" y="12"/>
                    <a:pt x="4" y="11"/>
                  </a:cubicBezTo>
                  <a:cubicBezTo>
                    <a:pt x="10" y="11"/>
                    <a:pt x="16" y="10"/>
                    <a:pt x="22" y="10"/>
                  </a:cubicBezTo>
                  <a:cubicBezTo>
                    <a:pt x="28" y="10"/>
                    <a:pt x="34" y="11"/>
                    <a:pt x="40" y="10"/>
                  </a:cubicBezTo>
                  <a:cubicBezTo>
                    <a:pt x="44" y="10"/>
                    <a:pt x="45" y="4"/>
                    <a:pt x="4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6" name="Freeform 40">
              <a:extLst>
                <a:ext uri="{FF2B5EF4-FFF2-40B4-BE49-F238E27FC236}">
                  <a16:creationId xmlns:a16="http://schemas.microsoft.com/office/drawing/2014/main" id="{E376C523-7C09-4A80-A33B-674369002FD8}"/>
                </a:ext>
              </a:extLst>
            </p:cNvPr>
            <p:cNvSpPr/>
            <p:nvPr/>
          </p:nvSpPr>
          <p:spPr bwMode="auto">
            <a:xfrm>
              <a:off x="4951" y="1637"/>
              <a:ext cx="98" cy="26"/>
            </a:xfrm>
            <a:custGeom>
              <a:avLst/>
              <a:gdLst>
                <a:gd name="T0" fmla="*/ 37 w 41"/>
                <a:gd name="T1" fmla="*/ 1 h 11"/>
                <a:gd name="T2" fmla="*/ 21 w 41"/>
                <a:gd name="T3" fmla="*/ 2 h 11"/>
                <a:gd name="T4" fmla="*/ 3 w 41"/>
                <a:gd name="T5" fmla="*/ 5 h 11"/>
                <a:gd name="T6" fmla="*/ 4 w 41"/>
                <a:gd name="T7" fmla="*/ 11 h 11"/>
                <a:gd name="T8" fmla="*/ 21 w 41"/>
                <a:gd name="T9" fmla="*/ 11 h 11"/>
                <a:gd name="T10" fmla="*/ 37 w 41"/>
                <a:gd name="T11" fmla="*/ 9 h 11"/>
                <a:gd name="T12" fmla="*/ 37 w 4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1" h="11">
                  <a:moveTo>
                    <a:pt x="37" y="1"/>
                  </a:moveTo>
                  <a:cubicBezTo>
                    <a:pt x="31" y="0"/>
                    <a:pt x="26" y="1"/>
                    <a:pt x="21" y="2"/>
                  </a:cubicBezTo>
                  <a:cubicBezTo>
                    <a:pt x="15" y="2"/>
                    <a:pt x="9" y="3"/>
                    <a:pt x="3" y="5"/>
                  </a:cubicBezTo>
                  <a:cubicBezTo>
                    <a:pt x="0" y="5"/>
                    <a:pt x="1" y="11"/>
                    <a:pt x="4" y="11"/>
                  </a:cubicBezTo>
                  <a:cubicBezTo>
                    <a:pt x="10" y="11"/>
                    <a:pt x="15" y="11"/>
                    <a:pt x="21" y="11"/>
                  </a:cubicBezTo>
                  <a:cubicBezTo>
                    <a:pt x="26" y="10"/>
                    <a:pt x="32" y="11"/>
                    <a:pt x="37" y="9"/>
                  </a:cubicBezTo>
                  <a:cubicBezTo>
                    <a:pt x="40" y="8"/>
                    <a:pt x="41" y="2"/>
                    <a:pt x="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7" name="Freeform 41">
              <a:extLst>
                <a:ext uri="{FF2B5EF4-FFF2-40B4-BE49-F238E27FC236}">
                  <a16:creationId xmlns:a16="http://schemas.microsoft.com/office/drawing/2014/main" id="{74707C21-460B-4EB6-B2BF-510A5BABF4AF}"/>
                </a:ext>
              </a:extLst>
            </p:cNvPr>
            <p:cNvSpPr/>
            <p:nvPr/>
          </p:nvSpPr>
          <p:spPr bwMode="auto">
            <a:xfrm>
              <a:off x="5091" y="1587"/>
              <a:ext cx="121" cy="72"/>
            </a:xfrm>
            <a:custGeom>
              <a:avLst/>
              <a:gdLst>
                <a:gd name="T0" fmla="*/ 46 w 51"/>
                <a:gd name="T1" fmla="*/ 1 h 30"/>
                <a:gd name="T2" fmla="*/ 27 w 51"/>
                <a:gd name="T3" fmla="*/ 12 h 30"/>
                <a:gd name="T4" fmla="*/ 5 w 51"/>
                <a:gd name="T5" fmla="*/ 22 h 30"/>
                <a:gd name="T6" fmla="*/ 7 w 51"/>
                <a:gd name="T7" fmla="*/ 29 h 30"/>
                <a:gd name="T8" fmla="*/ 50 w 51"/>
                <a:gd name="T9" fmla="*/ 7 h 30"/>
                <a:gd name="T10" fmla="*/ 46 w 51"/>
                <a:gd name="T11" fmla="*/ 1 h 30"/>
              </a:gdLst>
              <a:ahLst/>
              <a:cxnLst>
                <a:cxn ang="0">
                  <a:pos x="T0" y="T1"/>
                </a:cxn>
                <a:cxn ang="0">
                  <a:pos x="T2" y="T3"/>
                </a:cxn>
                <a:cxn ang="0">
                  <a:pos x="T4" y="T5"/>
                </a:cxn>
                <a:cxn ang="0">
                  <a:pos x="T6" y="T7"/>
                </a:cxn>
                <a:cxn ang="0">
                  <a:pos x="T8" y="T9"/>
                </a:cxn>
                <a:cxn ang="0">
                  <a:pos x="T10" y="T11"/>
                </a:cxn>
              </a:cxnLst>
              <a:rect l="0" t="0" r="r" b="b"/>
              <a:pathLst>
                <a:path w="51" h="30">
                  <a:moveTo>
                    <a:pt x="46" y="1"/>
                  </a:moveTo>
                  <a:cubicBezTo>
                    <a:pt x="39" y="4"/>
                    <a:pt x="33" y="8"/>
                    <a:pt x="27" y="12"/>
                  </a:cubicBezTo>
                  <a:cubicBezTo>
                    <a:pt x="20" y="16"/>
                    <a:pt x="13" y="19"/>
                    <a:pt x="5" y="22"/>
                  </a:cubicBezTo>
                  <a:cubicBezTo>
                    <a:pt x="0" y="23"/>
                    <a:pt x="2" y="30"/>
                    <a:pt x="7" y="29"/>
                  </a:cubicBezTo>
                  <a:cubicBezTo>
                    <a:pt x="21" y="26"/>
                    <a:pt x="41" y="20"/>
                    <a:pt x="50" y="7"/>
                  </a:cubicBezTo>
                  <a:cubicBezTo>
                    <a:pt x="51" y="4"/>
                    <a:pt x="49" y="0"/>
                    <a:pt x="4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8" name="Freeform 42">
              <a:extLst>
                <a:ext uri="{FF2B5EF4-FFF2-40B4-BE49-F238E27FC236}">
                  <a16:creationId xmlns:a16="http://schemas.microsoft.com/office/drawing/2014/main" id="{22836DDD-1580-4683-A7D7-5036336A0473}"/>
                </a:ext>
              </a:extLst>
            </p:cNvPr>
            <p:cNvSpPr/>
            <p:nvPr/>
          </p:nvSpPr>
          <p:spPr bwMode="auto">
            <a:xfrm>
              <a:off x="5257" y="1513"/>
              <a:ext cx="83" cy="67"/>
            </a:xfrm>
            <a:custGeom>
              <a:avLst/>
              <a:gdLst>
                <a:gd name="T0" fmla="*/ 31 w 35"/>
                <a:gd name="T1" fmla="*/ 4 h 28"/>
                <a:gd name="T2" fmla="*/ 17 w 35"/>
                <a:gd name="T3" fmla="*/ 6 h 28"/>
                <a:gd name="T4" fmla="*/ 4 w 35"/>
                <a:gd name="T5" fmla="*/ 19 h 28"/>
                <a:gd name="T6" fmla="*/ 9 w 35"/>
                <a:gd name="T7" fmla="*/ 24 h 28"/>
                <a:gd name="T8" fmla="*/ 24 w 35"/>
                <a:gd name="T9" fmla="*/ 14 h 28"/>
                <a:gd name="T10" fmla="*/ 31 w 35"/>
                <a:gd name="T11" fmla="*/ 4 h 28"/>
              </a:gdLst>
              <a:ahLst/>
              <a:cxnLst>
                <a:cxn ang="0">
                  <a:pos x="T0" y="T1"/>
                </a:cxn>
                <a:cxn ang="0">
                  <a:pos x="T2" y="T3"/>
                </a:cxn>
                <a:cxn ang="0">
                  <a:pos x="T4" y="T5"/>
                </a:cxn>
                <a:cxn ang="0">
                  <a:pos x="T6" y="T7"/>
                </a:cxn>
                <a:cxn ang="0">
                  <a:pos x="T8" y="T9"/>
                </a:cxn>
                <a:cxn ang="0">
                  <a:pos x="T10" y="T11"/>
                </a:cxn>
              </a:cxnLst>
              <a:rect l="0" t="0" r="r" b="b"/>
              <a:pathLst>
                <a:path w="35" h="28">
                  <a:moveTo>
                    <a:pt x="31" y="4"/>
                  </a:moveTo>
                  <a:cubicBezTo>
                    <a:pt x="28" y="0"/>
                    <a:pt x="21" y="4"/>
                    <a:pt x="17" y="6"/>
                  </a:cubicBezTo>
                  <a:cubicBezTo>
                    <a:pt x="12" y="10"/>
                    <a:pt x="7" y="14"/>
                    <a:pt x="4" y="19"/>
                  </a:cubicBezTo>
                  <a:cubicBezTo>
                    <a:pt x="0" y="23"/>
                    <a:pt x="5" y="28"/>
                    <a:pt x="9" y="24"/>
                  </a:cubicBezTo>
                  <a:cubicBezTo>
                    <a:pt x="14" y="20"/>
                    <a:pt x="19" y="17"/>
                    <a:pt x="24" y="14"/>
                  </a:cubicBezTo>
                  <a:cubicBezTo>
                    <a:pt x="27" y="12"/>
                    <a:pt x="35" y="9"/>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9" name="Freeform 43">
              <a:extLst>
                <a:ext uri="{FF2B5EF4-FFF2-40B4-BE49-F238E27FC236}">
                  <a16:creationId xmlns:a16="http://schemas.microsoft.com/office/drawing/2014/main" id="{94304C0C-163D-420F-88C0-0B30831ED267}"/>
                </a:ext>
              </a:extLst>
            </p:cNvPr>
            <p:cNvSpPr/>
            <p:nvPr/>
          </p:nvSpPr>
          <p:spPr bwMode="auto">
            <a:xfrm>
              <a:off x="5361" y="1440"/>
              <a:ext cx="76" cy="57"/>
            </a:xfrm>
            <a:custGeom>
              <a:avLst/>
              <a:gdLst>
                <a:gd name="T0" fmla="*/ 26 w 32"/>
                <a:gd name="T1" fmla="*/ 0 h 24"/>
                <a:gd name="T2" fmla="*/ 15 w 32"/>
                <a:gd name="T3" fmla="*/ 8 h 24"/>
                <a:gd name="T4" fmla="*/ 3 w 32"/>
                <a:gd name="T5" fmla="*/ 17 h 24"/>
                <a:gd name="T6" fmla="*/ 7 w 32"/>
                <a:gd name="T7" fmla="*/ 22 h 24"/>
                <a:gd name="T8" fmla="*/ 20 w 32"/>
                <a:gd name="T9" fmla="*/ 14 h 24"/>
                <a:gd name="T10" fmla="*/ 30 w 32"/>
                <a:gd name="T11" fmla="*/ 6 h 24"/>
                <a:gd name="T12" fmla="*/ 26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6" y="0"/>
                  </a:moveTo>
                  <a:cubicBezTo>
                    <a:pt x="22" y="2"/>
                    <a:pt x="18" y="5"/>
                    <a:pt x="15" y="8"/>
                  </a:cubicBezTo>
                  <a:cubicBezTo>
                    <a:pt x="11" y="11"/>
                    <a:pt x="6" y="14"/>
                    <a:pt x="3" y="17"/>
                  </a:cubicBezTo>
                  <a:cubicBezTo>
                    <a:pt x="0" y="20"/>
                    <a:pt x="4" y="24"/>
                    <a:pt x="7" y="22"/>
                  </a:cubicBezTo>
                  <a:cubicBezTo>
                    <a:pt x="11" y="20"/>
                    <a:pt x="15" y="17"/>
                    <a:pt x="20" y="14"/>
                  </a:cubicBezTo>
                  <a:cubicBezTo>
                    <a:pt x="24" y="12"/>
                    <a:pt x="28" y="10"/>
                    <a:pt x="30" y="6"/>
                  </a:cubicBezTo>
                  <a:cubicBezTo>
                    <a:pt x="32" y="3"/>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0" name="Freeform 44">
              <a:extLst>
                <a:ext uri="{FF2B5EF4-FFF2-40B4-BE49-F238E27FC236}">
                  <a16:creationId xmlns:a16="http://schemas.microsoft.com/office/drawing/2014/main" id="{96241B87-9228-4535-804B-14410DB12301}"/>
                </a:ext>
              </a:extLst>
            </p:cNvPr>
            <p:cNvSpPr/>
            <p:nvPr/>
          </p:nvSpPr>
          <p:spPr bwMode="auto">
            <a:xfrm>
              <a:off x="5489" y="1344"/>
              <a:ext cx="69" cy="67"/>
            </a:xfrm>
            <a:custGeom>
              <a:avLst/>
              <a:gdLst>
                <a:gd name="T0" fmla="*/ 20 w 29"/>
                <a:gd name="T1" fmla="*/ 1 h 28"/>
                <a:gd name="T2" fmla="*/ 2 w 29"/>
                <a:gd name="T3" fmla="*/ 19 h 28"/>
                <a:gd name="T4" fmla="*/ 10 w 29"/>
                <a:gd name="T5" fmla="*/ 23 h 28"/>
                <a:gd name="T6" fmla="*/ 17 w 29"/>
                <a:gd name="T7" fmla="*/ 16 h 28"/>
                <a:gd name="T8" fmla="*/ 25 w 29"/>
                <a:gd name="T9" fmla="*/ 10 h 28"/>
                <a:gd name="T10" fmla="*/ 20 w 29"/>
                <a:gd name="T11" fmla="*/ 1 h 28"/>
              </a:gdLst>
              <a:ahLst/>
              <a:cxnLst>
                <a:cxn ang="0">
                  <a:pos x="T0" y="T1"/>
                </a:cxn>
                <a:cxn ang="0">
                  <a:pos x="T2" y="T3"/>
                </a:cxn>
                <a:cxn ang="0">
                  <a:pos x="T4" y="T5"/>
                </a:cxn>
                <a:cxn ang="0">
                  <a:pos x="T6" y="T7"/>
                </a:cxn>
                <a:cxn ang="0">
                  <a:pos x="T8" y="T9"/>
                </a:cxn>
                <a:cxn ang="0">
                  <a:pos x="T10" y="T11"/>
                </a:cxn>
              </a:cxnLst>
              <a:rect l="0" t="0" r="r" b="b"/>
              <a:pathLst>
                <a:path w="29" h="28">
                  <a:moveTo>
                    <a:pt x="20" y="1"/>
                  </a:moveTo>
                  <a:cubicBezTo>
                    <a:pt x="12" y="4"/>
                    <a:pt x="6" y="12"/>
                    <a:pt x="2" y="19"/>
                  </a:cubicBezTo>
                  <a:cubicBezTo>
                    <a:pt x="0" y="24"/>
                    <a:pt x="7" y="28"/>
                    <a:pt x="10" y="23"/>
                  </a:cubicBezTo>
                  <a:cubicBezTo>
                    <a:pt x="12" y="21"/>
                    <a:pt x="14" y="18"/>
                    <a:pt x="17" y="16"/>
                  </a:cubicBezTo>
                  <a:cubicBezTo>
                    <a:pt x="19" y="14"/>
                    <a:pt x="22" y="12"/>
                    <a:pt x="25" y="10"/>
                  </a:cubicBezTo>
                  <a:cubicBezTo>
                    <a:pt x="29" y="7"/>
                    <a:pt x="24"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1" name="Freeform 45">
              <a:extLst>
                <a:ext uri="{FF2B5EF4-FFF2-40B4-BE49-F238E27FC236}">
                  <a16:creationId xmlns:a16="http://schemas.microsoft.com/office/drawing/2014/main" id="{0BB5CD57-328A-4DD3-B5DB-67B16A7E494B}"/>
                </a:ext>
              </a:extLst>
            </p:cNvPr>
            <p:cNvSpPr/>
            <p:nvPr/>
          </p:nvSpPr>
          <p:spPr bwMode="auto">
            <a:xfrm>
              <a:off x="5560" y="1273"/>
              <a:ext cx="55" cy="57"/>
            </a:xfrm>
            <a:custGeom>
              <a:avLst/>
              <a:gdLst>
                <a:gd name="T0" fmla="*/ 17 w 23"/>
                <a:gd name="T1" fmla="*/ 1 h 24"/>
                <a:gd name="T2" fmla="*/ 10 w 23"/>
                <a:gd name="T3" fmla="*/ 8 h 24"/>
                <a:gd name="T4" fmla="*/ 3 w 23"/>
                <a:gd name="T5" fmla="*/ 17 h 24"/>
                <a:gd name="T6" fmla="*/ 9 w 23"/>
                <a:gd name="T7" fmla="*/ 21 h 24"/>
                <a:gd name="T8" fmla="*/ 16 w 23"/>
                <a:gd name="T9" fmla="*/ 14 h 24"/>
                <a:gd name="T10" fmla="*/ 22 w 23"/>
                <a:gd name="T11" fmla="*/ 5 h 24"/>
                <a:gd name="T12" fmla="*/ 17 w 23"/>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17" y="1"/>
                  </a:moveTo>
                  <a:cubicBezTo>
                    <a:pt x="14" y="2"/>
                    <a:pt x="12" y="5"/>
                    <a:pt x="10" y="8"/>
                  </a:cubicBezTo>
                  <a:cubicBezTo>
                    <a:pt x="7" y="11"/>
                    <a:pt x="5" y="14"/>
                    <a:pt x="3" y="17"/>
                  </a:cubicBezTo>
                  <a:cubicBezTo>
                    <a:pt x="0" y="20"/>
                    <a:pt x="6" y="24"/>
                    <a:pt x="9" y="21"/>
                  </a:cubicBezTo>
                  <a:cubicBezTo>
                    <a:pt x="11" y="19"/>
                    <a:pt x="14" y="16"/>
                    <a:pt x="16" y="14"/>
                  </a:cubicBezTo>
                  <a:cubicBezTo>
                    <a:pt x="19" y="11"/>
                    <a:pt x="22" y="9"/>
                    <a:pt x="22" y="5"/>
                  </a:cubicBezTo>
                  <a:cubicBezTo>
                    <a:pt x="23" y="3"/>
                    <a:pt x="20" y="0"/>
                    <a:pt x="1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12" name="文本框 55">
            <a:extLst>
              <a:ext uri="{FF2B5EF4-FFF2-40B4-BE49-F238E27FC236}">
                <a16:creationId xmlns:a16="http://schemas.microsoft.com/office/drawing/2014/main" id="{16036563-4495-4848-88EC-DC51E30C0B16}"/>
              </a:ext>
            </a:extLst>
          </p:cNvPr>
          <p:cNvSpPr txBox="1"/>
          <p:nvPr/>
        </p:nvSpPr>
        <p:spPr>
          <a:xfrm>
            <a:off x="2197354" y="786915"/>
            <a:ext cx="659923" cy="584775"/>
          </a:xfrm>
          <a:prstGeom prst="rect">
            <a:avLst/>
          </a:prstGeom>
          <a:noFill/>
        </p:spPr>
        <p:txBody>
          <a:bodyPr wrap="square" rtlCol="0">
            <a:spAutoFit/>
          </a:bodyPr>
          <a:lstStyle/>
          <a:p>
            <a:pPr algn="dist"/>
            <a:r>
              <a:rPr lang="en-US" altLang="zh-CN" sz="3200" dirty="0">
                <a:solidFill>
                  <a:srgbClr val="404040"/>
                </a:solidFill>
                <a:cs typeface="+mn-ea"/>
                <a:sym typeface="+mn-lt"/>
              </a:rPr>
              <a:t>03</a:t>
            </a:r>
            <a:endParaRPr lang="zh-CN" altLang="en-US" sz="3200" dirty="0">
              <a:solidFill>
                <a:srgbClr val="404040"/>
              </a:solidFill>
              <a:cs typeface="+mn-ea"/>
              <a:sym typeface="+mn-lt"/>
            </a:endParaRPr>
          </a:p>
        </p:txBody>
      </p:sp>
      <p:grpSp>
        <p:nvGrpSpPr>
          <p:cNvPr id="54" name="Canvas 3">
            <a:extLst>
              <a:ext uri="{FF2B5EF4-FFF2-40B4-BE49-F238E27FC236}">
                <a16:creationId xmlns:a16="http://schemas.microsoft.com/office/drawing/2014/main" id="{A3A2B4DA-1B31-4730-9D30-8263F2225FF9}"/>
              </a:ext>
            </a:extLst>
          </p:cNvPr>
          <p:cNvGrpSpPr/>
          <p:nvPr/>
        </p:nvGrpSpPr>
        <p:grpSpPr>
          <a:xfrm>
            <a:off x="1933096" y="1648137"/>
            <a:ext cx="5274310" cy="2559050"/>
            <a:chOff x="0" y="0"/>
            <a:chExt cx="5274310" cy="2559050"/>
          </a:xfrm>
        </p:grpSpPr>
        <p:sp>
          <p:nvSpPr>
            <p:cNvPr id="55" name="Rectangle 54">
              <a:extLst>
                <a:ext uri="{FF2B5EF4-FFF2-40B4-BE49-F238E27FC236}">
                  <a16:creationId xmlns:a16="http://schemas.microsoft.com/office/drawing/2014/main" id="{9CFE241E-818B-42EF-84EB-72DC9B25E46A}"/>
                </a:ext>
              </a:extLst>
            </p:cNvPr>
            <p:cNvSpPr/>
            <p:nvPr/>
          </p:nvSpPr>
          <p:spPr>
            <a:xfrm>
              <a:off x="0" y="0"/>
              <a:ext cx="5274310" cy="2559050"/>
            </a:xfrm>
            <a:prstGeom prst="rect">
              <a:avLst/>
            </a:prstGeom>
            <a:solidFill>
              <a:prstClr val="white"/>
            </a:solidFill>
          </p:spPr>
          <p:txBody>
            <a:bodyPr/>
            <a:lstStyle/>
            <a:p>
              <a:endParaRPr lang="zh-HK" altLang="en-US"/>
            </a:p>
          </p:txBody>
        </p:sp>
        <p:pic>
          <p:nvPicPr>
            <p:cNvPr id="56" name="Picture 55">
              <a:extLst>
                <a:ext uri="{FF2B5EF4-FFF2-40B4-BE49-F238E27FC236}">
                  <a16:creationId xmlns:a16="http://schemas.microsoft.com/office/drawing/2014/main" id="{6EB25C07-5903-46C8-A770-0B9F877CFF18}"/>
                </a:ext>
              </a:extLst>
            </p:cNvPr>
            <p:cNvPicPr>
              <a:picLocks noChangeAspect="1"/>
            </p:cNvPicPr>
            <p:nvPr/>
          </p:nvPicPr>
          <p:blipFill rotWithShape="1">
            <a:blip r:embed="rId6">
              <a:extLst>
                <a:ext uri="{28A0092B-C50C-407E-A947-70E740481C1C}">
                  <a14:useLocalDpi xmlns:a14="http://schemas.microsoft.com/office/drawing/2010/main" val="0"/>
                </a:ext>
              </a:extLst>
            </a:blip>
            <a:srcRect l="3195" r="6774" b="34"/>
            <a:stretch/>
          </p:blipFill>
          <p:spPr bwMode="auto">
            <a:xfrm>
              <a:off x="2854198" y="58110"/>
              <a:ext cx="2391059" cy="2426297"/>
            </a:xfrm>
            <a:prstGeom prst="rect">
              <a:avLst/>
            </a:prstGeom>
            <a:noFill/>
            <a:ln>
              <a:noFill/>
            </a:ln>
          </p:spPr>
        </p:pic>
        <p:pic>
          <p:nvPicPr>
            <p:cNvPr id="62" name="Picture 61">
              <a:extLst>
                <a:ext uri="{FF2B5EF4-FFF2-40B4-BE49-F238E27FC236}">
                  <a16:creationId xmlns:a16="http://schemas.microsoft.com/office/drawing/2014/main" id="{3B5AC1E1-2D81-4F0A-812D-83BA4A1A169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368550" cy="2523490"/>
            </a:xfrm>
            <a:prstGeom prst="rect">
              <a:avLst/>
            </a:prstGeom>
            <a:noFill/>
            <a:ln>
              <a:noFill/>
            </a:ln>
          </p:spPr>
        </p:pic>
        <p:sp>
          <p:nvSpPr>
            <p:cNvPr id="63" name="Arrow: Right 62">
              <a:extLst>
                <a:ext uri="{FF2B5EF4-FFF2-40B4-BE49-F238E27FC236}">
                  <a16:creationId xmlns:a16="http://schemas.microsoft.com/office/drawing/2014/main" id="{1463EDF9-B180-4C5A-BD2B-3D24B4CDB81F}"/>
                </a:ext>
              </a:extLst>
            </p:cNvPr>
            <p:cNvSpPr/>
            <p:nvPr/>
          </p:nvSpPr>
          <p:spPr>
            <a:xfrm>
              <a:off x="2302108" y="1155745"/>
              <a:ext cx="552090" cy="319372"/>
            </a:xfrm>
            <a:prstGeom prst="rightArrow">
              <a:avLst/>
            </a:prstGeom>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056739002"/>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46</a:t>
            </a:fld>
            <a:endParaRPr lang="zh-CN" altLang="en-US" dirty="0"/>
          </a:p>
        </p:txBody>
      </p:sp>
      <p:grpSp>
        <p:nvGrpSpPr>
          <p:cNvPr id="70" name="Group 4">
            <a:extLst>
              <a:ext uri="{FF2B5EF4-FFF2-40B4-BE49-F238E27FC236}">
                <a16:creationId xmlns:a16="http://schemas.microsoft.com/office/drawing/2014/main" id="{553410CF-182D-4AFA-8636-084A5C086FF9}"/>
              </a:ext>
            </a:extLst>
          </p:cNvPr>
          <p:cNvGrpSpPr>
            <a:grpSpLocks noChangeAspect="1"/>
          </p:cNvGrpSpPr>
          <p:nvPr/>
        </p:nvGrpSpPr>
        <p:grpSpPr bwMode="auto">
          <a:xfrm flipH="1">
            <a:off x="1860444" y="600557"/>
            <a:ext cx="1133478" cy="621619"/>
            <a:chOff x="3326" y="771"/>
            <a:chExt cx="2348" cy="954"/>
          </a:xfrm>
          <a:solidFill>
            <a:schemeClr val="tx1">
              <a:lumMod val="75000"/>
              <a:lumOff val="25000"/>
            </a:schemeClr>
          </a:solidFill>
        </p:grpSpPr>
        <p:sp>
          <p:nvSpPr>
            <p:cNvPr id="71" name="Freeform 5">
              <a:extLst>
                <a:ext uri="{FF2B5EF4-FFF2-40B4-BE49-F238E27FC236}">
                  <a16:creationId xmlns:a16="http://schemas.microsoft.com/office/drawing/2014/main" id="{9997A38E-3E88-44C2-9F16-3772F434CCAA}"/>
                </a:ext>
              </a:extLst>
            </p:cNvPr>
            <p:cNvSpPr>
              <a:spLocks noEditPoints="1"/>
            </p:cNvSpPr>
            <p:nvPr/>
          </p:nvSpPr>
          <p:spPr bwMode="auto">
            <a:xfrm>
              <a:off x="3326" y="771"/>
              <a:ext cx="2348" cy="954"/>
            </a:xfrm>
            <a:custGeom>
              <a:avLst/>
              <a:gdLst>
                <a:gd name="T0" fmla="*/ 969 w 991"/>
                <a:gd name="T1" fmla="*/ 166 h 401"/>
                <a:gd name="T2" fmla="*/ 911 w 991"/>
                <a:gd name="T3" fmla="*/ 115 h 401"/>
                <a:gd name="T4" fmla="*/ 851 w 991"/>
                <a:gd name="T5" fmla="*/ 67 h 401"/>
                <a:gd name="T6" fmla="*/ 780 w 991"/>
                <a:gd name="T7" fmla="*/ 16 h 401"/>
                <a:gd name="T8" fmla="*/ 774 w 991"/>
                <a:gd name="T9" fmla="*/ 17 h 401"/>
                <a:gd name="T10" fmla="*/ 770 w 991"/>
                <a:gd name="T11" fmla="*/ 16 h 401"/>
                <a:gd name="T12" fmla="*/ 354 w 991"/>
                <a:gd name="T13" fmla="*/ 3 h 401"/>
                <a:gd name="T14" fmla="*/ 149 w 991"/>
                <a:gd name="T15" fmla="*/ 2 h 401"/>
                <a:gd name="T16" fmla="*/ 44 w 991"/>
                <a:gd name="T17" fmla="*/ 3 h 401"/>
                <a:gd name="T18" fmla="*/ 9 w 991"/>
                <a:gd name="T19" fmla="*/ 34 h 401"/>
                <a:gd name="T20" fmla="*/ 6 w 991"/>
                <a:gd name="T21" fmla="*/ 38 h 401"/>
                <a:gd name="T22" fmla="*/ 3 w 991"/>
                <a:gd name="T23" fmla="*/ 263 h 401"/>
                <a:gd name="T24" fmla="*/ 2 w 991"/>
                <a:gd name="T25" fmla="*/ 319 h 401"/>
                <a:gd name="T26" fmla="*/ 4 w 991"/>
                <a:gd name="T27" fmla="*/ 363 h 401"/>
                <a:gd name="T28" fmla="*/ 63 w 991"/>
                <a:gd name="T29" fmla="*/ 388 h 401"/>
                <a:gd name="T30" fmla="*/ 514 w 991"/>
                <a:gd name="T31" fmla="*/ 399 h 401"/>
                <a:gd name="T32" fmla="*/ 768 w 991"/>
                <a:gd name="T33" fmla="*/ 392 h 401"/>
                <a:gd name="T34" fmla="*/ 772 w 991"/>
                <a:gd name="T35" fmla="*/ 391 h 401"/>
                <a:gd name="T36" fmla="*/ 778 w 991"/>
                <a:gd name="T37" fmla="*/ 391 h 401"/>
                <a:gd name="T38" fmla="*/ 901 w 991"/>
                <a:gd name="T39" fmla="*/ 317 h 401"/>
                <a:gd name="T40" fmla="*/ 952 w 991"/>
                <a:gd name="T41" fmla="*/ 270 h 401"/>
                <a:gd name="T42" fmla="*/ 987 w 991"/>
                <a:gd name="T43" fmla="*/ 214 h 401"/>
                <a:gd name="T44" fmla="*/ 969 w 991"/>
                <a:gd name="T45" fmla="*/ 166 h 401"/>
                <a:gd name="T46" fmla="*/ 970 w 991"/>
                <a:gd name="T47" fmla="*/ 222 h 401"/>
                <a:gd name="T48" fmla="*/ 879 w 991"/>
                <a:gd name="T49" fmla="*/ 316 h 401"/>
                <a:gd name="T50" fmla="*/ 772 w 991"/>
                <a:gd name="T51" fmla="*/ 380 h 401"/>
                <a:gd name="T52" fmla="*/ 771 w 991"/>
                <a:gd name="T53" fmla="*/ 380 h 401"/>
                <a:gd name="T54" fmla="*/ 768 w 991"/>
                <a:gd name="T55" fmla="*/ 379 h 401"/>
                <a:gd name="T56" fmla="*/ 349 w 991"/>
                <a:gd name="T57" fmla="*/ 386 h 401"/>
                <a:gd name="T58" fmla="*/ 142 w 991"/>
                <a:gd name="T59" fmla="*/ 380 h 401"/>
                <a:gd name="T60" fmla="*/ 38 w 991"/>
                <a:gd name="T61" fmla="*/ 374 h 401"/>
                <a:gd name="T62" fmla="*/ 14 w 991"/>
                <a:gd name="T63" fmla="*/ 329 h 401"/>
                <a:gd name="T64" fmla="*/ 15 w 991"/>
                <a:gd name="T65" fmla="*/ 276 h 401"/>
                <a:gd name="T66" fmla="*/ 14 w 991"/>
                <a:gd name="T67" fmla="*/ 38 h 401"/>
                <a:gd name="T68" fmla="*/ 14 w 991"/>
                <a:gd name="T69" fmla="*/ 37 h 401"/>
                <a:gd name="T70" fmla="*/ 66 w 991"/>
                <a:gd name="T71" fmla="*/ 15 h 401"/>
                <a:gd name="T72" fmla="*/ 112 w 991"/>
                <a:gd name="T73" fmla="*/ 15 h 401"/>
                <a:gd name="T74" fmla="*/ 208 w 991"/>
                <a:gd name="T75" fmla="*/ 15 h 401"/>
                <a:gd name="T76" fmla="*/ 393 w 991"/>
                <a:gd name="T77" fmla="*/ 17 h 401"/>
                <a:gd name="T78" fmla="*/ 770 w 991"/>
                <a:gd name="T79" fmla="*/ 29 h 401"/>
                <a:gd name="T80" fmla="*/ 776 w 991"/>
                <a:gd name="T81" fmla="*/ 25 h 401"/>
                <a:gd name="T82" fmla="*/ 830 w 991"/>
                <a:gd name="T83" fmla="*/ 68 h 401"/>
                <a:gd name="T84" fmla="*/ 886 w 991"/>
                <a:gd name="T85" fmla="*/ 114 h 401"/>
                <a:gd name="T86" fmla="*/ 941 w 991"/>
                <a:gd name="T87" fmla="*/ 160 h 401"/>
                <a:gd name="T88" fmla="*/ 970 w 991"/>
                <a:gd name="T89" fmla="*/ 22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1" h="401">
                  <a:moveTo>
                    <a:pt x="969" y="166"/>
                  </a:moveTo>
                  <a:cubicBezTo>
                    <a:pt x="951" y="148"/>
                    <a:pt x="930" y="132"/>
                    <a:pt x="911" y="115"/>
                  </a:cubicBezTo>
                  <a:cubicBezTo>
                    <a:pt x="891" y="99"/>
                    <a:pt x="871" y="83"/>
                    <a:pt x="851" y="67"/>
                  </a:cubicBezTo>
                  <a:cubicBezTo>
                    <a:pt x="828" y="49"/>
                    <a:pt x="805" y="29"/>
                    <a:pt x="780" y="16"/>
                  </a:cubicBezTo>
                  <a:cubicBezTo>
                    <a:pt x="777" y="15"/>
                    <a:pt x="775" y="15"/>
                    <a:pt x="774" y="17"/>
                  </a:cubicBezTo>
                  <a:cubicBezTo>
                    <a:pt x="773" y="16"/>
                    <a:pt x="772" y="16"/>
                    <a:pt x="770" y="16"/>
                  </a:cubicBezTo>
                  <a:cubicBezTo>
                    <a:pt x="631" y="10"/>
                    <a:pt x="493" y="5"/>
                    <a:pt x="354" y="3"/>
                  </a:cubicBezTo>
                  <a:cubicBezTo>
                    <a:pt x="285" y="2"/>
                    <a:pt x="217" y="2"/>
                    <a:pt x="149" y="2"/>
                  </a:cubicBezTo>
                  <a:cubicBezTo>
                    <a:pt x="114" y="2"/>
                    <a:pt x="78" y="0"/>
                    <a:pt x="44" y="3"/>
                  </a:cubicBezTo>
                  <a:cubicBezTo>
                    <a:pt x="26" y="5"/>
                    <a:pt x="6" y="14"/>
                    <a:pt x="9" y="34"/>
                  </a:cubicBezTo>
                  <a:cubicBezTo>
                    <a:pt x="8" y="34"/>
                    <a:pt x="6" y="35"/>
                    <a:pt x="6" y="38"/>
                  </a:cubicBezTo>
                  <a:cubicBezTo>
                    <a:pt x="2" y="113"/>
                    <a:pt x="3" y="188"/>
                    <a:pt x="3" y="263"/>
                  </a:cubicBezTo>
                  <a:cubicBezTo>
                    <a:pt x="2" y="282"/>
                    <a:pt x="2" y="301"/>
                    <a:pt x="2" y="319"/>
                  </a:cubicBezTo>
                  <a:cubicBezTo>
                    <a:pt x="2" y="333"/>
                    <a:pt x="0" y="349"/>
                    <a:pt x="4" y="363"/>
                  </a:cubicBezTo>
                  <a:cubicBezTo>
                    <a:pt x="11" y="389"/>
                    <a:pt x="41" y="387"/>
                    <a:pt x="63" y="388"/>
                  </a:cubicBezTo>
                  <a:cubicBezTo>
                    <a:pt x="213" y="397"/>
                    <a:pt x="364" y="401"/>
                    <a:pt x="514" y="399"/>
                  </a:cubicBezTo>
                  <a:cubicBezTo>
                    <a:pt x="599" y="398"/>
                    <a:pt x="683" y="396"/>
                    <a:pt x="768" y="392"/>
                  </a:cubicBezTo>
                  <a:cubicBezTo>
                    <a:pt x="770" y="392"/>
                    <a:pt x="771" y="392"/>
                    <a:pt x="772" y="391"/>
                  </a:cubicBezTo>
                  <a:cubicBezTo>
                    <a:pt x="774" y="392"/>
                    <a:pt x="776" y="392"/>
                    <a:pt x="778" y="391"/>
                  </a:cubicBezTo>
                  <a:cubicBezTo>
                    <a:pt x="821" y="369"/>
                    <a:pt x="863" y="346"/>
                    <a:pt x="901" y="317"/>
                  </a:cubicBezTo>
                  <a:cubicBezTo>
                    <a:pt x="919" y="303"/>
                    <a:pt x="937" y="287"/>
                    <a:pt x="952" y="270"/>
                  </a:cubicBezTo>
                  <a:cubicBezTo>
                    <a:pt x="966" y="254"/>
                    <a:pt x="983" y="235"/>
                    <a:pt x="987" y="214"/>
                  </a:cubicBezTo>
                  <a:cubicBezTo>
                    <a:pt x="991" y="195"/>
                    <a:pt x="982" y="179"/>
                    <a:pt x="969" y="166"/>
                  </a:cubicBezTo>
                  <a:close/>
                  <a:moveTo>
                    <a:pt x="970" y="222"/>
                  </a:moveTo>
                  <a:cubicBezTo>
                    <a:pt x="952" y="260"/>
                    <a:pt x="912" y="292"/>
                    <a:pt x="879" y="316"/>
                  </a:cubicBezTo>
                  <a:cubicBezTo>
                    <a:pt x="845" y="340"/>
                    <a:pt x="808" y="360"/>
                    <a:pt x="772" y="380"/>
                  </a:cubicBezTo>
                  <a:cubicBezTo>
                    <a:pt x="772" y="380"/>
                    <a:pt x="772" y="380"/>
                    <a:pt x="771" y="380"/>
                  </a:cubicBezTo>
                  <a:cubicBezTo>
                    <a:pt x="770" y="379"/>
                    <a:pt x="769" y="379"/>
                    <a:pt x="768" y="379"/>
                  </a:cubicBezTo>
                  <a:cubicBezTo>
                    <a:pt x="629" y="386"/>
                    <a:pt x="489" y="388"/>
                    <a:pt x="349" y="386"/>
                  </a:cubicBezTo>
                  <a:cubicBezTo>
                    <a:pt x="280" y="385"/>
                    <a:pt x="211" y="383"/>
                    <a:pt x="142" y="380"/>
                  </a:cubicBezTo>
                  <a:cubicBezTo>
                    <a:pt x="107" y="378"/>
                    <a:pt x="72" y="378"/>
                    <a:pt x="38" y="374"/>
                  </a:cubicBezTo>
                  <a:cubicBezTo>
                    <a:pt x="12" y="371"/>
                    <a:pt x="14" y="350"/>
                    <a:pt x="14" y="329"/>
                  </a:cubicBezTo>
                  <a:cubicBezTo>
                    <a:pt x="15" y="312"/>
                    <a:pt x="15" y="294"/>
                    <a:pt x="15" y="276"/>
                  </a:cubicBezTo>
                  <a:cubicBezTo>
                    <a:pt x="15" y="197"/>
                    <a:pt x="18" y="117"/>
                    <a:pt x="14" y="38"/>
                  </a:cubicBezTo>
                  <a:cubicBezTo>
                    <a:pt x="14" y="37"/>
                    <a:pt x="14" y="37"/>
                    <a:pt x="14" y="37"/>
                  </a:cubicBezTo>
                  <a:cubicBezTo>
                    <a:pt x="20" y="14"/>
                    <a:pt x="47" y="15"/>
                    <a:pt x="66" y="15"/>
                  </a:cubicBezTo>
                  <a:cubicBezTo>
                    <a:pt x="81" y="15"/>
                    <a:pt x="97" y="15"/>
                    <a:pt x="112" y="15"/>
                  </a:cubicBezTo>
                  <a:cubicBezTo>
                    <a:pt x="144" y="15"/>
                    <a:pt x="176" y="15"/>
                    <a:pt x="208" y="15"/>
                  </a:cubicBezTo>
                  <a:cubicBezTo>
                    <a:pt x="270" y="16"/>
                    <a:pt x="332" y="16"/>
                    <a:pt x="393" y="17"/>
                  </a:cubicBezTo>
                  <a:cubicBezTo>
                    <a:pt x="519" y="19"/>
                    <a:pt x="645" y="23"/>
                    <a:pt x="770" y="29"/>
                  </a:cubicBezTo>
                  <a:cubicBezTo>
                    <a:pt x="773" y="29"/>
                    <a:pt x="775" y="27"/>
                    <a:pt x="776" y="25"/>
                  </a:cubicBezTo>
                  <a:cubicBezTo>
                    <a:pt x="792" y="41"/>
                    <a:pt x="812" y="54"/>
                    <a:pt x="830" y="68"/>
                  </a:cubicBezTo>
                  <a:cubicBezTo>
                    <a:pt x="849" y="83"/>
                    <a:pt x="867" y="98"/>
                    <a:pt x="886" y="114"/>
                  </a:cubicBezTo>
                  <a:cubicBezTo>
                    <a:pt x="905" y="129"/>
                    <a:pt x="923" y="145"/>
                    <a:pt x="941" y="160"/>
                  </a:cubicBezTo>
                  <a:cubicBezTo>
                    <a:pt x="959" y="176"/>
                    <a:pt x="982" y="195"/>
                    <a:pt x="970"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2" name="Freeform 6">
              <a:extLst>
                <a:ext uri="{FF2B5EF4-FFF2-40B4-BE49-F238E27FC236}">
                  <a16:creationId xmlns:a16="http://schemas.microsoft.com/office/drawing/2014/main" id="{41603308-F7E7-448D-A2CB-696A9743B90E}"/>
                </a:ext>
              </a:extLst>
            </p:cNvPr>
            <p:cNvSpPr>
              <a:spLocks noEditPoints="1"/>
            </p:cNvSpPr>
            <p:nvPr/>
          </p:nvSpPr>
          <p:spPr bwMode="auto">
            <a:xfrm>
              <a:off x="5302" y="1201"/>
              <a:ext cx="123" cy="129"/>
            </a:xfrm>
            <a:custGeom>
              <a:avLst/>
              <a:gdLst>
                <a:gd name="T0" fmla="*/ 51 w 52"/>
                <a:gd name="T1" fmla="*/ 28 h 54"/>
                <a:gd name="T2" fmla="*/ 44 w 52"/>
                <a:gd name="T3" fmla="*/ 13 h 54"/>
                <a:gd name="T4" fmla="*/ 32 w 52"/>
                <a:gd name="T5" fmla="*/ 1 h 54"/>
                <a:gd name="T6" fmla="*/ 19 w 52"/>
                <a:gd name="T7" fmla="*/ 3 h 54"/>
                <a:gd name="T8" fmla="*/ 0 w 52"/>
                <a:gd name="T9" fmla="*/ 29 h 54"/>
                <a:gd name="T10" fmla="*/ 26 w 52"/>
                <a:gd name="T11" fmla="*/ 53 h 54"/>
                <a:gd name="T12" fmla="*/ 51 w 52"/>
                <a:gd name="T13" fmla="*/ 28 h 54"/>
                <a:gd name="T14" fmla="*/ 26 w 52"/>
                <a:gd name="T15" fmla="*/ 42 h 54"/>
                <a:gd name="T16" fmla="*/ 11 w 52"/>
                <a:gd name="T17" fmla="*/ 29 h 54"/>
                <a:gd name="T18" fmla="*/ 16 w 52"/>
                <a:gd name="T19" fmla="*/ 18 h 54"/>
                <a:gd name="T20" fmla="*/ 25 w 52"/>
                <a:gd name="T21" fmla="*/ 12 h 54"/>
                <a:gd name="T22" fmla="*/ 27 w 52"/>
                <a:gd name="T23" fmla="*/ 10 h 54"/>
                <a:gd name="T24" fmla="*/ 26 w 52"/>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51" y="28"/>
                  </a:moveTo>
                  <a:cubicBezTo>
                    <a:pt x="50" y="23"/>
                    <a:pt x="48" y="17"/>
                    <a:pt x="44" y="13"/>
                  </a:cubicBezTo>
                  <a:cubicBezTo>
                    <a:pt x="46" y="7"/>
                    <a:pt x="37" y="2"/>
                    <a:pt x="32" y="1"/>
                  </a:cubicBezTo>
                  <a:cubicBezTo>
                    <a:pt x="28" y="0"/>
                    <a:pt x="23" y="1"/>
                    <a:pt x="19" y="3"/>
                  </a:cubicBezTo>
                  <a:cubicBezTo>
                    <a:pt x="8" y="4"/>
                    <a:pt x="0" y="20"/>
                    <a:pt x="0" y="29"/>
                  </a:cubicBezTo>
                  <a:cubicBezTo>
                    <a:pt x="0" y="44"/>
                    <a:pt x="12" y="54"/>
                    <a:pt x="26" y="53"/>
                  </a:cubicBezTo>
                  <a:cubicBezTo>
                    <a:pt x="40" y="53"/>
                    <a:pt x="52" y="43"/>
                    <a:pt x="51" y="28"/>
                  </a:cubicBezTo>
                  <a:close/>
                  <a:moveTo>
                    <a:pt x="26" y="42"/>
                  </a:moveTo>
                  <a:cubicBezTo>
                    <a:pt x="18" y="42"/>
                    <a:pt x="11" y="37"/>
                    <a:pt x="11" y="29"/>
                  </a:cubicBezTo>
                  <a:cubicBezTo>
                    <a:pt x="11" y="25"/>
                    <a:pt x="13" y="21"/>
                    <a:pt x="16" y="18"/>
                  </a:cubicBezTo>
                  <a:cubicBezTo>
                    <a:pt x="18" y="15"/>
                    <a:pt x="22" y="14"/>
                    <a:pt x="25" y="12"/>
                  </a:cubicBezTo>
                  <a:cubicBezTo>
                    <a:pt x="26" y="11"/>
                    <a:pt x="26" y="11"/>
                    <a:pt x="27" y="10"/>
                  </a:cubicBezTo>
                  <a:cubicBezTo>
                    <a:pt x="40" y="17"/>
                    <a:pt x="45" y="40"/>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3" name="Freeform 7">
              <a:extLst>
                <a:ext uri="{FF2B5EF4-FFF2-40B4-BE49-F238E27FC236}">
                  <a16:creationId xmlns:a16="http://schemas.microsoft.com/office/drawing/2014/main" id="{A8C6DD86-1D47-45A1-B0F0-40DBC03DE2C2}"/>
                </a:ext>
              </a:extLst>
            </p:cNvPr>
            <p:cNvSpPr/>
            <p:nvPr/>
          </p:nvSpPr>
          <p:spPr bwMode="auto">
            <a:xfrm>
              <a:off x="3375" y="1549"/>
              <a:ext cx="76" cy="100"/>
            </a:xfrm>
            <a:custGeom>
              <a:avLst/>
              <a:gdLst>
                <a:gd name="T0" fmla="*/ 28 w 32"/>
                <a:gd name="T1" fmla="*/ 31 h 42"/>
                <a:gd name="T2" fmla="*/ 14 w 32"/>
                <a:gd name="T3" fmla="*/ 22 h 42"/>
                <a:gd name="T4" fmla="*/ 15 w 32"/>
                <a:gd name="T5" fmla="*/ 5 h 42"/>
                <a:gd name="T6" fmla="*/ 11 w 32"/>
                <a:gd name="T7" fmla="*/ 2 h 42"/>
                <a:gd name="T8" fmla="*/ 4 w 32"/>
                <a:gd name="T9" fmla="*/ 26 h 42"/>
                <a:gd name="T10" fmla="*/ 28 w 32"/>
                <a:gd name="T11" fmla="*/ 40 h 42"/>
                <a:gd name="T12" fmla="*/ 28 w 32"/>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2" h="42">
                  <a:moveTo>
                    <a:pt x="28" y="31"/>
                  </a:moveTo>
                  <a:cubicBezTo>
                    <a:pt x="22" y="29"/>
                    <a:pt x="17" y="28"/>
                    <a:pt x="14" y="22"/>
                  </a:cubicBezTo>
                  <a:cubicBezTo>
                    <a:pt x="12" y="17"/>
                    <a:pt x="12" y="10"/>
                    <a:pt x="15" y="5"/>
                  </a:cubicBezTo>
                  <a:cubicBezTo>
                    <a:pt x="16" y="3"/>
                    <a:pt x="14" y="0"/>
                    <a:pt x="11" y="2"/>
                  </a:cubicBezTo>
                  <a:cubicBezTo>
                    <a:pt x="4" y="8"/>
                    <a:pt x="0" y="17"/>
                    <a:pt x="4" y="26"/>
                  </a:cubicBezTo>
                  <a:cubicBezTo>
                    <a:pt x="8" y="35"/>
                    <a:pt x="18" y="42"/>
                    <a:pt x="28" y="40"/>
                  </a:cubicBezTo>
                  <a:cubicBezTo>
                    <a:pt x="32" y="39"/>
                    <a:pt x="32" y="33"/>
                    <a:pt x="2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4" name="Freeform 8">
              <a:extLst>
                <a:ext uri="{FF2B5EF4-FFF2-40B4-BE49-F238E27FC236}">
                  <a16:creationId xmlns:a16="http://schemas.microsoft.com/office/drawing/2014/main" id="{F7FD735D-FD34-4CF9-B806-FE86F6FF7DCB}"/>
                </a:ext>
              </a:extLst>
            </p:cNvPr>
            <p:cNvSpPr/>
            <p:nvPr/>
          </p:nvSpPr>
          <p:spPr bwMode="auto">
            <a:xfrm>
              <a:off x="3382" y="1437"/>
              <a:ext cx="27" cy="79"/>
            </a:xfrm>
            <a:custGeom>
              <a:avLst/>
              <a:gdLst>
                <a:gd name="T0" fmla="*/ 9 w 11"/>
                <a:gd name="T1" fmla="*/ 3 h 33"/>
                <a:gd name="T2" fmla="*/ 2 w 11"/>
                <a:gd name="T3" fmla="*/ 3 h 33"/>
                <a:gd name="T4" fmla="*/ 1 w 11"/>
                <a:gd name="T5" fmla="*/ 15 h 33"/>
                <a:gd name="T6" fmla="*/ 3 w 11"/>
                <a:gd name="T7" fmla="*/ 29 h 33"/>
                <a:gd name="T8" fmla="*/ 9 w 11"/>
                <a:gd name="T9" fmla="*/ 29 h 33"/>
                <a:gd name="T10" fmla="*/ 10 w 11"/>
                <a:gd name="T11" fmla="*/ 15 h 33"/>
                <a:gd name="T12" fmla="*/ 9 w 11"/>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9" y="3"/>
                  </a:moveTo>
                  <a:cubicBezTo>
                    <a:pt x="8" y="0"/>
                    <a:pt x="3" y="0"/>
                    <a:pt x="2" y="3"/>
                  </a:cubicBezTo>
                  <a:cubicBezTo>
                    <a:pt x="0" y="7"/>
                    <a:pt x="1" y="11"/>
                    <a:pt x="1" y="15"/>
                  </a:cubicBezTo>
                  <a:cubicBezTo>
                    <a:pt x="2" y="20"/>
                    <a:pt x="2" y="24"/>
                    <a:pt x="3" y="29"/>
                  </a:cubicBezTo>
                  <a:cubicBezTo>
                    <a:pt x="3" y="33"/>
                    <a:pt x="8" y="33"/>
                    <a:pt x="9" y="29"/>
                  </a:cubicBezTo>
                  <a:cubicBezTo>
                    <a:pt x="9" y="24"/>
                    <a:pt x="10" y="20"/>
                    <a:pt x="10" y="15"/>
                  </a:cubicBezTo>
                  <a:cubicBezTo>
                    <a:pt x="10" y="11"/>
                    <a:pt x="11" y="7"/>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5" name="Freeform 9">
              <a:extLst>
                <a:ext uri="{FF2B5EF4-FFF2-40B4-BE49-F238E27FC236}">
                  <a16:creationId xmlns:a16="http://schemas.microsoft.com/office/drawing/2014/main" id="{775E19F0-D4E0-4132-BD6B-0F31A2AD326E}"/>
                </a:ext>
              </a:extLst>
            </p:cNvPr>
            <p:cNvSpPr/>
            <p:nvPr/>
          </p:nvSpPr>
          <p:spPr bwMode="auto">
            <a:xfrm>
              <a:off x="3380" y="1285"/>
              <a:ext cx="31" cy="86"/>
            </a:xfrm>
            <a:custGeom>
              <a:avLst/>
              <a:gdLst>
                <a:gd name="T0" fmla="*/ 9 w 13"/>
                <a:gd name="T1" fmla="*/ 1 h 36"/>
                <a:gd name="T2" fmla="*/ 4 w 13"/>
                <a:gd name="T3" fmla="*/ 1 h 36"/>
                <a:gd name="T4" fmla="*/ 2 w 13"/>
                <a:gd name="T5" fmla="*/ 16 h 36"/>
                <a:gd name="T6" fmla="*/ 4 w 13"/>
                <a:gd name="T7" fmla="*/ 34 h 36"/>
                <a:gd name="T8" fmla="*/ 9 w 13"/>
                <a:gd name="T9" fmla="*/ 34 h 36"/>
                <a:gd name="T10" fmla="*/ 11 w 13"/>
                <a:gd name="T11" fmla="*/ 16 h 36"/>
                <a:gd name="T12" fmla="*/ 9 w 13"/>
                <a:gd name="T13" fmla="*/ 1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9" y="1"/>
                  </a:moveTo>
                  <a:cubicBezTo>
                    <a:pt x="8" y="0"/>
                    <a:pt x="5" y="0"/>
                    <a:pt x="4" y="1"/>
                  </a:cubicBezTo>
                  <a:cubicBezTo>
                    <a:pt x="0" y="6"/>
                    <a:pt x="2" y="11"/>
                    <a:pt x="2" y="16"/>
                  </a:cubicBezTo>
                  <a:cubicBezTo>
                    <a:pt x="2" y="22"/>
                    <a:pt x="3" y="28"/>
                    <a:pt x="4" y="34"/>
                  </a:cubicBezTo>
                  <a:cubicBezTo>
                    <a:pt x="5" y="36"/>
                    <a:pt x="9" y="36"/>
                    <a:pt x="9" y="34"/>
                  </a:cubicBezTo>
                  <a:cubicBezTo>
                    <a:pt x="10" y="28"/>
                    <a:pt x="11" y="22"/>
                    <a:pt x="11" y="16"/>
                  </a:cubicBezTo>
                  <a:cubicBezTo>
                    <a:pt x="12" y="11"/>
                    <a:pt x="13" y="6"/>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6" name="Freeform 10">
              <a:extLst>
                <a:ext uri="{FF2B5EF4-FFF2-40B4-BE49-F238E27FC236}">
                  <a16:creationId xmlns:a16="http://schemas.microsoft.com/office/drawing/2014/main" id="{29785D45-44E2-448F-AAA0-D49BBC71D3EA}"/>
                </a:ext>
              </a:extLst>
            </p:cNvPr>
            <p:cNvSpPr/>
            <p:nvPr/>
          </p:nvSpPr>
          <p:spPr bwMode="auto">
            <a:xfrm>
              <a:off x="3380" y="1132"/>
              <a:ext cx="31" cy="89"/>
            </a:xfrm>
            <a:custGeom>
              <a:avLst/>
              <a:gdLst>
                <a:gd name="T0" fmla="*/ 8 w 13"/>
                <a:gd name="T1" fmla="*/ 4 h 37"/>
                <a:gd name="T2" fmla="*/ 0 w 13"/>
                <a:gd name="T3" fmla="*/ 6 h 37"/>
                <a:gd name="T4" fmla="*/ 2 w 13"/>
                <a:gd name="T5" fmla="*/ 18 h 37"/>
                <a:gd name="T6" fmla="*/ 3 w 13"/>
                <a:gd name="T7" fmla="*/ 32 h 37"/>
                <a:gd name="T8" fmla="*/ 10 w 13"/>
                <a:gd name="T9" fmla="*/ 33 h 37"/>
                <a:gd name="T10" fmla="*/ 8 w 13"/>
                <a:gd name="T11" fmla="*/ 4 h 37"/>
              </a:gdLst>
              <a:ahLst/>
              <a:cxnLst>
                <a:cxn ang="0">
                  <a:pos x="T0" y="T1"/>
                </a:cxn>
                <a:cxn ang="0">
                  <a:pos x="T2" y="T3"/>
                </a:cxn>
                <a:cxn ang="0">
                  <a:pos x="T4" y="T5"/>
                </a:cxn>
                <a:cxn ang="0">
                  <a:pos x="T6" y="T7"/>
                </a:cxn>
                <a:cxn ang="0">
                  <a:pos x="T8" y="T9"/>
                </a:cxn>
                <a:cxn ang="0">
                  <a:pos x="T10" y="T11"/>
                </a:cxn>
              </a:cxnLst>
              <a:rect l="0" t="0" r="r" b="b"/>
              <a:pathLst>
                <a:path w="13" h="37">
                  <a:moveTo>
                    <a:pt x="8" y="4"/>
                  </a:moveTo>
                  <a:cubicBezTo>
                    <a:pt x="6" y="0"/>
                    <a:pt x="1" y="2"/>
                    <a:pt x="0" y="6"/>
                  </a:cubicBezTo>
                  <a:cubicBezTo>
                    <a:pt x="0" y="10"/>
                    <a:pt x="2" y="14"/>
                    <a:pt x="2" y="18"/>
                  </a:cubicBezTo>
                  <a:cubicBezTo>
                    <a:pt x="3" y="23"/>
                    <a:pt x="3" y="28"/>
                    <a:pt x="3" y="32"/>
                  </a:cubicBezTo>
                  <a:cubicBezTo>
                    <a:pt x="3" y="36"/>
                    <a:pt x="9" y="37"/>
                    <a:pt x="10" y="33"/>
                  </a:cubicBezTo>
                  <a:cubicBezTo>
                    <a:pt x="12" y="25"/>
                    <a:pt x="13" y="12"/>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7" name="Freeform 11">
              <a:extLst>
                <a:ext uri="{FF2B5EF4-FFF2-40B4-BE49-F238E27FC236}">
                  <a16:creationId xmlns:a16="http://schemas.microsoft.com/office/drawing/2014/main" id="{904095EE-7588-4706-A267-3A8D99D673EA}"/>
                </a:ext>
              </a:extLst>
            </p:cNvPr>
            <p:cNvSpPr/>
            <p:nvPr/>
          </p:nvSpPr>
          <p:spPr bwMode="auto">
            <a:xfrm>
              <a:off x="3390" y="985"/>
              <a:ext cx="33" cy="88"/>
            </a:xfrm>
            <a:custGeom>
              <a:avLst/>
              <a:gdLst>
                <a:gd name="T0" fmla="*/ 7 w 14"/>
                <a:gd name="T1" fmla="*/ 3 h 37"/>
                <a:gd name="T2" fmla="*/ 0 w 14"/>
                <a:gd name="T3" fmla="*/ 6 h 37"/>
                <a:gd name="T4" fmla="*/ 2 w 14"/>
                <a:gd name="T5" fmla="*/ 17 h 37"/>
                <a:gd name="T6" fmla="*/ 2 w 14"/>
                <a:gd name="T7" fmla="*/ 31 h 37"/>
                <a:gd name="T8" fmla="*/ 8 w 14"/>
                <a:gd name="T9" fmla="*/ 33 h 37"/>
                <a:gd name="T10" fmla="*/ 7 w 14"/>
                <a:gd name="T11" fmla="*/ 3 h 37"/>
              </a:gdLst>
              <a:ahLst/>
              <a:cxnLst>
                <a:cxn ang="0">
                  <a:pos x="T0" y="T1"/>
                </a:cxn>
                <a:cxn ang="0">
                  <a:pos x="T2" y="T3"/>
                </a:cxn>
                <a:cxn ang="0">
                  <a:pos x="T4" y="T5"/>
                </a:cxn>
                <a:cxn ang="0">
                  <a:pos x="T6" y="T7"/>
                </a:cxn>
                <a:cxn ang="0">
                  <a:pos x="T8" y="T9"/>
                </a:cxn>
                <a:cxn ang="0">
                  <a:pos x="T10" y="T11"/>
                </a:cxn>
              </a:cxnLst>
              <a:rect l="0" t="0" r="r" b="b"/>
              <a:pathLst>
                <a:path w="14" h="37">
                  <a:moveTo>
                    <a:pt x="7" y="3"/>
                  </a:moveTo>
                  <a:cubicBezTo>
                    <a:pt x="4" y="0"/>
                    <a:pt x="0" y="2"/>
                    <a:pt x="0" y="6"/>
                  </a:cubicBezTo>
                  <a:cubicBezTo>
                    <a:pt x="0" y="10"/>
                    <a:pt x="2" y="13"/>
                    <a:pt x="2" y="17"/>
                  </a:cubicBezTo>
                  <a:cubicBezTo>
                    <a:pt x="3" y="22"/>
                    <a:pt x="3" y="27"/>
                    <a:pt x="2" y="31"/>
                  </a:cubicBezTo>
                  <a:cubicBezTo>
                    <a:pt x="1" y="36"/>
                    <a:pt x="7" y="37"/>
                    <a:pt x="8" y="33"/>
                  </a:cubicBezTo>
                  <a:cubicBezTo>
                    <a:pt x="11" y="25"/>
                    <a:pt x="14" y="1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8" name="Freeform 12">
              <a:extLst>
                <a:ext uri="{FF2B5EF4-FFF2-40B4-BE49-F238E27FC236}">
                  <a16:creationId xmlns:a16="http://schemas.microsoft.com/office/drawing/2014/main" id="{9CB82380-7DE4-464A-AF5B-3CFF612790ED}"/>
                </a:ext>
              </a:extLst>
            </p:cNvPr>
            <p:cNvSpPr/>
            <p:nvPr/>
          </p:nvSpPr>
          <p:spPr bwMode="auto">
            <a:xfrm>
              <a:off x="3390" y="823"/>
              <a:ext cx="59" cy="88"/>
            </a:xfrm>
            <a:custGeom>
              <a:avLst/>
              <a:gdLst>
                <a:gd name="T0" fmla="*/ 23 w 25"/>
                <a:gd name="T1" fmla="*/ 6 h 37"/>
                <a:gd name="T2" fmla="*/ 4 w 25"/>
                <a:gd name="T3" fmla="*/ 15 h 37"/>
                <a:gd name="T4" fmla="*/ 7 w 25"/>
                <a:gd name="T5" fmla="*/ 36 h 37"/>
                <a:gd name="T6" fmla="*/ 11 w 25"/>
                <a:gd name="T7" fmla="*/ 34 h 37"/>
                <a:gd name="T8" fmla="*/ 13 w 25"/>
                <a:gd name="T9" fmla="*/ 20 h 37"/>
                <a:gd name="T10" fmla="*/ 24 w 25"/>
                <a:gd name="T11" fmla="*/ 11 h 37"/>
                <a:gd name="T12" fmla="*/ 23 w 25"/>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25" h="37">
                  <a:moveTo>
                    <a:pt x="23" y="6"/>
                  </a:moveTo>
                  <a:cubicBezTo>
                    <a:pt x="17" y="0"/>
                    <a:pt x="7" y="9"/>
                    <a:pt x="4" y="15"/>
                  </a:cubicBezTo>
                  <a:cubicBezTo>
                    <a:pt x="0" y="22"/>
                    <a:pt x="1" y="31"/>
                    <a:pt x="7" y="36"/>
                  </a:cubicBezTo>
                  <a:cubicBezTo>
                    <a:pt x="8" y="37"/>
                    <a:pt x="11" y="36"/>
                    <a:pt x="11" y="34"/>
                  </a:cubicBezTo>
                  <a:cubicBezTo>
                    <a:pt x="9" y="29"/>
                    <a:pt x="10" y="24"/>
                    <a:pt x="13" y="20"/>
                  </a:cubicBezTo>
                  <a:cubicBezTo>
                    <a:pt x="16" y="15"/>
                    <a:pt x="21" y="15"/>
                    <a:pt x="24" y="11"/>
                  </a:cubicBezTo>
                  <a:cubicBezTo>
                    <a:pt x="25" y="10"/>
                    <a:pt x="25"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9" name="Freeform 13">
              <a:extLst>
                <a:ext uri="{FF2B5EF4-FFF2-40B4-BE49-F238E27FC236}">
                  <a16:creationId xmlns:a16="http://schemas.microsoft.com/office/drawing/2014/main" id="{990E081C-3A01-4D77-9F67-B1DDEA60C301}"/>
                </a:ext>
              </a:extLst>
            </p:cNvPr>
            <p:cNvSpPr/>
            <p:nvPr/>
          </p:nvSpPr>
          <p:spPr bwMode="auto">
            <a:xfrm>
              <a:off x="3494" y="825"/>
              <a:ext cx="73" cy="26"/>
            </a:xfrm>
            <a:custGeom>
              <a:avLst/>
              <a:gdLst>
                <a:gd name="T0" fmla="*/ 26 w 31"/>
                <a:gd name="T1" fmla="*/ 2 h 11"/>
                <a:gd name="T2" fmla="*/ 16 w 31"/>
                <a:gd name="T3" fmla="*/ 1 h 11"/>
                <a:gd name="T4" fmla="*/ 5 w 31"/>
                <a:gd name="T5" fmla="*/ 2 h 11"/>
                <a:gd name="T6" fmla="*/ 5 w 31"/>
                <a:gd name="T7" fmla="*/ 10 h 11"/>
                <a:gd name="T8" fmla="*/ 16 w 31"/>
                <a:gd name="T9" fmla="*/ 10 h 11"/>
                <a:gd name="T10" fmla="*/ 26 w 31"/>
                <a:gd name="T11" fmla="*/ 10 h 11"/>
                <a:gd name="T12" fmla="*/ 26 w 3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26" y="2"/>
                  </a:moveTo>
                  <a:cubicBezTo>
                    <a:pt x="23" y="0"/>
                    <a:pt x="20" y="1"/>
                    <a:pt x="16" y="1"/>
                  </a:cubicBezTo>
                  <a:cubicBezTo>
                    <a:pt x="12" y="1"/>
                    <a:pt x="9" y="2"/>
                    <a:pt x="5" y="2"/>
                  </a:cubicBezTo>
                  <a:cubicBezTo>
                    <a:pt x="0" y="2"/>
                    <a:pt x="0" y="9"/>
                    <a:pt x="5" y="10"/>
                  </a:cubicBezTo>
                  <a:cubicBezTo>
                    <a:pt x="9" y="10"/>
                    <a:pt x="12" y="10"/>
                    <a:pt x="16" y="10"/>
                  </a:cubicBezTo>
                  <a:cubicBezTo>
                    <a:pt x="20" y="11"/>
                    <a:pt x="23" y="11"/>
                    <a:pt x="26" y="10"/>
                  </a:cubicBezTo>
                  <a:cubicBezTo>
                    <a:pt x="31" y="8"/>
                    <a:pt x="31" y="3"/>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0" name="Freeform 14">
              <a:extLst>
                <a:ext uri="{FF2B5EF4-FFF2-40B4-BE49-F238E27FC236}">
                  <a16:creationId xmlns:a16="http://schemas.microsoft.com/office/drawing/2014/main" id="{57A90899-AC78-44EA-9A47-D1E35E6C369A}"/>
                </a:ext>
              </a:extLst>
            </p:cNvPr>
            <p:cNvSpPr/>
            <p:nvPr/>
          </p:nvSpPr>
          <p:spPr bwMode="auto">
            <a:xfrm>
              <a:off x="3629" y="825"/>
              <a:ext cx="83" cy="31"/>
            </a:xfrm>
            <a:custGeom>
              <a:avLst/>
              <a:gdLst>
                <a:gd name="T0" fmla="*/ 33 w 35"/>
                <a:gd name="T1" fmla="*/ 4 h 13"/>
                <a:gd name="T2" fmla="*/ 20 w 35"/>
                <a:gd name="T3" fmla="*/ 2 h 13"/>
                <a:gd name="T4" fmla="*/ 6 w 35"/>
                <a:gd name="T5" fmla="*/ 0 h 13"/>
                <a:gd name="T6" fmla="*/ 5 w 35"/>
                <a:gd name="T7" fmla="*/ 8 h 13"/>
                <a:gd name="T8" fmla="*/ 19 w 35"/>
                <a:gd name="T9" fmla="*/ 11 h 13"/>
                <a:gd name="T10" fmla="*/ 32 w 35"/>
                <a:gd name="T11" fmla="*/ 11 h 13"/>
                <a:gd name="T12" fmla="*/ 33 w 3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33" y="4"/>
                  </a:moveTo>
                  <a:cubicBezTo>
                    <a:pt x="29" y="2"/>
                    <a:pt x="24" y="2"/>
                    <a:pt x="20" y="2"/>
                  </a:cubicBezTo>
                  <a:cubicBezTo>
                    <a:pt x="16" y="1"/>
                    <a:pt x="11" y="1"/>
                    <a:pt x="6" y="0"/>
                  </a:cubicBezTo>
                  <a:cubicBezTo>
                    <a:pt x="1" y="0"/>
                    <a:pt x="0" y="7"/>
                    <a:pt x="5" y="8"/>
                  </a:cubicBezTo>
                  <a:cubicBezTo>
                    <a:pt x="10" y="9"/>
                    <a:pt x="14" y="10"/>
                    <a:pt x="19" y="11"/>
                  </a:cubicBezTo>
                  <a:cubicBezTo>
                    <a:pt x="23" y="12"/>
                    <a:pt x="28" y="13"/>
                    <a:pt x="32" y="11"/>
                  </a:cubicBezTo>
                  <a:cubicBezTo>
                    <a:pt x="35" y="10"/>
                    <a:pt x="35" y="6"/>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1" name="Freeform 15">
              <a:extLst>
                <a:ext uri="{FF2B5EF4-FFF2-40B4-BE49-F238E27FC236}">
                  <a16:creationId xmlns:a16="http://schemas.microsoft.com/office/drawing/2014/main" id="{A9A72A36-FBCF-4592-A197-668CD490FC08}"/>
                </a:ext>
              </a:extLst>
            </p:cNvPr>
            <p:cNvSpPr/>
            <p:nvPr/>
          </p:nvSpPr>
          <p:spPr bwMode="auto">
            <a:xfrm>
              <a:off x="3764" y="823"/>
              <a:ext cx="74" cy="26"/>
            </a:xfrm>
            <a:custGeom>
              <a:avLst/>
              <a:gdLst>
                <a:gd name="T0" fmla="*/ 30 w 31"/>
                <a:gd name="T1" fmla="*/ 5 h 11"/>
                <a:gd name="T2" fmla="*/ 18 w 31"/>
                <a:gd name="T3" fmla="*/ 1 h 11"/>
                <a:gd name="T4" fmla="*/ 4 w 31"/>
                <a:gd name="T5" fmla="*/ 2 h 11"/>
                <a:gd name="T6" fmla="*/ 5 w 31"/>
                <a:gd name="T7" fmla="*/ 8 h 11"/>
                <a:gd name="T8" fmla="*/ 17 w 31"/>
                <a:gd name="T9" fmla="*/ 9 h 11"/>
                <a:gd name="T10" fmla="*/ 28 w 31"/>
                <a:gd name="T11" fmla="*/ 10 h 11"/>
                <a:gd name="T12" fmla="*/ 30 w 3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30" y="5"/>
                  </a:moveTo>
                  <a:cubicBezTo>
                    <a:pt x="27" y="1"/>
                    <a:pt x="23" y="1"/>
                    <a:pt x="18" y="1"/>
                  </a:cubicBezTo>
                  <a:cubicBezTo>
                    <a:pt x="14" y="0"/>
                    <a:pt x="9" y="0"/>
                    <a:pt x="4" y="2"/>
                  </a:cubicBezTo>
                  <a:cubicBezTo>
                    <a:pt x="0" y="3"/>
                    <a:pt x="1" y="8"/>
                    <a:pt x="5" y="8"/>
                  </a:cubicBezTo>
                  <a:cubicBezTo>
                    <a:pt x="9" y="8"/>
                    <a:pt x="13" y="8"/>
                    <a:pt x="17" y="9"/>
                  </a:cubicBezTo>
                  <a:cubicBezTo>
                    <a:pt x="21" y="9"/>
                    <a:pt x="24" y="11"/>
                    <a:pt x="28" y="10"/>
                  </a:cubicBezTo>
                  <a:cubicBezTo>
                    <a:pt x="30" y="9"/>
                    <a:pt x="31" y="7"/>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2" name="Freeform 16">
              <a:extLst>
                <a:ext uri="{FF2B5EF4-FFF2-40B4-BE49-F238E27FC236}">
                  <a16:creationId xmlns:a16="http://schemas.microsoft.com/office/drawing/2014/main" id="{1DA592A0-2A9D-4E6C-B1AE-21AC85513EEC}"/>
                </a:ext>
              </a:extLst>
            </p:cNvPr>
            <p:cNvSpPr/>
            <p:nvPr/>
          </p:nvSpPr>
          <p:spPr bwMode="auto">
            <a:xfrm>
              <a:off x="3892" y="828"/>
              <a:ext cx="71" cy="23"/>
            </a:xfrm>
            <a:custGeom>
              <a:avLst/>
              <a:gdLst>
                <a:gd name="T0" fmla="*/ 28 w 30"/>
                <a:gd name="T1" fmla="*/ 2 h 10"/>
                <a:gd name="T2" fmla="*/ 17 w 30"/>
                <a:gd name="T3" fmla="*/ 1 h 10"/>
                <a:gd name="T4" fmla="*/ 4 w 30"/>
                <a:gd name="T5" fmla="*/ 1 h 10"/>
                <a:gd name="T6" fmla="*/ 4 w 30"/>
                <a:gd name="T7" fmla="*/ 8 h 10"/>
                <a:gd name="T8" fmla="*/ 17 w 30"/>
                <a:gd name="T9" fmla="*/ 9 h 10"/>
                <a:gd name="T10" fmla="*/ 28 w 30"/>
                <a:gd name="T11" fmla="*/ 8 h 10"/>
                <a:gd name="T12" fmla="*/ 28 w 30"/>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8" y="2"/>
                  </a:moveTo>
                  <a:cubicBezTo>
                    <a:pt x="25" y="0"/>
                    <a:pt x="21" y="1"/>
                    <a:pt x="17" y="1"/>
                  </a:cubicBezTo>
                  <a:cubicBezTo>
                    <a:pt x="13" y="1"/>
                    <a:pt x="8" y="1"/>
                    <a:pt x="4" y="1"/>
                  </a:cubicBezTo>
                  <a:cubicBezTo>
                    <a:pt x="0" y="2"/>
                    <a:pt x="0" y="8"/>
                    <a:pt x="4" y="8"/>
                  </a:cubicBezTo>
                  <a:cubicBezTo>
                    <a:pt x="8" y="8"/>
                    <a:pt x="13" y="9"/>
                    <a:pt x="17" y="9"/>
                  </a:cubicBezTo>
                  <a:cubicBezTo>
                    <a:pt x="21" y="9"/>
                    <a:pt x="25" y="10"/>
                    <a:pt x="28" y="8"/>
                  </a:cubicBezTo>
                  <a:cubicBezTo>
                    <a:pt x="30" y="6"/>
                    <a:pt x="30" y="3"/>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3" name="Freeform 17">
              <a:extLst>
                <a:ext uri="{FF2B5EF4-FFF2-40B4-BE49-F238E27FC236}">
                  <a16:creationId xmlns:a16="http://schemas.microsoft.com/office/drawing/2014/main" id="{D5C1F552-41A0-4C5E-99EF-B362F47AF3D9}"/>
                </a:ext>
              </a:extLst>
            </p:cNvPr>
            <p:cNvSpPr/>
            <p:nvPr/>
          </p:nvSpPr>
          <p:spPr bwMode="auto">
            <a:xfrm>
              <a:off x="4013" y="832"/>
              <a:ext cx="90" cy="24"/>
            </a:xfrm>
            <a:custGeom>
              <a:avLst/>
              <a:gdLst>
                <a:gd name="T0" fmla="*/ 34 w 38"/>
                <a:gd name="T1" fmla="*/ 1 h 10"/>
                <a:gd name="T2" fmla="*/ 20 w 38"/>
                <a:gd name="T3" fmla="*/ 0 h 10"/>
                <a:gd name="T4" fmla="*/ 4 w 38"/>
                <a:gd name="T5" fmla="*/ 1 h 10"/>
                <a:gd name="T6" fmla="*/ 4 w 38"/>
                <a:gd name="T7" fmla="*/ 8 h 10"/>
                <a:gd name="T8" fmla="*/ 20 w 38"/>
                <a:gd name="T9" fmla="*/ 9 h 10"/>
                <a:gd name="T10" fmla="*/ 34 w 38"/>
                <a:gd name="T11" fmla="*/ 9 h 10"/>
                <a:gd name="T12" fmla="*/ 34 w 3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
                  </a:moveTo>
                  <a:cubicBezTo>
                    <a:pt x="30" y="0"/>
                    <a:pt x="25" y="0"/>
                    <a:pt x="20" y="0"/>
                  </a:cubicBezTo>
                  <a:cubicBezTo>
                    <a:pt x="4" y="1"/>
                    <a:pt x="4" y="1"/>
                    <a:pt x="4" y="1"/>
                  </a:cubicBezTo>
                  <a:cubicBezTo>
                    <a:pt x="0" y="1"/>
                    <a:pt x="0" y="8"/>
                    <a:pt x="4" y="8"/>
                  </a:cubicBezTo>
                  <a:cubicBezTo>
                    <a:pt x="10" y="8"/>
                    <a:pt x="15" y="9"/>
                    <a:pt x="20" y="9"/>
                  </a:cubicBezTo>
                  <a:cubicBezTo>
                    <a:pt x="25" y="9"/>
                    <a:pt x="30" y="10"/>
                    <a:pt x="34" y="9"/>
                  </a:cubicBezTo>
                  <a:cubicBezTo>
                    <a:pt x="38" y="7"/>
                    <a:pt x="38" y="3"/>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4" name="Freeform 18">
              <a:extLst>
                <a:ext uri="{FF2B5EF4-FFF2-40B4-BE49-F238E27FC236}">
                  <a16:creationId xmlns:a16="http://schemas.microsoft.com/office/drawing/2014/main" id="{68520377-3624-4B31-B0F4-57FFA943C7F8}"/>
                </a:ext>
              </a:extLst>
            </p:cNvPr>
            <p:cNvSpPr/>
            <p:nvPr/>
          </p:nvSpPr>
          <p:spPr bwMode="auto">
            <a:xfrm>
              <a:off x="4167" y="825"/>
              <a:ext cx="66" cy="26"/>
            </a:xfrm>
            <a:custGeom>
              <a:avLst/>
              <a:gdLst>
                <a:gd name="T0" fmla="*/ 25 w 28"/>
                <a:gd name="T1" fmla="*/ 1 h 11"/>
                <a:gd name="T2" fmla="*/ 3 w 28"/>
                <a:gd name="T3" fmla="*/ 5 h 11"/>
                <a:gd name="T4" fmla="*/ 4 w 28"/>
                <a:gd name="T5" fmla="*/ 11 h 11"/>
                <a:gd name="T6" fmla="*/ 25 w 28"/>
                <a:gd name="T7" fmla="*/ 7 h 11"/>
                <a:gd name="T8" fmla="*/ 25 w 28"/>
                <a:gd name="T9" fmla="*/ 1 h 11"/>
              </a:gdLst>
              <a:ahLst/>
              <a:cxnLst>
                <a:cxn ang="0">
                  <a:pos x="T0" y="T1"/>
                </a:cxn>
                <a:cxn ang="0">
                  <a:pos x="T2" y="T3"/>
                </a:cxn>
                <a:cxn ang="0">
                  <a:pos x="T4" y="T5"/>
                </a:cxn>
                <a:cxn ang="0">
                  <a:pos x="T6" y="T7"/>
                </a:cxn>
                <a:cxn ang="0">
                  <a:pos x="T8" y="T9"/>
                </a:cxn>
              </a:cxnLst>
              <a:rect l="0" t="0" r="r" b="b"/>
              <a:pathLst>
                <a:path w="28" h="11">
                  <a:moveTo>
                    <a:pt x="25" y="1"/>
                  </a:moveTo>
                  <a:cubicBezTo>
                    <a:pt x="18" y="0"/>
                    <a:pt x="10" y="3"/>
                    <a:pt x="3" y="5"/>
                  </a:cubicBezTo>
                  <a:cubicBezTo>
                    <a:pt x="0" y="5"/>
                    <a:pt x="0" y="11"/>
                    <a:pt x="4" y="11"/>
                  </a:cubicBezTo>
                  <a:cubicBezTo>
                    <a:pt x="11" y="10"/>
                    <a:pt x="19" y="10"/>
                    <a:pt x="25" y="7"/>
                  </a:cubicBezTo>
                  <a:cubicBezTo>
                    <a:pt x="28" y="6"/>
                    <a:pt x="27" y="2"/>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5" name="Freeform 19">
              <a:extLst>
                <a:ext uri="{FF2B5EF4-FFF2-40B4-BE49-F238E27FC236}">
                  <a16:creationId xmlns:a16="http://schemas.microsoft.com/office/drawing/2014/main" id="{A78CFD07-1350-4B3E-BE47-43FCDCB5DA5A}"/>
                </a:ext>
              </a:extLst>
            </p:cNvPr>
            <p:cNvSpPr/>
            <p:nvPr/>
          </p:nvSpPr>
          <p:spPr bwMode="auto">
            <a:xfrm>
              <a:off x="4302" y="835"/>
              <a:ext cx="64" cy="24"/>
            </a:xfrm>
            <a:custGeom>
              <a:avLst/>
              <a:gdLst>
                <a:gd name="T0" fmla="*/ 23 w 27"/>
                <a:gd name="T1" fmla="*/ 3 h 10"/>
                <a:gd name="T2" fmla="*/ 12 w 27"/>
                <a:gd name="T3" fmla="*/ 1 h 10"/>
                <a:gd name="T4" fmla="*/ 2 w 27"/>
                <a:gd name="T5" fmla="*/ 2 h 10"/>
                <a:gd name="T6" fmla="*/ 1 w 27"/>
                <a:gd name="T7" fmla="*/ 5 h 10"/>
                <a:gd name="T8" fmla="*/ 11 w 27"/>
                <a:gd name="T9" fmla="*/ 9 h 10"/>
                <a:gd name="T10" fmla="*/ 22 w 27"/>
                <a:gd name="T11" fmla="*/ 10 h 10"/>
                <a:gd name="T12" fmla="*/ 23 w 27"/>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23" y="3"/>
                  </a:moveTo>
                  <a:cubicBezTo>
                    <a:pt x="20" y="2"/>
                    <a:pt x="16" y="2"/>
                    <a:pt x="12" y="1"/>
                  </a:cubicBezTo>
                  <a:cubicBezTo>
                    <a:pt x="9" y="1"/>
                    <a:pt x="5" y="0"/>
                    <a:pt x="2" y="2"/>
                  </a:cubicBezTo>
                  <a:cubicBezTo>
                    <a:pt x="1" y="2"/>
                    <a:pt x="0" y="4"/>
                    <a:pt x="1" y="5"/>
                  </a:cubicBezTo>
                  <a:cubicBezTo>
                    <a:pt x="4" y="7"/>
                    <a:pt x="7" y="8"/>
                    <a:pt x="11" y="9"/>
                  </a:cubicBezTo>
                  <a:cubicBezTo>
                    <a:pt x="15" y="9"/>
                    <a:pt x="19" y="10"/>
                    <a:pt x="22" y="10"/>
                  </a:cubicBezTo>
                  <a:cubicBezTo>
                    <a:pt x="26" y="10"/>
                    <a:pt x="27"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6" name="Freeform 20">
              <a:extLst>
                <a:ext uri="{FF2B5EF4-FFF2-40B4-BE49-F238E27FC236}">
                  <a16:creationId xmlns:a16="http://schemas.microsoft.com/office/drawing/2014/main" id="{D75A3FE3-2166-452C-A18F-FB5BCD846EA0}"/>
                </a:ext>
              </a:extLst>
            </p:cNvPr>
            <p:cNvSpPr/>
            <p:nvPr/>
          </p:nvSpPr>
          <p:spPr bwMode="auto">
            <a:xfrm>
              <a:off x="4416" y="840"/>
              <a:ext cx="80" cy="19"/>
            </a:xfrm>
            <a:custGeom>
              <a:avLst/>
              <a:gdLst>
                <a:gd name="T0" fmla="*/ 31 w 34"/>
                <a:gd name="T1" fmla="*/ 2 h 8"/>
                <a:gd name="T2" fmla="*/ 19 w 34"/>
                <a:gd name="T3" fmla="*/ 0 h 8"/>
                <a:gd name="T4" fmla="*/ 3 w 34"/>
                <a:gd name="T5" fmla="*/ 1 h 8"/>
                <a:gd name="T6" fmla="*/ 3 w 34"/>
                <a:gd name="T7" fmla="*/ 6 h 8"/>
                <a:gd name="T8" fmla="*/ 18 w 34"/>
                <a:gd name="T9" fmla="*/ 7 h 8"/>
                <a:gd name="T10" fmla="*/ 31 w 34"/>
                <a:gd name="T11" fmla="*/ 7 h 8"/>
                <a:gd name="T12" fmla="*/ 31 w 34"/>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2"/>
                  </a:moveTo>
                  <a:cubicBezTo>
                    <a:pt x="28" y="0"/>
                    <a:pt x="23" y="0"/>
                    <a:pt x="19" y="0"/>
                  </a:cubicBezTo>
                  <a:cubicBezTo>
                    <a:pt x="14" y="0"/>
                    <a:pt x="9" y="1"/>
                    <a:pt x="3" y="1"/>
                  </a:cubicBezTo>
                  <a:cubicBezTo>
                    <a:pt x="0" y="1"/>
                    <a:pt x="0" y="5"/>
                    <a:pt x="3" y="6"/>
                  </a:cubicBezTo>
                  <a:cubicBezTo>
                    <a:pt x="8" y="6"/>
                    <a:pt x="13" y="7"/>
                    <a:pt x="18" y="7"/>
                  </a:cubicBezTo>
                  <a:cubicBezTo>
                    <a:pt x="22" y="7"/>
                    <a:pt x="27" y="8"/>
                    <a:pt x="31" y="7"/>
                  </a:cubicBezTo>
                  <a:cubicBezTo>
                    <a:pt x="33" y="6"/>
                    <a:pt x="34"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7" name="Freeform 21">
              <a:extLst>
                <a:ext uri="{FF2B5EF4-FFF2-40B4-BE49-F238E27FC236}">
                  <a16:creationId xmlns:a16="http://schemas.microsoft.com/office/drawing/2014/main" id="{58BD2C97-66AC-4859-8EC8-5F637DA0CDC8}"/>
                </a:ext>
              </a:extLst>
            </p:cNvPr>
            <p:cNvSpPr/>
            <p:nvPr/>
          </p:nvSpPr>
          <p:spPr bwMode="auto">
            <a:xfrm>
              <a:off x="4551" y="837"/>
              <a:ext cx="71" cy="26"/>
            </a:xfrm>
            <a:custGeom>
              <a:avLst/>
              <a:gdLst>
                <a:gd name="T0" fmla="*/ 28 w 30"/>
                <a:gd name="T1" fmla="*/ 3 h 11"/>
                <a:gd name="T2" fmla="*/ 4 w 30"/>
                <a:gd name="T3" fmla="*/ 2 h 11"/>
                <a:gd name="T4" fmla="*/ 4 w 30"/>
                <a:gd name="T5" fmla="*/ 9 h 11"/>
                <a:gd name="T6" fmla="*/ 28 w 30"/>
                <a:gd name="T7" fmla="*/ 8 h 11"/>
                <a:gd name="T8" fmla="*/ 28 w 30"/>
                <a:gd name="T9" fmla="*/ 3 h 11"/>
              </a:gdLst>
              <a:ahLst/>
              <a:cxnLst>
                <a:cxn ang="0">
                  <a:pos x="T0" y="T1"/>
                </a:cxn>
                <a:cxn ang="0">
                  <a:pos x="T2" y="T3"/>
                </a:cxn>
                <a:cxn ang="0">
                  <a:pos x="T4" y="T5"/>
                </a:cxn>
                <a:cxn ang="0">
                  <a:pos x="T6" y="T7"/>
                </a:cxn>
                <a:cxn ang="0">
                  <a:pos x="T8" y="T9"/>
                </a:cxn>
              </a:cxnLst>
              <a:rect l="0" t="0" r="r" b="b"/>
              <a:pathLst>
                <a:path w="30" h="11">
                  <a:moveTo>
                    <a:pt x="28" y="3"/>
                  </a:moveTo>
                  <a:cubicBezTo>
                    <a:pt x="21" y="0"/>
                    <a:pt x="11" y="2"/>
                    <a:pt x="4" y="2"/>
                  </a:cubicBezTo>
                  <a:cubicBezTo>
                    <a:pt x="0" y="2"/>
                    <a:pt x="0" y="9"/>
                    <a:pt x="4" y="9"/>
                  </a:cubicBezTo>
                  <a:cubicBezTo>
                    <a:pt x="11" y="9"/>
                    <a:pt x="21" y="11"/>
                    <a:pt x="28" y="8"/>
                  </a:cubicBezTo>
                  <a:cubicBezTo>
                    <a:pt x="30" y="7"/>
                    <a:pt x="30" y="3"/>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8" name="Freeform 22">
              <a:extLst>
                <a:ext uri="{FF2B5EF4-FFF2-40B4-BE49-F238E27FC236}">
                  <a16:creationId xmlns:a16="http://schemas.microsoft.com/office/drawing/2014/main" id="{D177F52D-26D9-4FA9-95EC-5748DBC034C3}"/>
                </a:ext>
              </a:extLst>
            </p:cNvPr>
            <p:cNvSpPr/>
            <p:nvPr/>
          </p:nvSpPr>
          <p:spPr bwMode="auto">
            <a:xfrm>
              <a:off x="4691" y="844"/>
              <a:ext cx="64" cy="22"/>
            </a:xfrm>
            <a:custGeom>
              <a:avLst/>
              <a:gdLst>
                <a:gd name="T0" fmla="*/ 24 w 27"/>
                <a:gd name="T1" fmla="*/ 1 h 9"/>
                <a:gd name="T2" fmla="*/ 12 w 27"/>
                <a:gd name="T3" fmla="*/ 1 h 9"/>
                <a:gd name="T4" fmla="*/ 2 w 27"/>
                <a:gd name="T5" fmla="*/ 2 h 9"/>
                <a:gd name="T6" fmla="*/ 2 w 27"/>
                <a:gd name="T7" fmla="*/ 7 h 9"/>
                <a:gd name="T8" fmla="*/ 12 w 27"/>
                <a:gd name="T9" fmla="*/ 8 h 9"/>
                <a:gd name="T10" fmla="*/ 24 w 27"/>
                <a:gd name="T11" fmla="*/ 8 h 9"/>
                <a:gd name="T12" fmla="*/ 24 w 2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4" y="1"/>
                  </a:moveTo>
                  <a:cubicBezTo>
                    <a:pt x="20" y="0"/>
                    <a:pt x="16" y="0"/>
                    <a:pt x="12" y="1"/>
                  </a:cubicBezTo>
                  <a:cubicBezTo>
                    <a:pt x="9" y="1"/>
                    <a:pt x="5" y="0"/>
                    <a:pt x="2" y="2"/>
                  </a:cubicBezTo>
                  <a:cubicBezTo>
                    <a:pt x="0" y="3"/>
                    <a:pt x="0" y="5"/>
                    <a:pt x="2" y="7"/>
                  </a:cubicBezTo>
                  <a:cubicBezTo>
                    <a:pt x="5" y="8"/>
                    <a:pt x="9" y="8"/>
                    <a:pt x="12" y="8"/>
                  </a:cubicBezTo>
                  <a:cubicBezTo>
                    <a:pt x="16" y="9"/>
                    <a:pt x="20" y="9"/>
                    <a:pt x="24" y="8"/>
                  </a:cubicBezTo>
                  <a:cubicBezTo>
                    <a:pt x="27" y="7"/>
                    <a:pt x="27" y="2"/>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9" name="Freeform 23">
              <a:extLst>
                <a:ext uri="{FF2B5EF4-FFF2-40B4-BE49-F238E27FC236}">
                  <a16:creationId xmlns:a16="http://schemas.microsoft.com/office/drawing/2014/main" id="{116C182B-5422-4DB8-8B01-F27D1BF2E64C}"/>
                </a:ext>
              </a:extLst>
            </p:cNvPr>
            <p:cNvSpPr/>
            <p:nvPr/>
          </p:nvSpPr>
          <p:spPr bwMode="auto">
            <a:xfrm>
              <a:off x="4814" y="851"/>
              <a:ext cx="88" cy="29"/>
            </a:xfrm>
            <a:custGeom>
              <a:avLst/>
              <a:gdLst>
                <a:gd name="T0" fmla="*/ 34 w 37"/>
                <a:gd name="T1" fmla="*/ 4 h 12"/>
                <a:gd name="T2" fmla="*/ 21 w 37"/>
                <a:gd name="T3" fmla="*/ 2 h 12"/>
                <a:gd name="T4" fmla="*/ 5 w 37"/>
                <a:gd name="T5" fmla="*/ 1 h 12"/>
                <a:gd name="T6" fmla="*/ 4 w 37"/>
                <a:gd name="T7" fmla="*/ 7 h 12"/>
                <a:gd name="T8" fmla="*/ 34 w 37"/>
                <a:gd name="T9" fmla="*/ 8 h 12"/>
                <a:gd name="T10" fmla="*/ 34 w 37"/>
                <a:gd name="T11" fmla="*/ 4 h 12"/>
              </a:gdLst>
              <a:ahLst/>
              <a:cxnLst>
                <a:cxn ang="0">
                  <a:pos x="T0" y="T1"/>
                </a:cxn>
                <a:cxn ang="0">
                  <a:pos x="T2" y="T3"/>
                </a:cxn>
                <a:cxn ang="0">
                  <a:pos x="T4" y="T5"/>
                </a:cxn>
                <a:cxn ang="0">
                  <a:pos x="T6" y="T7"/>
                </a:cxn>
                <a:cxn ang="0">
                  <a:pos x="T8" y="T9"/>
                </a:cxn>
                <a:cxn ang="0">
                  <a:pos x="T10" y="T11"/>
                </a:cxn>
              </a:cxnLst>
              <a:rect l="0" t="0" r="r" b="b"/>
              <a:pathLst>
                <a:path w="37" h="12">
                  <a:moveTo>
                    <a:pt x="34" y="4"/>
                  </a:moveTo>
                  <a:cubicBezTo>
                    <a:pt x="30" y="2"/>
                    <a:pt x="26" y="2"/>
                    <a:pt x="21" y="2"/>
                  </a:cubicBezTo>
                  <a:cubicBezTo>
                    <a:pt x="16" y="2"/>
                    <a:pt x="11" y="1"/>
                    <a:pt x="5" y="1"/>
                  </a:cubicBezTo>
                  <a:cubicBezTo>
                    <a:pt x="2" y="0"/>
                    <a:pt x="0" y="5"/>
                    <a:pt x="4" y="7"/>
                  </a:cubicBezTo>
                  <a:cubicBezTo>
                    <a:pt x="13" y="9"/>
                    <a:pt x="25" y="12"/>
                    <a:pt x="34" y="8"/>
                  </a:cubicBezTo>
                  <a:cubicBezTo>
                    <a:pt x="36" y="7"/>
                    <a:pt x="37" y="4"/>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0" name="Freeform 24">
              <a:extLst>
                <a:ext uri="{FF2B5EF4-FFF2-40B4-BE49-F238E27FC236}">
                  <a16:creationId xmlns:a16="http://schemas.microsoft.com/office/drawing/2014/main" id="{8728AD0F-7CB3-4335-B143-5648C37CAB50}"/>
                </a:ext>
              </a:extLst>
            </p:cNvPr>
            <p:cNvSpPr/>
            <p:nvPr/>
          </p:nvSpPr>
          <p:spPr bwMode="auto">
            <a:xfrm>
              <a:off x="4942" y="856"/>
              <a:ext cx="71" cy="19"/>
            </a:xfrm>
            <a:custGeom>
              <a:avLst/>
              <a:gdLst>
                <a:gd name="T0" fmla="*/ 26 w 30"/>
                <a:gd name="T1" fmla="*/ 1 h 8"/>
                <a:gd name="T2" fmla="*/ 4 w 30"/>
                <a:gd name="T3" fmla="*/ 1 h 8"/>
                <a:gd name="T4" fmla="*/ 4 w 30"/>
                <a:gd name="T5" fmla="*/ 7 h 8"/>
                <a:gd name="T6" fmla="*/ 26 w 30"/>
                <a:gd name="T7" fmla="*/ 7 h 8"/>
                <a:gd name="T8" fmla="*/ 26 w 30"/>
                <a:gd name="T9" fmla="*/ 1 h 8"/>
              </a:gdLst>
              <a:ahLst/>
              <a:cxnLst>
                <a:cxn ang="0">
                  <a:pos x="T0" y="T1"/>
                </a:cxn>
                <a:cxn ang="0">
                  <a:pos x="T2" y="T3"/>
                </a:cxn>
                <a:cxn ang="0">
                  <a:pos x="T4" y="T5"/>
                </a:cxn>
                <a:cxn ang="0">
                  <a:pos x="T6" y="T7"/>
                </a:cxn>
                <a:cxn ang="0">
                  <a:pos x="T8" y="T9"/>
                </a:cxn>
              </a:cxnLst>
              <a:rect l="0" t="0" r="r" b="b"/>
              <a:pathLst>
                <a:path w="30" h="8">
                  <a:moveTo>
                    <a:pt x="26" y="1"/>
                  </a:moveTo>
                  <a:cubicBezTo>
                    <a:pt x="19" y="0"/>
                    <a:pt x="11" y="0"/>
                    <a:pt x="4" y="1"/>
                  </a:cubicBezTo>
                  <a:cubicBezTo>
                    <a:pt x="0" y="1"/>
                    <a:pt x="0" y="6"/>
                    <a:pt x="4" y="7"/>
                  </a:cubicBezTo>
                  <a:cubicBezTo>
                    <a:pt x="11" y="7"/>
                    <a:pt x="19" y="8"/>
                    <a:pt x="26" y="7"/>
                  </a:cubicBezTo>
                  <a:cubicBezTo>
                    <a:pt x="30" y="6"/>
                    <a:pt x="30"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1" name="Freeform 25">
              <a:extLst>
                <a:ext uri="{FF2B5EF4-FFF2-40B4-BE49-F238E27FC236}">
                  <a16:creationId xmlns:a16="http://schemas.microsoft.com/office/drawing/2014/main" id="{4C0F3F64-9727-430E-9A1F-1F9250109CB8}"/>
                </a:ext>
              </a:extLst>
            </p:cNvPr>
            <p:cNvSpPr/>
            <p:nvPr/>
          </p:nvSpPr>
          <p:spPr bwMode="auto">
            <a:xfrm>
              <a:off x="5058" y="849"/>
              <a:ext cx="128" cy="67"/>
            </a:xfrm>
            <a:custGeom>
              <a:avLst/>
              <a:gdLst>
                <a:gd name="T0" fmla="*/ 49 w 54"/>
                <a:gd name="T1" fmla="*/ 17 h 28"/>
                <a:gd name="T2" fmla="*/ 4 w 54"/>
                <a:gd name="T3" fmla="*/ 6 h 28"/>
                <a:gd name="T4" fmla="*/ 4 w 54"/>
                <a:gd name="T5" fmla="*/ 12 h 28"/>
                <a:gd name="T6" fmla="*/ 43 w 54"/>
                <a:gd name="T7" fmla="*/ 24 h 28"/>
                <a:gd name="T8" fmla="*/ 49 w 54"/>
                <a:gd name="T9" fmla="*/ 17 h 28"/>
              </a:gdLst>
              <a:ahLst/>
              <a:cxnLst>
                <a:cxn ang="0">
                  <a:pos x="T0" y="T1"/>
                </a:cxn>
                <a:cxn ang="0">
                  <a:pos x="T2" y="T3"/>
                </a:cxn>
                <a:cxn ang="0">
                  <a:pos x="T4" y="T5"/>
                </a:cxn>
                <a:cxn ang="0">
                  <a:pos x="T6" y="T7"/>
                </a:cxn>
                <a:cxn ang="0">
                  <a:pos x="T8" y="T9"/>
                </a:cxn>
              </a:cxnLst>
              <a:rect l="0" t="0" r="r" b="b"/>
              <a:pathLst>
                <a:path w="54" h="28">
                  <a:moveTo>
                    <a:pt x="49" y="17"/>
                  </a:moveTo>
                  <a:cubicBezTo>
                    <a:pt x="37" y="5"/>
                    <a:pt x="20" y="0"/>
                    <a:pt x="4" y="6"/>
                  </a:cubicBezTo>
                  <a:cubicBezTo>
                    <a:pt x="0" y="7"/>
                    <a:pt x="1" y="12"/>
                    <a:pt x="4" y="12"/>
                  </a:cubicBezTo>
                  <a:cubicBezTo>
                    <a:pt x="18" y="10"/>
                    <a:pt x="32" y="14"/>
                    <a:pt x="43" y="24"/>
                  </a:cubicBezTo>
                  <a:cubicBezTo>
                    <a:pt x="47" y="28"/>
                    <a:pt x="54" y="21"/>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2" name="Freeform 26">
              <a:extLst>
                <a:ext uri="{FF2B5EF4-FFF2-40B4-BE49-F238E27FC236}">
                  <a16:creationId xmlns:a16="http://schemas.microsoft.com/office/drawing/2014/main" id="{945078BA-AA74-482A-B3D5-5C3F286A132C}"/>
                </a:ext>
              </a:extLst>
            </p:cNvPr>
            <p:cNvSpPr/>
            <p:nvPr/>
          </p:nvSpPr>
          <p:spPr bwMode="auto">
            <a:xfrm>
              <a:off x="5203" y="913"/>
              <a:ext cx="78" cy="62"/>
            </a:xfrm>
            <a:custGeom>
              <a:avLst/>
              <a:gdLst>
                <a:gd name="T0" fmla="*/ 32 w 33"/>
                <a:gd name="T1" fmla="*/ 21 h 26"/>
                <a:gd name="T2" fmla="*/ 20 w 33"/>
                <a:gd name="T3" fmla="*/ 11 h 26"/>
                <a:gd name="T4" fmla="*/ 5 w 33"/>
                <a:gd name="T5" fmla="*/ 2 h 26"/>
                <a:gd name="T6" fmla="*/ 2 w 33"/>
                <a:gd name="T7" fmla="*/ 5 h 26"/>
                <a:gd name="T8" fmla="*/ 15 w 33"/>
                <a:gd name="T9" fmla="*/ 16 h 26"/>
                <a:gd name="T10" fmla="*/ 28 w 33"/>
                <a:gd name="T11" fmla="*/ 25 h 26"/>
                <a:gd name="T12" fmla="*/ 32 w 33"/>
                <a:gd name="T13" fmla="*/ 21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2" y="21"/>
                  </a:moveTo>
                  <a:cubicBezTo>
                    <a:pt x="29" y="17"/>
                    <a:pt x="24" y="14"/>
                    <a:pt x="20" y="11"/>
                  </a:cubicBezTo>
                  <a:cubicBezTo>
                    <a:pt x="15" y="8"/>
                    <a:pt x="10" y="5"/>
                    <a:pt x="5" y="2"/>
                  </a:cubicBezTo>
                  <a:cubicBezTo>
                    <a:pt x="2" y="0"/>
                    <a:pt x="0" y="3"/>
                    <a:pt x="2" y="5"/>
                  </a:cubicBezTo>
                  <a:cubicBezTo>
                    <a:pt x="6" y="9"/>
                    <a:pt x="10" y="13"/>
                    <a:pt x="15" y="16"/>
                  </a:cubicBezTo>
                  <a:cubicBezTo>
                    <a:pt x="19" y="19"/>
                    <a:pt x="23" y="24"/>
                    <a:pt x="28" y="25"/>
                  </a:cubicBezTo>
                  <a:cubicBezTo>
                    <a:pt x="31" y="26"/>
                    <a:pt x="33" y="23"/>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3" name="Freeform 27">
              <a:extLst>
                <a:ext uri="{FF2B5EF4-FFF2-40B4-BE49-F238E27FC236}">
                  <a16:creationId xmlns:a16="http://schemas.microsoft.com/office/drawing/2014/main" id="{1B502C91-A30F-4692-A64B-3CBEFB564078}"/>
                </a:ext>
              </a:extLst>
            </p:cNvPr>
            <p:cNvSpPr/>
            <p:nvPr/>
          </p:nvSpPr>
          <p:spPr bwMode="auto">
            <a:xfrm>
              <a:off x="5314" y="997"/>
              <a:ext cx="52" cy="45"/>
            </a:xfrm>
            <a:custGeom>
              <a:avLst/>
              <a:gdLst>
                <a:gd name="T0" fmla="*/ 21 w 22"/>
                <a:gd name="T1" fmla="*/ 15 h 19"/>
                <a:gd name="T2" fmla="*/ 15 w 22"/>
                <a:gd name="T3" fmla="*/ 8 h 19"/>
                <a:gd name="T4" fmla="*/ 7 w 22"/>
                <a:gd name="T5" fmla="*/ 2 h 19"/>
                <a:gd name="T6" fmla="*/ 3 w 22"/>
                <a:gd name="T7" fmla="*/ 7 h 19"/>
                <a:gd name="T8" fmla="*/ 10 w 22"/>
                <a:gd name="T9" fmla="*/ 13 h 19"/>
                <a:gd name="T10" fmla="*/ 18 w 22"/>
                <a:gd name="T11" fmla="*/ 18 h 19"/>
                <a:gd name="T12" fmla="*/ 21 w 22"/>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21" y="15"/>
                  </a:moveTo>
                  <a:cubicBezTo>
                    <a:pt x="20" y="12"/>
                    <a:pt x="17" y="10"/>
                    <a:pt x="15" y="8"/>
                  </a:cubicBezTo>
                  <a:cubicBezTo>
                    <a:pt x="12" y="6"/>
                    <a:pt x="9" y="4"/>
                    <a:pt x="7" y="2"/>
                  </a:cubicBezTo>
                  <a:cubicBezTo>
                    <a:pt x="4" y="0"/>
                    <a:pt x="0" y="5"/>
                    <a:pt x="3" y="7"/>
                  </a:cubicBezTo>
                  <a:cubicBezTo>
                    <a:pt x="5" y="9"/>
                    <a:pt x="8" y="11"/>
                    <a:pt x="10" y="13"/>
                  </a:cubicBezTo>
                  <a:cubicBezTo>
                    <a:pt x="12" y="15"/>
                    <a:pt x="15" y="18"/>
                    <a:pt x="18" y="18"/>
                  </a:cubicBezTo>
                  <a:cubicBezTo>
                    <a:pt x="20" y="19"/>
                    <a:pt x="22" y="17"/>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4" name="Freeform 28">
              <a:extLst>
                <a:ext uri="{FF2B5EF4-FFF2-40B4-BE49-F238E27FC236}">
                  <a16:creationId xmlns:a16="http://schemas.microsoft.com/office/drawing/2014/main" id="{41D59416-06C1-41B9-A14A-2C784A47C83E}"/>
                </a:ext>
              </a:extLst>
            </p:cNvPr>
            <p:cNvSpPr/>
            <p:nvPr/>
          </p:nvSpPr>
          <p:spPr bwMode="auto">
            <a:xfrm>
              <a:off x="5395" y="1063"/>
              <a:ext cx="63" cy="43"/>
            </a:xfrm>
            <a:custGeom>
              <a:avLst/>
              <a:gdLst>
                <a:gd name="T0" fmla="*/ 27 w 27"/>
                <a:gd name="T1" fmla="*/ 14 h 18"/>
                <a:gd name="T2" fmla="*/ 18 w 27"/>
                <a:gd name="T3" fmla="*/ 6 h 18"/>
                <a:gd name="T4" fmla="*/ 5 w 27"/>
                <a:gd name="T5" fmla="*/ 1 h 18"/>
                <a:gd name="T6" fmla="*/ 3 w 27"/>
                <a:gd name="T7" fmla="*/ 5 h 18"/>
                <a:gd name="T8" fmla="*/ 14 w 27"/>
                <a:gd name="T9" fmla="*/ 11 h 18"/>
                <a:gd name="T10" fmla="*/ 23 w 27"/>
                <a:gd name="T11" fmla="*/ 17 h 18"/>
                <a:gd name="T12" fmla="*/ 27 w 27"/>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27" y="14"/>
                  </a:moveTo>
                  <a:cubicBezTo>
                    <a:pt x="25" y="10"/>
                    <a:pt x="21" y="8"/>
                    <a:pt x="18" y="6"/>
                  </a:cubicBezTo>
                  <a:cubicBezTo>
                    <a:pt x="14" y="4"/>
                    <a:pt x="9" y="2"/>
                    <a:pt x="5" y="1"/>
                  </a:cubicBezTo>
                  <a:cubicBezTo>
                    <a:pt x="2" y="0"/>
                    <a:pt x="0" y="4"/>
                    <a:pt x="3" y="5"/>
                  </a:cubicBezTo>
                  <a:cubicBezTo>
                    <a:pt x="7" y="7"/>
                    <a:pt x="10" y="9"/>
                    <a:pt x="14" y="11"/>
                  </a:cubicBezTo>
                  <a:cubicBezTo>
                    <a:pt x="17" y="13"/>
                    <a:pt x="20" y="17"/>
                    <a:pt x="23" y="17"/>
                  </a:cubicBezTo>
                  <a:cubicBezTo>
                    <a:pt x="25" y="18"/>
                    <a:pt x="27" y="16"/>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5" name="Freeform 29">
              <a:extLst>
                <a:ext uri="{FF2B5EF4-FFF2-40B4-BE49-F238E27FC236}">
                  <a16:creationId xmlns:a16="http://schemas.microsoft.com/office/drawing/2014/main" id="{4DC7807F-DFE1-421F-8C56-CF3990CDFE74}"/>
                </a:ext>
              </a:extLst>
            </p:cNvPr>
            <p:cNvSpPr/>
            <p:nvPr/>
          </p:nvSpPr>
          <p:spPr bwMode="auto">
            <a:xfrm>
              <a:off x="5489" y="1130"/>
              <a:ext cx="55" cy="52"/>
            </a:xfrm>
            <a:custGeom>
              <a:avLst/>
              <a:gdLst>
                <a:gd name="T0" fmla="*/ 22 w 23"/>
                <a:gd name="T1" fmla="*/ 16 h 22"/>
                <a:gd name="T2" fmla="*/ 14 w 23"/>
                <a:gd name="T3" fmla="*/ 11 h 22"/>
                <a:gd name="T4" fmla="*/ 6 w 23"/>
                <a:gd name="T5" fmla="*/ 3 h 22"/>
                <a:gd name="T6" fmla="*/ 2 w 23"/>
                <a:gd name="T7" fmla="*/ 6 h 22"/>
                <a:gd name="T8" fmla="*/ 9 w 23"/>
                <a:gd name="T9" fmla="*/ 17 h 22"/>
                <a:gd name="T10" fmla="*/ 21 w 23"/>
                <a:gd name="T11" fmla="*/ 20 h 22"/>
                <a:gd name="T12" fmla="*/ 22 w 23"/>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22" y="16"/>
                  </a:moveTo>
                  <a:cubicBezTo>
                    <a:pt x="21" y="13"/>
                    <a:pt x="16" y="13"/>
                    <a:pt x="14" y="11"/>
                  </a:cubicBezTo>
                  <a:cubicBezTo>
                    <a:pt x="11" y="9"/>
                    <a:pt x="8" y="6"/>
                    <a:pt x="6" y="3"/>
                  </a:cubicBezTo>
                  <a:cubicBezTo>
                    <a:pt x="5" y="0"/>
                    <a:pt x="0" y="3"/>
                    <a:pt x="2" y="6"/>
                  </a:cubicBezTo>
                  <a:cubicBezTo>
                    <a:pt x="3" y="10"/>
                    <a:pt x="6" y="14"/>
                    <a:pt x="9" y="17"/>
                  </a:cubicBezTo>
                  <a:cubicBezTo>
                    <a:pt x="12" y="19"/>
                    <a:pt x="18" y="22"/>
                    <a:pt x="21" y="20"/>
                  </a:cubicBezTo>
                  <a:cubicBezTo>
                    <a:pt x="23" y="20"/>
                    <a:pt x="23" y="18"/>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6" name="Freeform 30">
              <a:extLst>
                <a:ext uri="{FF2B5EF4-FFF2-40B4-BE49-F238E27FC236}">
                  <a16:creationId xmlns:a16="http://schemas.microsoft.com/office/drawing/2014/main" id="{BD29C779-CBA8-4476-8E1E-549D9F5565D7}"/>
                </a:ext>
              </a:extLst>
            </p:cNvPr>
            <p:cNvSpPr/>
            <p:nvPr/>
          </p:nvSpPr>
          <p:spPr bwMode="auto">
            <a:xfrm>
              <a:off x="5556" y="1194"/>
              <a:ext cx="47" cy="67"/>
            </a:xfrm>
            <a:custGeom>
              <a:avLst/>
              <a:gdLst>
                <a:gd name="T0" fmla="*/ 15 w 20"/>
                <a:gd name="T1" fmla="*/ 13 h 28"/>
                <a:gd name="T2" fmla="*/ 7 w 20"/>
                <a:gd name="T3" fmla="*/ 2 h 28"/>
                <a:gd name="T4" fmla="*/ 2 w 20"/>
                <a:gd name="T5" fmla="*/ 6 h 28"/>
                <a:gd name="T6" fmla="*/ 9 w 20"/>
                <a:gd name="T7" fmla="*/ 16 h 28"/>
                <a:gd name="T8" fmla="*/ 14 w 20"/>
                <a:gd name="T9" fmla="*/ 27 h 28"/>
                <a:gd name="T10" fmla="*/ 20 w 20"/>
                <a:gd name="T11" fmla="*/ 25 h 28"/>
                <a:gd name="T12" fmla="*/ 15 w 20"/>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15" y="13"/>
                  </a:moveTo>
                  <a:cubicBezTo>
                    <a:pt x="13" y="9"/>
                    <a:pt x="10" y="6"/>
                    <a:pt x="7" y="2"/>
                  </a:cubicBezTo>
                  <a:cubicBezTo>
                    <a:pt x="5" y="0"/>
                    <a:pt x="0" y="3"/>
                    <a:pt x="2" y="6"/>
                  </a:cubicBezTo>
                  <a:cubicBezTo>
                    <a:pt x="4" y="9"/>
                    <a:pt x="7" y="13"/>
                    <a:pt x="9" y="16"/>
                  </a:cubicBezTo>
                  <a:cubicBezTo>
                    <a:pt x="10" y="20"/>
                    <a:pt x="11" y="24"/>
                    <a:pt x="14" y="27"/>
                  </a:cubicBezTo>
                  <a:cubicBezTo>
                    <a:pt x="16" y="28"/>
                    <a:pt x="19" y="28"/>
                    <a:pt x="20" y="25"/>
                  </a:cubicBezTo>
                  <a:cubicBezTo>
                    <a:pt x="20" y="21"/>
                    <a:pt x="18" y="17"/>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7" name="Freeform 31">
              <a:extLst>
                <a:ext uri="{FF2B5EF4-FFF2-40B4-BE49-F238E27FC236}">
                  <a16:creationId xmlns:a16="http://schemas.microsoft.com/office/drawing/2014/main" id="{BF7629FC-DC0B-453D-BF96-07F2D575D1C3}"/>
                </a:ext>
              </a:extLst>
            </p:cNvPr>
            <p:cNvSpPr/>
            <p:nvPr/>
          </p:nvSpPr>
          <p:spPr bwMode="auto">
            <a:xfrm>
              <a:off x="3496" y="1630"/>
              <a:ext cx="86" cy="26"/>
            </a:xfrm>
            <a:custGeom>
              <a:avLst/>
              <a:gdLst>
                <a:gd name="T0" fmla="*/ 33 w 36"/>
                <a:gd name="T1" fmla="*/ 3 h 11"/>
                <a:gd name="T2" fmla="*/ 20 w 36"/>
                <a:gd name="T3" fmla="*/ 1 h 11"/>
                <a:gd name="T4" fmla="*/ 4 w 36"/>
                <a:gd name="T5" fmla="*/ 0 h 11"/>
                <a:gd name="T6" fmla="*/ 3 w 36"/>
                <a:gd name="T7" fmla="*/ 7 h 11"/>
                <a:gd name="T8" fmla="*/ 20 w 36"/>
                <a:gd name="T9" fmla="*/ 9 h 11"/>
                <a:gd name="T10" fmla="*/ 33 w 36"/>
                <a:gd name="T11" fmla="*/ 9 h 11"/>
                <a:gd name="T12" fmla="*/ 33 w 36"/>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3"/>
                  </a:moveTo>
                  <a:cubicBezTo>
                    <a:pt x="29" y="0"/>
                    <a:pt x="24" y="1"/>
                    <a:pt x="20" y="1"/>
                  </a:cubicBezTo>
                  <a:cubicBezTo>
                    <a:pt x="15" y="0"/>
                    <a:pt x="9" y="0"/>
                    <a:pt x="4" y="0"/>
                  </a:cubicBezTo>
                  <a:cubicBezTo>
                    <a:pt x="1" y="0"/>
                    <a:pt x="0" y="6"/>
                    <a:pt x="3" y="7"/>
                  </a:cubicBezTo>
                  <a:cubicBezTo>
                    <a:pt x="9" y="8"/>
                    <a:pt x="14" y="8"/>
                    <a:pt x="20" y="9"/>
                  </a:cubicBezTo>
                  <a:cubicBezTo>
                    <a:pt x="24" y="10"/>
                    <a:pt x="28" y="11"/>
                    <a:pt x="33" y="9"/>
                  </a:cubicBezTo>
                  <a:cubicBezTo>
                    <a:pt x="36" y="8"/>
                    <a:pt x="35"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8" name="Freeform 32">
              <a:extLst>
                <a:ext uri="{FF2B5EF4-FFF2-40B4-BE49-F238E27FC236}">
                  <a16:creationId xmlns:a16="http://schemas.microsoft.com/office/drawing/2014/main" id="{37CDE933-7717-4149-AA2C-41E8D941E8D6}"/>
                </a:ext>
              </a:extLst>
            </p:cNvPr>
            <p:cNvSpPr/>
            <p:nvPr/>
          </p:nvSpPr>
          <p:spPr bwMode="auto">
            <a:xfrm>
              <a:off x="3655" y="1637"/>
              <a:ext cx="83" cy="24"/>
            </a:xfrm>
            <a:custGeom>
              <a:avLst/>
              <a:gdLst>
                <a:gd name="T0" fmla="*/ 32 w 35"/>
                <a:gd name="T1" fmla="*/ 1 h 10"/>
                <a:gd name="T2" fmla="*/ 17 w 35"/>
                <a:gd name="T3" fmla="*/ 1 h 10"/>
                <a:gd name="T4" fmla="*/ 3 w 35"/>
                <a:gd name="T5" fmla="*/ 2 h 10"/>
                <a:gd name="T6" fmla="*/ 3 w 35"/>
                <a:gd name="T7" fmla="*/ 9 h 10"/>
                <a:gd name="T8" fmla="*/ 17 w 35"/>
                <a:gd name="T9" fmla="*/ 10 h 10"/>
                <a:gd name="T10" fmla="*/ 32 w 35"/>
                <a:gd name="T11" fmla="*/ 9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7" y="0"/>
                    <a:pt x="22" y="0"/>
                    <a:pt x="17" y="1"/>
                  </a:cubicBezTo>
                  <a:cubicBezTo>
                    <a:pt x="13" y="1"/>
                    <a:pt x="8" y="1"/>
                    <a:pt x="3" y="2"/>
                  </a:cubicBezTo>
                  <a:cubicBezTo>
                    <a:pt x="0" y="2"/>
                    <a:pt x="0" y="8"/>
                    <a:pt x="3" y="9"/>
                  </a:cubicBezTo>
                  <a:cubicBezTo>
                    <a:pt x="8" y="9"/>
                    <a:pt x="13" y="10"/>
                    <a:pt x="17" y="10"/>
                  </a:cubicBezTo>
                  <a:cubicBezTo>
                    <a:pt x="22" y="10"/>
                    <a:pt x="27" y="10"/>
                    <a:pt x="32" y="9"/>
                  </a:cubicBezTo>
                  <a:cubicBezTo>
                    <a:pt x="35" y="8"/>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9" name="Freeform 33">
              <a:extLst>
                <a:ext uri="{FF2B5EF4-FFF2-40B4-BE49-F238E27FC236}">
                  <a16:creationId xmlns:a16="http://schemas.microsoft.com/office/drawing/2014/main" id="{468A8276-E1A4-412B-BC05-764616C31FAE}"/>
                </a:ext>
              </a:extLst>
            </p:cNvPr>
            <p:cNvSpPr/>
            <p:nvPr/>
          </p:nvSpPr>
          <p:spPr bwMode="auto">
            <a:xfrm>
              <a:off x="3807" y="1640"/>
              <a:ext cx="104" cy="35"/>
            </a:xfrm>
            <a:custGeom>
              <a:avLst/>
              <a:gdLst>
                <a:gd name="T0" fmla="*/ 40 w 44"/>
                <a:gd name="T1" fmla="*/ 5 h 15"/>
                <a:gd name="T2" fmla="*/ 6 w 44"/>
                <a:gd name="T3" fmla="*/ 6 h 15"/>
                <a:gd name="T4" fmla="*/ 8 w 44"/>
                <a:gd name="T5" fmla="*/ 15 h 15"/>
                <a:gd name="T6" fmla="*/ 24 w 44"/>
                <a:gd name="T7" fmla="*/ 13 h 15"/>
                <a:gd name="T8" fmla="*/ 39 w 44"/>
                <a:gd name="T9" fmla="*/ 13 h 15"/>
                <a:gd name="T10" fmla="*/ 40 w 44"/>
                <a:gd name="T11" fmla="*/ 5 h 15"/>
              </a:gdLst>
              <a:ahLst/>
              <a:cxnLst>
                <a:cxn ang="0">
                  <a:pos x="T0" y="T1"/>
                </a:cxn>
                <a:cxn ang="0">
                  <a:pos x="T2" y="T3"/>
                </a:cxn>
                <a:cxn ang="0">
                  <a:pos x="T4" y="T5"/>
                </a:cxn>
                <a:cxn ang="0">
                  <a:pos x="T6" y="T7"/>
                </a:cxn>
                <a:cxn ang="0">
                  <a:pos x="T8" y="T9"/>
                </a:cxn>
                <a:cxn ang="0">
                  <a:pos x="T10" y="T11"/>
                </a:cxn>
              </a:cxnLst>
              <a:rect l="0" t="0" r="r" b="b"/>
              <a:pathLst>
                <a:path w="44" h="15">
                  <a:moveTo>
                    <a:pt x="40" y="5"/>
                  </a:moveTo>
                  <a:cubicBezTo>
                    <a:pt x="30" y="0"/>
                    <a:pt x="16" y="4"/>
                    <a:pt x="6" y="6"/>
                  </a:cubicBezTo>
                  <a:cubicBezTo>
                    <a:pt x="0" y="8"/>
                    <a:pt x="3" y="15"/>
                    <a:pt x="8" y="15"/>
                  </a:cubicBezTo>
                  <a:cubicBezTo>
                    <a:pt x="13" y="14"/>
                    <a:pt x="19" y="13"/>
                    <a:pt x="24" y="13"/>
                  </a:cubicBezTo>
                  <a:cubicBezTo>
                    <a:pt x="29" y="13"/>
                    <a:pt x="34" y="14"/>
                    <a:pt x="39" y="13"/>
                  </a:cubicBezTo>
                  <a:cubicBezTo>
                    <a:pt x="43" y="12"/>
                    <a:pt x="44" y="7"/>
                    <a:pt x="4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0" name="Freeform 34">
              <a:extLst>
                <a:ext uri="{FF2B5EF4-FFF2-40B4-BE49-F238E27FC236}">
                  <a16:creationId xmlns:a16="http://schemas.microsoft.com/office/drawing/2014/main" id="{122E15BB-714D-43D5-BFDC-1F538B4669DC}"/>
                </a:ext>
              </a:extLst>
            </p:cNvPr>
            <p:cNvSpPr/>
            <p:nvPr/>
          </p:nvSpPr>
          <p:spPr bwMode="auto">
            <a:xfrm>
              <a:off x="3975" y="1632"/>
              <a:ext cx="107" cy="36"/>
            </a:xfrm>
            <a:custGeom>
              <a:avLst/>
              <a:gdLst>
                <a:gd name="T0" fmla="*/ 42 w 45"/>
                <a:gd name="T1" fmla="*/ 2 h 15"/>
                <a:gd name="T2" fmla="*/ 25 w 45"/>
                <a:gd name="T3" fmla="*/ 3 h 15"/>
                <a:gd name="T4" fmla="*/ 6 w 45"/>
                <a:gd name="T5" fmla="*/ 1 h 15"/>
                <a:gd name="T6" fmla="*/ 4 w 45"/>
                <a:gd name="T7" fmla="*/ 8 h 15"/>
                <a:gd name="T8" fmla="*/ 42 w 45"/>
                <a:gd name="T9" fmla="*/ 9 h 15"/>
                <a:gd name="T10" fmla="*/ 42 w 45"/>
                <a:gd name="T11" fmla="*/ 2 h 15"/>
              </a:gdLst>
              <a:ahLst/>
              <a:cxnLst>
                <a:cxn ang="0">
                  <a:pos x="T0" y="T1"/>
                </a:cxn>
                <a:cxn ang="0">
                  <a:pos x="T2" y="T3"/>
                </a:cxn>
                <a:cxn ang="0">
                  <a:pos x="T4" y="T5"/>
                </a:cxn>
                <a:cxn ang="0">
                  <a:pos x="T6" y="T7"/>
                </a:cxn>
                <a:cxn ang="0">
                  <a:pos x="T8" y="T9"/>
                </a:cxn>
                <a:cxn ang="0">
                  <a:pos x="T10" y="T11"/>
                </a:cxn>
              </a:cxnLst>
              <a:rect l="0" t="0" r="r" b="b"/>
              <a:pathLst>
                <a:path w="45" h="15">
                  <a:moveTo>
                    <a:pt x="42" y="2"/>
                  </a:moveTo>
                  <a:cubicBezTo>
                    <a:pt x="36" y="1"/>
                    <a:pt x="31" y="2"/>
                    <a:pt x="25" y="3"/>
                  </a:cubicBezTo>
                  <a:cubicBezTo>
                    <a:pt x="19" y="3"/>
                    <a:pt x="12" y="2"/>
                    <a:pt x="6" y="1"/>
                  </a:cubicBezTo>
                  <a:cubicBezTo>
                    <a:pt x="1" y="0"/>
                    <a:pt x="0" y="6"/>
                    <a:pt x="4" y="8"/>
                  </a:cubicBezTo>
                  <a:cubicBezTo>
                    <a:pt x="14" y="12"/>
                    <a:pt x="32" y="15"/>
                    <a:pt x="42" y="9"/>
                  </a:cubicBezTo>
                  <a:cubicBezTo>
                    <a:pt x="45" y="7"/>
                    <a:pt x="45" y="3"/>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1" name="Freeform 35">
              <a:extLst>
                <a:ext uri="{FF2B5EF4-FFF2-40B4-BE49-F238E27FC236}">
                  <a16:creationId xmlns:a16="http://schemas.microsoft.com/office/drawing/2014/main" id="{5859643D-B6D3-4E76-A9E5-87F239DF3AFB}"/>
                </a:ext>
              </a:extLst>
            </p:cNvPr>
            <p:cNvSpPr/>
            <p:nvPr/>
          </p:nvSpPr>
          <p:spPr bwMode="auto">
            <a:xfrm>
              <a:off x="4143" y="1647"/>
              <a:ext cx="93" cy="26"/>
            </a:xfrm>
            <a:custGeom>
              <a:avLst/>
              <a:gdLst>
                <a:gd name="T0" fmla="*/ 36 w 39"/>
                <a:gd name="T1" fmla="*/ 2 h 11"/>
                <a:gd name="T2" fmla="*/ 22 w 39"/>
                <a:gd name="T3" fmla="*/ 1 h 11"/>
                <a:gd name="T4" fmla="*/ 5 w 39"/>
                <a:gd name="T5" fmla="*/ 2 h 11"/>
                <a:gd name="T6" fmla="*/ 5 w 39"/>
                <a:gd name="T7" fmla="*/ 10 h 11"/>
                <a:gd name="T8" fmla="*/ 22 w 39"/>
                <a:gd name="T9" fmla="*/ 10 h 11"/>
                <a:gd name="T10" fmla="*/ 36 w 39"/>
                <a:gd name="T11" fmla="*/ 9 h 11"/>
                <a:gd name="T12" fmla="*/ 36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6" y="2"/>
                  </a:moveTo>
                  <a:cubicBezTo>
                    <a:pt x="31" y="0"/>
                    <a:pt x="27" y="1"/>
                    <a:pt x="22" y="1"/>
                  </a:cubicBezTo>
                  <a:cubicBezTo>
                    <a:pt x="16" y="1"/>
                    <a:pt x="10" y="1"/>
                    <a:pt x="5" y="2"/>
                  </a:cubicBezTo>
                  <a:cubicBezTo>
                    <a:pt x="0" y="2"/>
                    <a:pt x="0" y="9"/>
                    <a:pt x="5" y="10"/>
                  </a:cubicBezTo>
                  <a:cubicBezTo>
                    <a:pt x="10" y="10"/>
                    <a:pt x="16" y="10"/>
                    <a:pt x="22" y="10"/>
                  </a:cubicBezTo>
                  <a:cubicBezTo>
                    <a:pt x="27" y="11"/>
                    <a:pt x="31" y="11"/>
                    <a:pt x="36" y="9"/>
                  </a:cubicBezTo>
                  <a:cubicBezTo>
                    <a:pt x="39" y="8"/>
                    <a:pt x="39"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2" name="Freeform 36">
              <a:extLst>
                <a:ext uri="{FF2B5EF4-FFF2-40B4-BE49-F238E27FC236}">
                  <a16:creationId xmlns:a16="http://schemas.microsoft.com/office/drawing/2014/main" id="{CC2F593F-5D00-4C9F-AADC-574FE40D2850}"/>
                </a:ext>
              </a:extLst>
            </p:cNvPr>
            <p:cNvSpPr/>
            <p:nvPr/>
          </p:nvSpPr>
          <p:spPr bwMode="auto">
            <a:xfrm>
              <a:off x="4307" y="1647"/>
              <a:ext cx="92" cy="26"/>
            </a:xfrm>
            <a:custGeom>
              <a:avLst/>
              <a:gdLst>
                <a:gd name="T0" fmla="*/ 35 w 39"/>
                <a:gd name="T1" fmla="*/ 2 h 11"/>
                <a:gd name="T2" fmla="*/ 18 w 39"/>
                <a:gd name="T3" fmla="*/ 1 h 11"/>
                <a:gd name="T4" fmla="*/ 2 w 39"/>
                <a:gd name="T5" fmla="*/ 3 h 11"/>
                <a:gd name="T6" fmla="*/ 2 w 39"/>
                <a:gd name="T7" fmla="*/ 8 h 11"/>
                <a:gd name="T8" fmla="*/ 18 w 39"/>
                <a:gd name="T9" fmla="*/ 10 h 11"/>
                <a:gd name="T10" fmla="*/ 35 w 39"/>
                <a:gd name="T11" fmla="*/ 9 h 11"/>
                <a:gd name="T12" fmla="*/ 35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5" y="2"/>
                  </a:moveTo>
                  <a:cubicBezTo>
                    <a:pt x="29" y="0"/>
                    <a:pt x="24" y="1"/>
                    <a:pt x="18" y="1"/>
                  </a:cubicBezTo>
                  <a:cubicBezTo>
                    <a:pt x="13" y="1"/>
                    <a:pt x="7" y="2"/>
                    <a:pt x="2" y="3"/>
                  </a:cubicBezTo>
                  <a:cubicBezTo>
                    <a:pt x="0" y="4"/>
                    <a:pt x="0" y="7"/>
                    <a:pt x="2" y="8"/>
                  </a:cubicBezTo>
                  <a:cubicBezTo>
                    <a:pt x="7" y="9"/>
                    <a:pt x="13" y="10"/>
                    <a:pt x="18" y="10"/>
                  </a:cubicBezTo>
                  <a:cubicBezTo>
                    <a:pt x="24" y="10"/>
                    <a:pt x="29" y="11"/>
                    <a:pt x="35" y="9"/>
                  </a:cubicBezTo>
                  <a:cubicBezTo>
                    <a:pt x="39" y="8"/>
                    <a:pt x="39" y="3"/>
                    <a:pt x="3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3" name="Freeform 37">
              <a:extLst>
                <a:ext uri="{FF2B5EF4-FFF2-40B4-BE49-F238E27FC236}">
                  <a16:creationId xmlns:a16="http://schemas.microsoft.com/office/drawing/2014/main" id="{3EDAA88B-D6E2-44D8-B168-A5122223FEBA}"/>
                </a:ext>
              </a:extLst>
            </p:cNvPr>
            <p:cNvSpPr/>
            <p:nvPr/>
          </p:nvSpPr>
          <p:spPr bwMode="auto">
            <a:xfrm>
              <a:off x="4473" y="1652"/>
              <a:ext cx="83" cy="28"/>
            </a:xfrm>
            <a:custGeom>
              <a:avLst/>
              <a:gdLst>
                <a:gd name="T0" fmla="*/ 32 w 35"/>
                <a:gd name="T1" fmla="*/ 2 h 12"/>
                <a:gd name="T2" fmla="*/ 3 w 35"/>
                <a:gd name="T3" fmla="*/ 6 h 12"/>
                <a:gd name="T4" fmla="*/ 14 w 35"/>
                <a:gd name="T5" fmla="*/ 10 h 12"/>
                <a:gd name="T6" fmla="*/ 32 w 35"/>
                <a:gd name="T7" fmla="*/ 10 h 12"/>
                <a:gd name="T8" fmla="*/ 32 w 35"/>
                <a:gd name="T9" fmla="*/ 2 h 12"/>
              </a:gdLst>
              <a:ahLst/>
              <a:cxnLst>
                <a:cxn ang="0">
                  <a:pos x="T0" y="T1"/>
                </a:cxn>
                <a:cxn ang="0">
                  <a:pos x="T2" y="T3"/>
                </a:cxn>
                <a:cxn ang="0">
                  <a:pos x="T4" y="T5"/>
                </a:cxn>
                <a:cxn ang="0">
                  <a:pos x="T6" y="T7"/>
                </a:cxn>
                <a:cxn ang="0">
                  <a:pos x="T8" y="T9"/>
                </a:cxn>
              </a:cxnLst>
              <a:rect l="0" t="0" r="r" b="b"/>
              <a:pathLst>
                <a:path w="35" h="12">
                  <a:moveTo>
                    <a:pt x="32" y="2"/>
                  </a:moveTo>
                  <a:cubicBezTo>
                    <a:pt x="28" y="1"/>
                    <a:pt x="0" y="0"/>
                    <a:pt x="3" y="6"/>
                  </a:cubicBezTo>
                  <a:cubicBezTo>
                    <a:pt x="4" y="10"/>
                    <a:pt x="11" y="10"/>
                    <a:pt x="14" y="10"/>
                  </a:cubicBezTo>
                  <a:cubicBezTo>
                    <a:pt x="20" y="11"/>
                    <a:pt x="26" y="12"/>
                    <a:pt x="32" y="10"/>
                  </a:cubicBezTo>
                  <a:cubicBezTo>
                    <a:pt x="35" y="8"/>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4" name="Freeform 38">
              <a:extLst>
                <a:ext uri="{FF2B5EF4-FFF2-40B4-BE49-F238E27FC236}">
                  <a16:creationId xmlns:a16="http://schemas.microsoft.com/office/drawing/2014/main" id="{6C1844DA-1F5B-41D6-874D-00EF5E471B56}"/>
                </a:ext>
              </a:extLst>
            </p:cNvPr>
            <p:cNvSpPr/>
            <p:nvPr/>
          </p:nvSpPr>
          <p:spPr bwMode="auto">
            <a:xfrm>
              <a:off x="4624" y="1642"/>
              <a:ext cx="93" cy="24"/>
            </a:xfrm>
            <a:custGeom>
              <a:avLst/>
              <a:gdLst>
                <a:gd name="T0" fmla="*/ 34 w 39"/>
                <a:gd name="T1" fmla="*/ 1 h 10"/>
                <a:gd name="T2" fmla="*/ 20 w 39"/>
                <a:gd name="T3" fmla="*/ 1 h 10"/>
                <a:gd name="T4" fmla="*/ 4 w 39"/>
                <a:gd name="T5" fmla="*/ 2 h 10"/>
                <a:gd name="T6" fmla="*/ 4 w 39"/>
                <a:gd name="T7" fmla="*/ 9 h 10"/>
                <a:gd name="T8" fmla="*/ 20 w 39"/>
                <a:gd name="T9" fmla="*/ 10 h 10"/>
                <a:gd name="T10" fmla="*/ 34 w 39"/>
                <a:gd name="T11" fmla="*/ 9 h 10"/>
                <a:gd name="T12" fmla="*/ 34 w 3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9" h="10">
                  <a:moveTo>
                    <a:pt x="34" y="1"/>
                  </a:moveTo>
                  <a:cubicBezTo>
                    <a:pt x="30" y="0"/>
                    <a:pt x="25" y="1"/>
                    <a:pt x="20" y="1"/>
                  </a:cubicBezTo>
                  <a:cubicBezTo>
                    <a:pt x="15" y="1"/>
                    <a:pt x="10" y="2"/>
                    <a:pt x="4" y="2"/>
                  </a:cubicBezTo>
                  <a:cubicBezTo>
                    <a:pt x="0" y="3"/>
                    <a:pt x="0" y="8"/>
                    <a:pt x="4" y="9"/>
                  </a:cubicBezTo>
                  <a:cubicBezTo>
                    <a:pt x="10" y="9"/>
                    <a:pt x="15" y="9"/>
                    <a:pt x="20" y="10"/>
                  </a:cubicBezTo>
                  <a:cubicBezTo>
                    <a:pt x="25" y="10"/>
                    <a:pt x="30" y="10"/>
                    <a:pt x="34" y="9"/>
                  </a:cubicBezTo>
                  <a:cubicBezTo>
                    <a:pt x="39" y="9"/>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5" name="Freeform 39">
              <a:extLst>
                <a:ext uri="{FF2B5EF4-FFF2-40B4-BE49-F238E27FC236}">
                  <a16:creationId xmlns:a16="http://schemas.microsoft.com/office/drawing/2014/main" id="{DA26E4BB-D0B4-4F02-A3CF-AD576A0087A4}"/>
                </a:ext>
              </a:extLst>
            </p:cNvPr>
            <p:cNvSpPr/>
            <p:nvPr/>
          </p:nvSpPr>
          <p:spPr bwMode="auto">
            <a:xfrm>
              <a:off x="4762" y="1640"/>
              <a:ext cx="106" cy="28"/>
            </a:xfrm>
            <a:custGeom>
              <a:avLst/>
              <a:gdLst>
                <a:gd name="T0" fmla="*/ 41 w 45"/>
                <a:gd name="T1" fmla="*/ 3 h 12"/>
                <a:gd name="T2" fmla="*/ 3 w 45"/>
                <a:gd name="T3" fmla="*/ 5 h 12"/>
                <a:gd name="T4" fmla="*/ 4 w 45"/>
                <a:gd name="T5" fmla="*/ 11 h 12"/>
                <a:gd name="T6" fmla="*/ 22 w 45"/>
                <a:gd name="T7" fmla="*/ 10 h 12"/>
                <a:gd name="T8" fmla="*/ 40 w 45"/>
                <a:gd name="T9" fmla="*/ 10 h 12"/>
                <a:gd name="T10" fmla="*/ 41 w 45"/>
                <a:gd name="T11" fmla="*/ 3 h 12"/>
              </a:gdLst>
              <a:ahLst/>
              <a:cxnLst>
                <a:cxn ang="0">
                  <a:pos x="T0" y="T1"/>
                </a:cxn>
                <a:cxn ang="0">
                  <a:pos x="T2" y="T3"/>
                </a:cxn>
                <a:cxn ang="0">
                  <a:pos x="T4" y="T5"/>
                </a:cxn>
                <a:cxn ang="0">
                  <a:pos x="T6" y="T7"/>
                </a:cxn>
                <a:cxn ang="0">
                  <a:pos x="T8" y="T9"/>
                </a:cxn>
                <a:cxn ang="0">
                  <a:pos x="T10" y="T11"/>
                </a:cxn>
              </a:cxnLst>
              <a:rect l="0" t="0" r="r" b="b"/>
              <a:pathLst>
                <a:path w="45" h="12">
                  <a:moveTo>
                    <a:pt x="41" y="3"/>
                  </a:moveTo>
                  <a:cubicBezTo>
                    <a:pt x="29" y="0"/>
                    <a:pt x="15" y="2"/>
                    <a:pt x="3" y="5"/>
                  </a:cubicBezTo>
                  <a:cubicBezTo>
                    <a:pt x="0" y="6"/>
                    <a:pt x="0" y="12"/>
                    <a:pt x="4" y="11"/>
                  </a:cubicBezTo>
                  <a:cubicBezTo>
                    <a:pt x="10" y="11"/>
                    <a:pt x="16" y="10"/>
                    <a:pt x="22" y="10"/>
                  </a:cubicBezTo>
                  <a:cubicBezTo>
                    <a:pt x="28" y="10"/>
                    <a:pt x="34" y="11"/>
                    <a:pt x="40" y="10"/>
                  </a:cubicBezTo>
                  <a:cubicBezTo>
                    <a:pt x="44" y="10"/>
                    <a:pt x="45" y="4"/>
                    <a:pt x="4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6" name="Freeform 40">
              <a:extLst>
                <a:ext uri="{FF2B5EF4-FFF2-40B4-BE49-F238E27FC236}">
                  <a16:creationId xmlns:a16="http://schemas.microsoft.com/office/drawing/2014/main" id="{E376C523-7C09-4A80-A33B-674369002FD8}"/>
                </a:ext>
              </a:extLst>
            </p:cNvPr>
            <p:cNvSpPr/>
            <p:nvPr/>
          </p:nvSpPr>
          <p:spPr bwMode="auto">
            <a:xfrm>
              <a:off x="4951" y="1637"/>
              <a:ext cx="98" cy="26"/>
            </a:xfrm>
            <a:custGeom>
              <a:avLst/>
              <a:gdLst>
                <a:gd name="T0" fmla="*/ 37 w 41"/>
                <a:gd name="T1" fmla="*/ 1 h 11"/>
                <a:gd name="T2" fmla="*/ 21 w 41"/>
                <a:gd name="T3" fmla="*/ 2 h 11"/>
                <a:gd name="T4" fmla="*/ 3 w 41"/>
                <a:gd name="T5" fmla="*/ 5 h 11"/>
                <a:gd name="T6" fmla="*/ 4 w 41"/>
                <a:gd name="T7" fmla="*/ 11 h 11"/>
                <a:gd name="T8" fmla="*/ 21 w 41"/>
                <a:gd name="T9" fmla="*/ 11 h 11"/>
                <a:gd name="T10" fmla="*/ 37 w 41"/>
                <a:gd name="T11" fmla="*/ 9 h 11"/>
                <a:gd name="T12" fmla="*/ 37 w 4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1" h="11">
                  <a:moveTo>
                    <a:pt x="37" y="1"/>
                  </a:moveTo>
                  <a:cubicBezTo>
                    <a:pt x="31" y="0"/>
                    <a:pt x="26" y="1"/>
                    <a:pt x="21" y="2"/>
                  </a:cubicBezTo>
                  <a:cubicBezTo>
                    <a:pt x="15" y="2"/>
                    <a:pt x="9" y="3"/>
                    <a:pt x="3" y="5"/>
                  </a:cubicBezTo>
                  <a:cubicBezTo>
                    <a:pt x="0" y="5"/>
                    <a:pt x="1" y="11"/>
                    <a:pt x="4" y="11"/>
                  </a:cubicBezTo>
                  <a:cubicBezTo>
                    <a:pt x="10" y="11"/>
                    <a:pt x="15" y="11"/>
                    <a:pt x="21" y="11"/>
                  </a:cubicBezTo>
                  <a:cubicBezTo>
                    <a:pt x="26" y="10"/>
                    <a:pt x="32" y="11"/>
                    <a:pt x="37" y="9"/>
                  </a:cubicBezTo>
                  <a:cubicBezTo>
                    <a:pt x="40" y="8"/>
                    <a:pt x="41" y="2"/>
                    <a:pt x="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7" name="Freeform 41">
              <a:extLst>
                <a:ext uri="{FF2B5EF4-FFF2-40B4-BE49-F238E27FC236}">
                  <a16:creationId xmlns:a16="http://schemas.microsoft.com/office/drawing/2014/main" id="{74707C21-460B-4EB6-B2BF-510A5BABF4AF}"/>
                </a:ext>
              </a:extLst>
            </p:cNvPr>
            <p:cNvSpPr/>
            <p:nvPr/>
          </p:nvSpPr>
          <p:spPr bwMode="auto">
            <a:xfrm>
              <a:off x="5091" y="1587"/>
              <a:ext cx="121" cy="72"/>
            </a:xfrm>
            <a:custGeom>
              <a:avLst/>
              <a:gdLst>
                <a:gd name="T0" fmla="*/ 46 w 51"/>
                <a:gd name="T1" fmla="*/ 1 h 30"/>
                <a:gd name="T2" fmla="*/ 27 w 51"/>
                <a:gd name="T3" fmla="*/ 12 h 30"/>
                <a:gd name="T4" fmla="*/ 5 w 51"/>
                <a:gd name="T5" fmla="*/ 22 h 30"/>
                <a:gd name="T6" fmla="*/ 7 w 51"/>
                <a:gd name="T7" fmla="*/ 29 h 30"/>
                <a:gd name="T8" fmla="*/ 50 w 51"/>
                <a:gd name="T9" fmla="*/ 7 h 30"/>
                <a:gd name="T10" fmla="*/ 46 w 51"/>
                <a:gd name="T11" fmla="*/ 1 h 30"/>
              </a:gdLst>
              <a:ahLst/>
              <a:cxnLst>
                <a:cxn ang="0">
                  <a:pos x="T0" y="T1"/>
                </a:cxn>
                <a:cxn ang="0">
                  <a:pos x="T2" y="T3"/>
                </a:cxn>
                <a:cxn ang="0">
                  <a:pos x="T4" y="T5"/>
                </a:cxn>
                <a:cxn ang="0">
                  <a:pos x="T6" y="T7"/>
                </a:cxn>
                <a:cxn ang="0">
                  <a:pos x="T8" y="T9"/>
                </a:cxn>
                <a:cxn ang="0">
                  <a:pos x="T10" y="T11"/>
                </a:cxn>
              </a:cxnLst>
              <a:rect l="0" t="0" r="r" b="b"/>
              <a:pathLst>
                <a:path w="51" h="30">
                  <a:moveTo>
                    <a:pt x="46" y="1"/>
                  </a:moveTo>
                  <a:cubicBezTo>
                    <a:pt x="39" y="4"/>
                    <a:pt x="33" y="8"/>
                    <a:pt x="27" y="12"/>
                  </a:cubicBezTo>
                  <a:cubicBezTo>
                    <a:pt x="20" y="16"/>
                    <a:pt x="13" y="19"/>
                    <a:pt x="5" y="22"/>
                  </a:cubicBezTo>
                  <a:cubicBezTo>
                    <a:pt x="0" y="23"/>
                    <a:pt x="2" y="30"/>
                    <a:pt x="7" y="29"/>
                  </a:cubicBezTo>
                  <a:cubicBezTo>
                    <a:pt x="21" y="26"/>
                    <a:pt x="41" y="20"/>
                    <a:pt x="50" y="7"/>
                  </a:cubicBezTo>
                  <a:cubicBezTo>
                    <a:pt x="51" y="4"/>
                    <a:pt x="49" y="0"/>
                    <a:pt x="4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8" name="Freeform 42">
              <a:extLst>
                <a:ext uri="{FF2B5EF4-FFF2-40B4-BE49-F238E27FC236}">
                  <a16:creationId xmlns:a16="http://schemas.microsoft.com/office/drawing/2014/main" id="{22836DDD-1580-4683-A7D7-5036336A0473}"/>
                </a:ext>
              </a:extLst>
            </p:cNvPr>
            <p:cNvSpPr/>
            <p:nvPr/>
          </p:nvSpPr>
          <p:spPr bwMode="auto">
            <a:xfrm>
              <a:off x="5257" y="1513"/>
              <a:ext cx="83" cy="67"/>
            </a:xfrm>
            <a:custGeom>
              <a:avLst/>
              <a:gdLst>
                <a:gd name="T0" fmla="*/ 31 w 35"/>
                <a:gd name="T1" fmla="*/ 4 h 28"/>
                <a:gd name="T2" fmla="*/ 17 w 35"/>
                <a:gd name="T3" fmla="*/ 6 h 28"/>
                <a:gd name="T4" fmla="*/ 4 w 35"/>
                <a:gd name="T5" fmla="*/ 19 h 28"/>
                <a:gd name="T6" fmla="*/ 9 w 35"/>
                <a:gd name="T7" fmla="*/ 24 h 28"/>
                <a:gd name="T8" fmla="*/ 24 w 35"/>
                <a:gd name="T9" fmla="*/ 14 h 28"/>
                <a:gd name="T10" fmla="*/ 31 w 35"/>
                <a:gd name="T11" fmla="*/ 4 h 28"/>
              </a:gdLst>
              <a:ahLst/>
              <a:cxnLst>
                <a:cxn ang="0">
                  <a:pos x="T0" y="T1"/>
                </a:cxn>
                <a:cxn ang="0">
                  <a:pos x="T2" y="T3"/>
                </a:cxn>
                <a:cxn ang="0">
                  <a:pos x="T4" y="T5"/>
                </a:cxn>
                <a:cxn ang="0">
                  <a:pos x="T6" y="T7"/>
                </a:cxn>
                <a:cxn ang="0">
                  <a:pos x="T8" y="T9"/>
                </a:cxn>
                <a:cxn ang="0">
                  <a:pos x="T10" y="T11"/>
                </a:cxn>
              </a:cxnLst>
              <a:rect l="0" t="0" r="r" b="b"/>
              <a:pathLst>
                <a:path w="35" h="28">
                  <a:moveTo>
                    <a:pt x="31" y="4"/>
                  </a:moveTo>
                  <a:cubicBezTo>
                    <a:pt x="28" y="0"/>
                    <a:pt x="21" y="4"/>
                    <a:pt x="17" y="6"/>
                  </a:cubicBezTo>
                  <a:cubicBezTo>
                    <a:pt x="12" y="10"/>
                    <a:pt x="7" y="14"/>
                    <a:pt x="4" y="19"/>
                  </a:cubicBezTo>
                  <a:cubicBezTo>
                    <a:pt x="0" y="23"/>
                    <a:pt x="5" y="28"/>
                    <a:pt x="9" y="24"/>
                  </a:cubicBezTo>
                  <a:cubicBezTo>
                    <a:pt x="14" y="20"/>
                    <a:pt x="19" y="17"/>
                    <a:pt x="24" y="14"/>
                  </a:cubicBezTo>
                  <a:cubicBezTo>
                    <a:pt x="27" y="12"/>
                    <a:pt x="35" y="9"/>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9" name="Freeform 43">
              <a:extLst>
                <a:ext uri="{FF2B5EF4-FFF2-40B4-BE49-F238E27FC236}">
                  <a16:creationId xmlns:a16="http://schemas.microsoft.com/office/drawing/2014/main" id="{94304C0C-163D-420F-88C0-0B30831ED267}"/>
                </a:ext>
              </a:extLst>
            </p:cNvPr>
            <p:cNvSpPr/>
            <p:nvPr/>
          </p:nvSpPr>
          <p:spPr bwMode="auto">
            <a:xfrm>
              <a:off x="5361" y="1440"/>
              <a:ext cx="76" cy="57"/>
            </a:xfrm>
            <a:custGeom>
              <a:avLst/>
              <a:gdLst>
                <a:gd name="T0" fmla="*/ 26 w 32"/>
                <a:gd name="T1" fmla="*/ 0 h 24"/>
                <a:gd name="T2" fmla="*/ 15 w 32"/>
                <a:gd name="T3" fmla="*/ 8 h 24"/>
                <a:gd name="T4" fmla="*/ 3 w 32"/>
                <a:gd name="T5" fmla="*/ 17 h 24"/>
                <a:gd name="T6" fmla="*/ 7 w 32"/>
                <a:gd name="T7" fmla="*/ 22 h 24"/>
                <a:gd name="T8" fmla="*/ 20 w 32"/>
                <a:gd name="T9" fmla="*/ 14 h 24"/>
                <a:gd name="T10" fmla="*/ 30 w 32"/>
                <a:gd name="T11" fmla="*/ 6 h 24"/>
                <a:gd name="T12" fmla="*/ 26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6" y="0"/>
                  </a:moveTo>
                  <a:cubicBezTo>
                    <a:pt x="22" y="2"/>
                    <a:pt x="18" y="5"/>
                    <a:pt x="15" y="8"/>
                  </a:cubicBezTo>
                  <a:cubicBezTo>
                    <a:pt x="11" y="11"/>
                    <a:pt x="6" y="14"/>
                    <a:pt x="3" y="17"/>
                  </a:cubicBezTo>
                  <a:cubicBezTo>
                    <a:pt x="0" y="20"/>
                    <a:pt x="4" y="24"/>
                    <a:pt x="7" y="22"/>
                  </a:cubicBezTo>
                  <a:cubicBezTo>
                    <a:pt x="11" y="20"/>
                    <a:pt x="15" y="17"/>
                    <a:pt x="20" y="14"/>
                  </a:cubicBezTo>
                  <a:cubicBezTo>
                    <a:pt x="24" y="12"/>
                    <a:pt x="28" y="10"/>
                    <a:pt x="30" y="6"/>
                  </a:cubicBezTo>
                  <a:cubicBezTo>
                    <a:pt x="32" y="3"/>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0" name="Freeform 44">
              <a:extLst>
                <a:ext uri="{FF2B5EF4-FFF2-40B4-BE49-F238E27FC236}">
                  <a16:creationId xmlns:a16="http://schemas.microsoft.com/office/drawing/2014/main" id="{96241B87-9228-4535-804B-14410DB12301}"/>
                </a:ext>
              </a:extLst>
            </p:cNvPr>
            <p:cNvSpPr/>
            <p:nvPr/>
          </p:nvSpPr>
          <p:spPr bwMode="auto">
            <a:xfrm>
              <a:off x="5489" y="1344"/>
              <a:ext cx="69" cy="67"/>
            </a:xfrm>
            <a:custGeom>
              <a:avLst/>
              <a:gdLst>
                <a:gd name="T0" fmla="*/ 20 w 29"/>
                <a:gd name="T1" fmla="*/ 1 h 28"/>
                <a:gd name="T2" fmla="*/ 2 w 29"/>
                <a:gd name="T3" fmla="*/ 19 h 28"/>
                <a:gd name="T4" fmla="*/ 10 w 29"/>
                <a:gd name="T5" fmla="*/ 23 h 28"/>
                <a:gd name="T6" fmla="*/ 17 w 29"/>
                <a:gd name="T7" fmla="*/ 16 h 28"/>
                <a:gd name="T8" fmla="*/ 25 w 29"/>
                <a:gd name="T9" fmla="*/ 10 h 28"/>
                <a:gd name="T10" fmla="*/ 20 w 29"/>
                <a:gd name="T11" fmla="*/ 1 h 28"/>
              </a:gdLst>
              <a:ahLst/>
              <a:cxnLst>
                <a:cxn ang="0">
                  <a:pos x="T0" y="T1"/>
                </a:cxn>
                <a:cxn ang="0">
                  <a:pos x="T2" y="T3"/>
                </a:cxn>
                <a:cxn ang="0">
                  <a:pos x="T4" y="T5"/>
                </a:cxn>
                <a:cxn ang="0">
                  <a:pos x="T6" y="T7"/>
                </a:cxn>
                <a:cxn ang="0">
                  <a:pos x="T8" y="T9"/>
                </a:cxn>
                <a:cxn ang="0">
                  <a:pos x="T10" y="T11"/>
                </a:cxn>
              </a:cxnLst>
              <a:rect l="0" t="0" r="r" b="b"/>
              <a:pathLst>
                <a:path w="29" h="28">
                  <a:moveTo>
                    <a:pt x="20" y="1"/>
                  </a:moveTo>
                  <a:cubicBezTo>
                    <a:pt x="12" y="4"/>
                    <a:pt x="6" y="12"/>
                    <a:pt x="2" y="19"/>
                  </a:cubicBezTo>
                  <a:cubicBezTo>
                    <a:pt x="0" y="24"/>
                    <a:pt x="7" y="28"/>
                    <a:pt x="10" y="23"/>
                  </a:cubicBezTo>
                  <a:cubicBezTo>
                    <a:pt x="12" y="21"/>
                    <a:pt x="14" y="18"/>
                    <a:pt x="17" y="16"/>
                  </a:cubicBezTo>
                  <a:cubicBezTo>
                    <a:pt x="19" y="14"/>
                    <a:pt x="22" y="12"/>
                    <a:pt x="25" y="10"/>
                  </a:cubicBezTo>
                  <a:cubicBezTo>
                    <a:pt x="29" y="7"/>
                    <a:pt x="24"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1" name="Freeform 45">
              <a:extLst>
                <a:ext uri="{FF2B5EF4-FFF2-40B4-BE49-F238E27FC236}">
                  <a16:creationId xmlns:a16="http://schemas.microsoft.com/office/drawing/2014/main" id="{0BB5CD57-328A-4DD3-B5DB-67B16A7E494B}"/>
                </a:ext>
              </a:extLst>
            </p:cNvPr>
            <p:cNvSpPr/>
            <p:nvPr/>
          </p:nvSpPr>
          <p:spPr bwMode="auto">
            <a:xfrm>
              <a:off x="5560" y="1273"/>
              <a:ext cx="55" cy="57"/>
            </a:xfrm>
            <a:custGeom>
              <a:avLst/>
              <a:gdLst>
                <a:gd name="T0" fmla="*/ 17 w 23"/>
                <a:gd name="T1" fmla="*/ 1 h 24"/>
                <a:gd name="T2" fmla="*/ 10 w 23"/>
                <a:gd name="T3" fmla="*/ 8 h 24"/>
                <a:gd name="T4" fmla="*/ 3 w 23"/>
                <a:gd name="T5" fmla="*/ 17 h 24"/>
                <a:gd name="T6" fmla="*/ 9 w 23"/>
                <a:gd name="T7" fmla="*/ 21 h 24"/>
                <a:gd name="T8" fmla="*/ 16 w 23"/>
                <a:gd name="T9" fmla="*/ 14 h 24"/>
                <a:gd name="T10" fmla="*/ 22 w 23"/>
                <a:gd name="T11" fmla="*/ 5 h 24"/>
                <a:gd name="T12" fmla="*/ 17 w 23"/>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17" y="1"/>
                  </a:moveTo>
                  <a:cubicBezTo>
                    <a:pt x="14" y="2"/>
                    <a:pt x="12" y="5"/>
                    <a:pt x="10" y="8"/>
                  </a:cubicBezTo>
                  <a:cubicBezTo>
                    <a:pt x="7" y="11"/>
                    <a:pt x="5" y="14"/>
                    <a:pt x="3" y="17"/>
                  </a:cubicBezTo>
                  <a:cubicBezTo>
                    <a:pt x="0" y="20"/>
                    <a:pt x="6" y="24"/>
                    <a:pt x="9" y="21"/>
                  </a:cubicBezTo>
                  <a:cubicBezTo>
                    <a:pt x="11" y="19"/>
                    <a:pt x="14" y="16"/>
                    <a:pt x="16" y="14"/>
                  </a:cubicBezTo>
                  <a:cubicBezTo>
                    <a:pt x="19" y="11"/>
                    <a:pt x="22" y="9"/>
                    <a:pt x="22" y="5"/>
                  </a:cubicBezTo>
                  <a:cubicBezTo>
                    <a:pt x="23" y="3"/>
                    <a:pt x="20" y="0"/>
                    <a:pt x="1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12" name="文本框 55">
            <a:extLst>
              <a:ext uri="{FF2B5EF4-FFF2-40B4-BE49-F238E27FC236}">
                <a16:creationId xmlns:a16="http://schemas.microsoft.com/office/drawing/2014/main" id="{16036563-4495-4848-88EC-DC51E30C0B16}"/>
              </a:ext>
            </a:extLst>
          </p:cNvPr>
          <p:cNvSpPr txBox="1"/>
          <p:nvPr/>
        </p:nvSpPr>
        <p:spPr>
          <a:xfrm>
            <a:off x="2197354" y="619768"/>
            <a:ext cx="659923" cy="584775"/>
          </a:xfrm>
          <a:prstGeom prst="rect">
            <a:avLst/>
          </a:prstGeom>
          <a:noFill/>
        </p:spPr>
        <p:txBody>
          <a:bodyPr wrap="square" rtlCol="0">
            <a:spAutoFit/>
          </a:bodyPr>
          <a:lstStyle/>
          <a:p>
            <a:pPr algn="dist"/>
            <a:r>
              <a:rPr lang="en-US" altLang="zh-CN" sz="3200" dirty="0">
                <a:solidFill>
                  <a:srgbClr val="404040"/>
                </a:solidFill>
                <a:cs typeface="+mn-ea"/>
                <a:sym typeface="+mn-lt"/>
              </a:rPr>
              <a:t>04</a:t>
            </a:r>
            <a:endParaRPr lang="zh-CN" altLang="en-US" sz="3200" dirty="0">
              <a:solidFill>
                <a:srgbClr val="404040"/>
              </a:solidFill>
              <a:cs typeface="+mn-ea"/>
              <a:sym typeface="+mn-lt"/>
            </a:endParaRPr>
          </a:p>
        </p:txBody>
      </p:sp>
      <p:graphicFrame>
        <p:nvGraphicFramePr>
          <p:cNvPr id="2" name="Table 2">
            <a:extLst>
              <a:ext uri="{FF2B5EF4-FFF2-40B4-BE49-F238E27FC236}">
                <a16:creationId xmlns:a16="http://schemas.microsoft.com/office/drawing/2014/main" id="{D0D39475-D9DB-455C-A186-E5F7DFF00341}"/>
              </a:ext>
            </a:extLst>
          </p:cNvPr>
          <p:cNvGraphicFramePr>
            <a:graphicFrameLocks noGrp="1"/>
          </p:cNvGraphicFramePr>
          <p:nvPr>
            <p:extLst>
              <p:ext uri="{D42A27DB-BD31-4B8C-83A1-F6EECF244321}">
                <p14:modId xmlns:p14="http://schemas.microsoft.com/office/powerpoint/2010/main" val="1427848067"/>
              </p:ext>
            </p:extLst>
          </p:nvPr>
        </p:nvGraphicFramePr>
        <p:xfrm>
          <a:off x="1730478" y="1279411"/>
          <a:ext cx="5378245" cy="2353336"/>
        </p:xfrm>
        <a:graphic>
          <a:graphicData uri="http://schemas.openxmlformats.org/drawingml/2006/table">
            <a:tbl>
              <a:tblPr firstRow="1" bandRow="1">
                <a:tableStyleId>{2D5ABB26-0587-4C30-8999-92F81FD0307C}</a:tableStyleId>
              </a:tblPr>
              <a:tblGrid>
                <a:gridCol w="3500283">
                  <a:extLst>
                    <a:ext uri="{9D8B030D-6E8A-4147-A177-3AD203B41FA5}">
                      <a16:colId xmlns:a16="http://schemas.microsoft.com/office/drawing/2014/main" val="3642107523"/>
                    </a:ext>
                  </a:extLst>
                </a:gridCol>
                <a:gridCol w="1877962">
                  <a:extLst>
                    <a:ext uri="{9D8B030D-6E8A-4147-A177-3AD203B41FA5}">
                      <a16:colId xmlns:a16="http://schemas.microsoft.com/office/drawing/2014/main" val="2786442208"/>
                    </a:ext>
                  </a:extLst>
                </a:gridCol>
              </a:tblGrid>
              <a:tr h="1286536">
                <a:tc>
                  <a:txBody>
                    <a:bodyPr/>
                    <a:lstStyle/>
                    <a:p>
                      <a:r>
                        <a:rPr lang="en-GB" sz="1800" b="1" kern="1200" dirty="0">
                          <a:solidFill>
                            <a:schemeClr val="tx1"/>
                          </a:solidFill>
                          <a:effectLst/>
                          <a:latin typeface="Times New Roman" panose="02020603050405020304" pitchFamily="18" charset="0"/>
                          <a:ea typeface="+mn-ea"/>
                          <a:cs typeface="Times New Roman" panose="02020603050405020304" pitchFamily="18" charset="0"/>
                        </a:rPr>
                        <a:t>Adjust the size of the map</a:t>
                      </a:r>
                      <a:endParaRPr lang="en-US" sz="1800" b="1" kern="1200" dirty="0">
                        <a:solidFill>
                          <a:schemeClr val="tx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GB" sz="1800" b="1" kern="1200" dirty="0">
                          <a:solidFill>
                            <a:schemeClr val="tx1"/>
                          </a:solidFill>
                          <a:effectLst/>
                          <a:latin typeface="Times New Roman" panose="02020603050405020304" pitchFamily="18" charset="0"/>
                          <a:ea typeface="+mn-ea"/>
                          <a:cs typeface="Times New Roman" panose="02020603050405020304" pitchFamily="18" charset="0"/>
                        </a:rPr>
                        <a:t>Move Points A and B to adjust the size of the map</a:t>
                      </a:r>
                      <a:endParaRPr lang="en-US" sz="1800" b="1"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GB" sz="1800" b="1" kern="1200" dirty="0">
                          <a:solidFill>
                            <a:schemeClr val="tx1"/>
                          </a:solidFill>
                          <a:effectLst/>
                          <a:latin typeface="Times New Roman" panose="02020603050405020304" pitchFamily="18" charset="0"/>
                          <a:ea typeface="+mn-ea"/>
                          <a:cs typeface="Times New Roman" panose="02020603050405020304" pitchFamily="18" charset="0"/>
                        </a:rPr>
                        <a:t>Hide Points A and B</a:t>
                      </a:r>
                      <a:endParaRPr lang="en-US" sz="1800" b="1" kern="1200" dirty="0">
                        <a:solidFill>
                          <a:srgbClr val="3E3A39"/>
                        </a:solidFill>
                        <a:effectLst/>
                        <a:latin typeface="Times New Roman" panose="02020603050405020304" pitchFamily="18" charset="0"/>
                        <a:ea typeface="+mn-ea"/>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64980404"/>
                  </a:ext>
                </a:extLst>
              </a:tr>
              <a:tr h="983498">
                <a:tc gridSpan="2">
                  <a:txBody>
                    <a:bodyPr/>
                    <a:lstStyle/>
                    <a:p>
                      <a:r>
                        <a:rPr lang="en-GB" sz="1600" i="1" kern="1200" dirty="0">
                          <a:solidFill>
                            <a:schemeClr val="tx1"/>
                          </a:solidFill>
                          <a:effectLst/>
                          <a:latin typeface="Times New Roman" panose="02020603050405020304" pitchFamily="18" charset="0"/>
                          <a:ea typeface="+mn-ea"/>
                          <a:cs typeface="Times New Roman" panose="02020603050405020304" pitchFamily="18" charset="0"/>
                        </a:rPr>
                        <a:t>Remark:</a:t>
                      </a:r>
                      <a:endParaRPr lang="en-US" sz="1600" kern="1200" dirty="0">
                        <a:solidFill>
                          <a:schemeClr val="tx1"/>
                        </a:solidFill>
                        <a:effectLst/>
                        <a:latin typeface="Times New Roman" panose="02020603050405020304" pitchFamily="18" charset="0"/>
                        <a:ea typeface="+mn-ea"/>
                        <a:cs typeface="Times New Roman" panose="02020603050405020304" pitchFamily="18" charset="0"/>
                      </a:endParaRPr>
                    </a:p>
                    <a:p>
                      <a:r>
                        <a:rPr lang="en-GB" sz="1600" i="1" kern="1200" dirty="0">
                          <a:solidFill>
                            <a:schemeClr val="tx1"/>
                          </a:solidFill>
                          <a:effectLst/>
                          <a:latin typeface="Times New Roman" panose="02020603050405020304" pitchFamily="18" charset="0"/>
                          <a:ea typeface="+mn-ea"/>
                          <a:cs typeface="Times New Roman" panose="02020603050405020304" pitchFamily="18" charset="0"/>
                        </a:rPr>
                        <a:t>If the interval of the gridline matches with the scale of the map, it will be easier to get the proportions right when creating your 3D-model.</a:t>
                      </a:r>
                      <a:endParaRPr lang="en-U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2162323494"/>
                  </a:ext>
                </a:extLst>
              </a:tr>
            </a:tbl>
          </a:graphicData>
        </a:graphic>
      </p:graphicFrame>
      <p:pic>
        <p:nvPicPr>
          <p:cNvPr id="54" name="Picture 53">
            <a:extLst>
              <a:ext uri="{FF2B5EF4-FFF2-40B4-BE49-F238E27FC236}">
                <a16:creationId xmlns:a16="http://schemas.microsoft.com/office/drawing/2014/main" id="{04F9E892-D2B8-4F17-A319-7D5B7DDDD656}"/>
              </a:ext>
            </a:extLst>
          </p:cNvPr>
          <p:cNvPicPr/>
          <p:nvPr/>
        </p:nvPicPr>
        <p:blipFill rotWithShape="1">
          <a:blip r:embed="rId6">
            <a:extLst>
              <a:ext uri="{28A0092B-C50C-407E-A947-70E740481C1C}">
                <a14:useLocalDpi xmlns:a14="http://schemas.microsoft.com/office/drawing/2010/main" val="0"/>
              </a:ext>
            </a:extLst>
          </a:blip>
          <a:srcRect l="2844" t="10151" r="5898" b="2760"/>
          <a:stretch/>
        </p:blipFill>
        <p:spPr bwMode="auto">
          <a:xfrm>
            <a:off x="2275204" y="3576106"/>
            <a:ext cx="4593590" cy="1104900"/>
          </a:xfrm>
          <a:prstGeom prst="rect">
            <a:avLst/>
          </a:prstGeom>
          <a:noFill/>
          <a:ln>
            <a:noFill/>
          </a:ln>
          <a:extLst>
            <a:ext uri="{53640926-AAD7-44D8-BBD7-CCE9431645EC}">
              <a14:shadowObscured xmlns:a14="http://schemas.microsoft.com/office/drawing/2010/main"/>
            </a:ext>
          </a:extLst>
        </p:spPr>
      </p:pic>
      <p:pic>
        <p:nvPicPr>
          <p:cNvPr id="53" name="Picture 52">
            <a:extLst>
              <a:ext uri="{FF2B5EF4-FFF2-40B4-BE49-F238E27FC236}">
                <a16:creationId xmlns:a16="http://schemas.microsoft.com/office/drawing/2014/main" id="{4D8DABA1-41A4-4216-A08E-1E595745031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479828" y="1305277"/>
            <a:ext cx="1158875" cy="827405"/>
          </a:xfrm>
          <a:prstGeom prst="rect">
            <a:avLst/>
          </a:prstGeom>
          <a:noFill/>
          <a:ln>
            <a:noFill/>
          </a:ln>
        </p:spPr>
      </p:pic>
      <p:cxnSp>
        <p:nvCxnSpPr>
          <p:cNvPr id="4" name="Straight Connector 3">
            <a:extLst>
              <a:ext uri="{FF2B5EF4-FFF2-40B4-BE49-F238E27FC236}">
                <a16:creationId xmlns:a16="http://schemas.microsoft.com/office/drawing/2014/main" id="{258461EA-EBBC-48D1-9BAA-7E81F5715F04}"/>
              </a:ext>
            </a:extLst>
          </p:cNvPr>
          <p:cNvCxnSpPr>
            <a:cxnSpLocks/>
          </p:cNvCxnSpPr>
          <p:nvPr/>
        </p:nvCxnSpPr>
        <p:spPr>
          <a:xfrm>
            <a:off x="3175000" y="4036004"/>
            <a:ext cx="0" cy="33279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4C158DE-8FC3-4105-B2F1-4D507A415A4D}"/>
              </a:ext>
            </a:extLst>
          </p:cNvPr>
          <p:cNvCxnSpPr>
            <a:cxnSpLocks/>
          </p:cNvCxnSpPr>
          <p:nvPr/>
        </p:nvCxnSpPr>
        <p:spPr>
          <a:xfrm>
            <a:off x="3886200" y="4036004"/>
            <a:ext cx="0" cy="33279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72640AF-B086-4E92-A21A-A4C0D632C1EE}"/>
              </a:ext>
            </a:extLst>
          </p:cNvPr>
          <p:cNvCxnSpPr>
            <a:cxnSpLocks/>
          </p:cNvCxnSpPr>
          <p:nvPr/>
        </p:nvCxnSpPr>
        <p:spPr>
          <a:xfrm>
            <a:off x="4597400" y="4036004"/>
            <a:ext cx="0" cy="33279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E99EBBF-29BA-4A53-BABA-D3D4EB7DE338}"/>
              </a:ext>
            </a:extLst>
          </p:cNvPr>
          <p:cNvCxnSpPr>
            <a:cxnSpLocks/>
          </p:cNvCxnSpPr>
          <p:nvPr/>
        </p:nvCxnSpPr>
        <p:spPr>
          <a:xfrm>
            <a:off x="5308600" y="4036004"/>
            <a:ext cx="0" cy="33279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9F60444-1A5B-48E9-A8B6-90895584DD6B}"/>
              </a:ext>
            </a:extLst>
          </p:cNvPr>
          <p:cNvCxnSpPr>
            <a:cxnSpLocks/>
          </p:cNvCxnSpPr>
          <p:nvPr/>
        </p:nvCxnSpPr>
        <p:spPr>
          <a:xfrm>
            <a:off x="6019800" y="4036004"/>
            <a:ext cx="0" cy="33279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838534"/>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1000" fill="hold"/>
                                        <p:tgtEl>
                                          <p:spTgt spid="112"/>
                                        </p:tgtEl>
                                        <p:attrNameLst>
                                          <p:attrName>ppt_w</p:attrName>
                                        </p:attrNameLst>
                                      </p:cBhvr>
                                      <p:tavLst>
                                        <p:tav tm="0">
                                          <p:val>
                                            <p:fltVal val="0"/>
                                          </p:val>
                                        </p:tav>
                                        <p:tav tm="100000">
                                          <p:val>
                                            <p:strVal val="#ppt_w"/>
                                          </p:val>
                                        </p:tav>
                                      </p:tavLst>
                                    </p:anim>
                                    <p:anim calcmode="lin" valueType="num">
                                      <p:cBhvr>
                                        <p:cTn id="8" dur="1000" fill="hold"/>
                                        <p:tgtEl>
                                          <p:spTgt spid="112"/>
                                        </p:tgtEl>
                                        <p:attrNameLst>
                                          <p:attrName>ppt_h</p:attrName>
                                        </p:attrNameLst>
                                      </p:cBhvr>
                                      <p:tavLst>
                                        <p:tav tm="0">
                                          <p:val>
                                            <p:fltVal val="0"/>
                                          </p:val>
                                        </p:tav>
                                        <p:tav tm="100000">
                                          <p:val>
                                            <p:strVal val="#ppt_h"/>
                                          </p:val>
                                        </p:tav>
                                      </p:tavLst>
                                    </p:anim>
                                    <p:anim calcmode="lin" valueType="num">
                                      <p:cBhvr>
                                        <p:cTn id="9" dur="1000" fill="hold"/>
                                        <p:tgtEl>
                                          <p:spTgt spid="112"/>
                                        </p:tgtEl>
                                        <p:attrNameLst>
                                          <p:attrName>style.rotation</p:attrName>
                                        </p:attrNameLst>
                                      </p:cBhvr>
                                      <p:tavLst>
                                        <p:tav tm="0">
                                          <p:val>
                                            <p:fltVal val="90"/>
                                          </p:val>
                                        </p:tav>
                                        <p:tav tm="100000">
                                          <p:val>
                                            <p:fltVal val="0"/>
                                          </p:val>
                                        </p:tav>
                                      </p:tavLst>
                                    </p:anim>
                                    <p:animEffect transition="in" filter="fade">
                                      <p:cBhvr>
                                        <p:cTn id="10" dur="1000"/>
                                        <p:tgtEl>
                                          <p:spTgt spid="112"/>
                                        </p:tgtEl>
                                      </p:cBhvr>
                                    </p:animEffect>
                                  </p:childTnLst>
                                </p:cTn>
                              </p:par>
                              <p:par>
                                <p:cTn id="11" presetID="3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1000" fill="hold"/>
                                        <p:tgtEl>
                                          <p:spTgt spid="70"/>
                                        </p:tgtEl>
                                        <p:attrNameLst>
                                          <p:attrName>ppt_w</p:attrName>
                                        </p:attrNameLst>
                                      </p:cBhvr>
                                      <p:tavLst>
                                        <p:tav tm="0">
                                          <p:val>
                                            <p:fltVal val="0"/>
                                          </p:val>
                                        </p:tav>
                                        <p:tav tm="100000">
                                          <p:val>
                                            <p:strVal val="#ppt_w"/>
                                          </p:val>
                                        </p:tav>
                                      </p:tavLst>
                                    </p:anim>
                                    <p:anim calcmode="lin" valueType="num">
                                      <p:cBhvr>
                                        <p:cTn id="14" dur="1000" fill="hold"/>
                                        <p:tgtEl>
                                          <p:spTgt spid="70"/>
                                        </p:tgtEl>
                                        <p:attrNameLst>
                                          <p:attrName>ppt_h</p:attrName>
                                        </p:attrNameLst>
                                      </p:cBhvr>
                                      <p:tavLst>
                                        <p:tav tm="0">
                                          <p:val>
                                            <p:fltVal val="0"/>
                                          </p:val>
                                        </p:tav>
                                        <p:tav tm="100000">
                                          <p:val>
                                            <p:strVal val="#ppt_h"/>
                                          </p:val>
                                        </p:tav>
                                      </p:tavLst>
                                    </p:anim>
                                    <p:anim calcmode="lin" valueType="num">
                                      <p:cBhvr>
                                        <p:cTn id="15" dur="1000" fill="hold"/>
                                        <p:tgtEl>
                                          <p:spTgt spid="70"/>
                                        </p:tgtEl>
                                        <p:attrNameLst>
                                          <p:attrName>style.rotation</p:attrName>
                                        </p:attrNameLst>
                                      </p:cBhvr>
                                      <p:tavLst>
                                        <p:tav tm="0">
                                          <p:val>
                                            <p:fltVal val="90"/>
                                          </p:val>
                                        </p:tav>
                                        <p:tav tm="100000">
                                          <p:val>
                                            <p:fltVal val="0"/>
                                          </p:val>
                                        </p:tav>
                                      </p:tavLst>
                                    </p:anim>
                                    <p:animEffect transition="in" filter="fade">
                                      <p:cBhvr>
                                        <p:cTn id="16" dur="10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1000"/>
                                        <p:tgtEl>
                                          <p:spTgt spid="54"/>
                                        </p:tgtEl>
                                      </p:cBhvr>
                                    </p:animEffect>
                                    <p:anim calcmode="lin" valueType="num">
                                      <p:cBhvr>
                                        <p:cTn id="34" dur="1000" fill="hold"/>
                                        <p:tgtEl>
                                          <p:spTgt spid="54"/>
                                        </p:tgtEl>
                                        <p:attrNameLst>
                                          <p:attrName>ppt_x</p:attrName>
                                        </p:attrNameLst>
                                      </p:cBhvr>
                                      <p:tavLst>
                                        <p:tav tm="0">
                                          <p:val>
                                            <p:strVal val="#ppt_x"/>
                                          </p:val>
                                        </p:tav>
                                        <p:tav tm="100000">
                                          <p:val>
                                            <p:strVal val="#ppt_x"/>
                                          </p:val>
                                        </p:tav>
                                      </p:tavLst>
                                    </p:anim>
                                    <p:anim calcmode="lin" valueType="num">
                                      <p:cBhvr>
                                        <p:cTn id="3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47</a:t>
            </a:fld>
            <a:endParaRPr lang="zh-CN" altLang="en-US" dirty="0"/>
          </a:p>
        </p:txBody>
      </p:sp>
      <p:grpSp>
        <p:nvGrpSpPr>
          <p:cNvPr id="70" name="Group 4">
            <a:extLst>
              <a:ext uri="{FF2B5EF4-FFF2-40B4-BE49-F238E27FC236}">
                <a16:creationId xmlns:a16="http://schemas.microsoft.com/office/drawing/2014/main" id="{553410CF-182D-4AFA-8636-084A5C086FF9}"/>
              </a:ext>
            </a:extLst>
          </p:cNvPr>
          <p:cNvGrpSpPr>
            <a:grpSpLocks noChangeAspect="1"/>
          </p:cNvGrpSpPr>
          <p:nvPr/>
        </p:nvGrpSpPr>
        <p:grpSpPr bwMode="auto">
          <a:xfrm flipH="1">
            <a:off x="1860444" y="767704"/>
            <a:ext cx="1133478" cy="621619"/>
            <a:chOff x="3326" y="771"/>
            <a:chExt cx="2348" cy="954"/>
          </a:xfrm>
          <a:solidFill>
            <a:schemeClr val="tx1">
              <a:lumMod val="75000"/>
              <a:lumOff val="25000"/>
            </a:schemeClr>
          </a:solidFill>
        </p:grpSpPr>
        <p:sp>
          <p:nvSpPr>
            <p:cNvPr id="71" name="Freeform 5">
              <a:extLst>
                <a:ext uri="{FF2B5EF4-FFF2-40B4-BE49-F238E27FC236}">
                  <a16:creationId xmlns:a16="http://schemas.microsoft.com/office/drawing/2014/main" id="{9997A38E-3E88-44C2-9F16-3772F434CCAA}"/>
                </a:ext>
              </a:extLst>
            </p:cNvPr>
            <p:cNvSpPr>
              <a:spLocks noEditPoints="1"/>
            </p:cNvSpPr>
            <p:nvPr/>
          </p:nvSpPr>
          <p:spPr bwMode="auto">
            <a:xfrm>
              <a:off x="3326" y="771"/>
              <a:ext cx="2348" cy="954"/>
            </a:xfrm>
            <a:custGeom>
              <a:avLst/>
              <a:gdLst>
                <a:gd name="T0" fmla="*/ 969 w 991"/>
                <a:gd name="T1" fmla="*/ 166 h 401"/>
                <a:gd name="T2" fmla="*/ 911 w 991"/>
                <a:gd name="T3" fmla="*/ 115 h 401"/>
                <a:gd name="T4" fmla="*/ 851 w 991"/>
                <a:gd name="T5" fmla="*/ 67 h 401"/>
                <a:gd name="T6" fmla="*/ 780 w 991"/>
                <a:gd name="T7" fmla="*/ 16 h 401"/>
                <a:gd name="T8" fmla="*/ 774 w 991"/>
                <a:gd name="T9" fmla="*/ 17 h 401"/>
                <a:gd name="T10" fmla="*/ 770 w 991"/>
                <a:gd name="T11" fmla="*/ 16 h 401"/>
                <a:gd name="T12" fmla="*/ 354 w 991"/>
                <a:gd name="T13" fmla="*/ 3 h 401"/>
                <a:gd name="T14" fmla="*/ 149 w 991"/>
                <a:gd name="T15" fmla="*/ 2 h 401"/>
                <a:gd name="T16" fmla="*/ 44 w 991"/>
                <a:gd name="T17" fmla="*/ 3 h 401"/>
                <a:gd name="T18" fmla="*/ 9 w 991"/>
                <a:gd name="T19" fmla="*/ 34 h 401"/>
                <a:gd name="T20" fmla="*/ 6 w 991"/>
                <a:gd name="T21" fmla="*/ 38 h 401"/>
                <a:gd name="T22" fmla="*/ 3 w 991"/>
                <a:gd name="T23" fmla="*/ 263 h 401"/>
                <a:gd name="T24" fmla="*/ 2 w 991"/>
                <a:gd name="T25" fmla="*/ 319 h 401"/>
                <a:gd name="T26" fmla="*/ 4 w 991"/>
                <a:gd name="T27" fmla="*/ 363 h 401"/>
                <a:gd name="T28" fmla="*/ 63 w 991"/>
                <a:gd name="T29" fmla="*/ 388 h 401"/>
                <a:gd name="T30" fmla="*/ 514 w 991"/>
                <a:gd name="T31" fmla="*/ 399 h 401"/>
                <a:gd name="T32" fmla="*/ 768 w 991"/>
                <a:gd name="T33" fmla="*/ 392 h 401"/>
                <a:gd name="T34" fmla="*/ 772 w 991"/>
                <a:gd name="T35" fmla="*/ 391 h 401"/>
                <a:gd name="T36" fmla="*/ 778 w 991"/>
                <a:gd name="T37" fmla="*/ 391 h 401"/>
                <a:gd name="T38" fmla="*/ 901 w 991"/>
                <a:gd name="T39" fmla="*/ 317 h 401"/>
                <a:gd name="T40" fmla="*/ 952 w 991"/>
                <a:gd name="T41" fmla="*/ 270 h 401"/>
                <a:gd name="T42" fmla="*/ 987 w 991"/>
                <a:gd name="T43" fmla="*/ 214 h 401"/>
                <a:gd name="T44" fmla="*/ 969 w 991"/>
                <a:gd name="T45" fmla="*/ 166 h 401"/>
                <a:gd name="T46" fmla="*/ 970 w 991"/>
                <a:gd name="T47" fmla="*/ 222 h 401"/>
                <a:gd name="T48" fmla="*/ 879 w 991"/>
                <a:gd name="T49" fmla="*/ 316 h 401"/>
                <a:gd name="T50" fmla="*/ 772 w 991"/>
                <a:gd name="T51" fmla="*/ 380 h 401"/>
                <a:gd name="T52" fmla="*/ 771 w 991"/>
                <a:gd name="T53" fmla="*/ 380 h 401"/>
                <a:gd name="T54" fmla="*/ 768 w 991"/>
                <a:gd name="T55" fmla="*/ 379 h 401"/>
                <a:gd name="T56" fmla="*/ 349 w 991"/>
                <a:gd name="T57" fmla="*/ 386 h 401"/>
                <a:gd name="T58" fmla="*/ 142 w 991"/>
                <a:gd name="T59" fmla="*/ 380 h 401"/>
                <a:gd name="T60" fmla="*/ 38 w 991"/>
                <a:gd name="T61" fmla="*/ 374 h 401"/>
                <a:gd name="T62" fmla="*/ 14 w 991"/>
                <a:gd name="T63" fmla="*/ 329 h 401"/>
                <a:gd name="T64" fmla="*/ 15 w 991"/>
                <a:gd name="T65" fmla="*/ 276 h 401"/>
                <a:gd name="T66" fmla="*/ 14 w 991"/>
                <a:gd name="T67" fmla="*/ 38 h 401"/>
                <a:gd name="T68" fmla="*/ 14 w 991"/>
                <a:gd name="T69" fmla="*/ 37 h 401"/>
                <a:gd name="T70" fmla="*/ 66 w 991"/>
                <a:gd name="T71" fmla="*/ 15 h 401"/>
                <a:gd name="T72" fmla="*/ 112 w 991"/>
                <a:gd name="T73" fmla="*/ 15 h 401"/>
                <a:gd name="T74" fmla="*/ 208 w 991"/>
                <a:gd name="T75" fmla="*/ 15 h 401"/>
                <a:gd name="T76" fmla="*/ 393 w 991"/>
                <a:gd name="T77" fmla="*/ 17 h 401"/>
                <a:gd name="T78" fmla="*/ 770 w 991"/>
                <a:gd name="T79" fmla="*/ 29 h 401"/>
                <a:gd name="T80" fmla="*/ 776 w 991"/>
                <a:gd name="T81" fmla="*/ 25 h 401"/>
                <a:gd name="T82" fmla="*/ 830 w 991"/>
                <a:gd name="T83" fmla="*/ 68 h 401"/>
                <a:gd name="T84" fmla="*/ 886 w 991"/>
                <a:gd name="T85" fmla="*/ 114 h 401"/>
                <a:gd name="T86" fmla="*/ 941 w 991"/>
                <a:gd name="T87" fmla="*/ 160 h 401"/>
                <a:gd name="T88" fmla="*/ 970 w 991"/>
                <a:gd name="T89" fmla="*/ 22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1" h="401">
                  <a:moveTo>
                    <a:pt x="969" y="166"/>
                  </a:moveTo>
                  <a:cubicBezTo>
                    <a:pt x="951" y="148"/>
                    <a:pt x="930" y="132"/>
                    <a:pt x="911" y="115"/>
                  </a:cubicBezTo>
                  <a:cubicBezTo>
                    <a:pt x="891" y="99"/>
                    <a:pt x="871" y="83"/>
                    <a:pt x="851" y="67"/>
                  </a:cubicBezTo>
                  <a:cubicBezTo>
                    <a:pt x="828" y="49"/>
                    <a:pt x="805" y="29"/>
                    <a:pt x="780" y="16"/>
                  </a:cubicBezTo>
                  <a:cubicBezTo>
                    <a:pt x="777" y="15"/>
                    <a:pt x="775" y="15"/>
                    <a:pt x="774" y="17"/>
                  </a:cubicBezTo>
                  <a:cubicBezTo>
                    <a:pt x="773" y="16"/>
                    <a:pt x="772" y="16"/>
                    <a:pt x="770" y="16"/>
                  </a:cubicBezTo>
                  <a:cubicBezTo>
                    <a:pt x="631" y="10"/>
                    <a:pt x="493" y="5"/>
                    <a:pt x="354" y="3"/>
                  </a:cubicBezTo>
                  <a:cubicBezTo>
                    <a:pt x="285" y="2"/>
                    <a:pt x="217" y="2"/>
                    <a:pt x="149" y="2"/>
                  </a:cubicBezTo>
                  <a:cubicBezTo>
                    <a:pt x="114" y="2"/>
                    <a:pt x="78" y="0"/>
                    <a:pt x="44" y="3"/>
                  </a:cubicBezTo>
                  <a:cubicBezTo>
                    <a:pt x="26" y="5"/>
                    <a:pt x="6" y="14"/>
                    <a:pt x="9" y="34"/>
                  </a:cubicBezTo>
                  <a:cubicBezTo>
                    <a:pt x="8" y="34"/>
                    <a:pt x="6" y="35"/>
                    <a:pt x="6" y="38"/>
                  </a:cubicBezTo>
                  <a:cubicBezTo>
                    <a:pt x="2" y="113"/>
                    <a:pt x="3" y="188"/>
                    <a:pt x="3" y="263"/>
                  </a:cubicBezTo>
                  <a:cubicBezTo>
                    <a:pt x="2" y="282"/>
                    <a:pt x="2" y="301"/>
                    <a:pt x="2" y="319"/>
                  </a:cubicBezTo>
                  <a:cubicBezTo>
                    <a:pt x="2" y="333"/>
                    <a:pt x="0" y="349"/>
                    <a:pt x="4" y="363"/>
                  </a:cubicBezTo>
                  <a:cubicBezTo>
                    <a:pt x="11" y="389"/>
                    <a:pt x="41" y="387"/>
                    <a:pt x="63" y="388"/>
                  </a:cubicBezTo>
                  <a:cubicBezTo>
                    <a:pt x="213" y="397"/>
                    <a:pt x="364" y="401"/>
                    <a:pt x="514" y="399"/>
                  </a:cubicBezTo>
                  <a:cubicBezTo>
                    <a:pt x="599" y="398"/>
                    <a:pt x="683" y="396"/>
                    <a:pt x="768" y="392"/>
                  </a:cubicBezTo>
                  <a:cubicBezTo>
                    <a:pt x="770" y="392"/>
                    <a:pt x="771" y="392"/>
                    <a:pt x="772" y="391"/>
                  </a:cubicBezTo>
                  <a:cubicBezTo>
                    <a:pt x="774" y="392"/>
                    <a:pt x="776" y="392"/>
                    <a:pt x="778" y="391"/>
                  </a:cubicBezTo>
                  <a:cubicBezTo>
                    <a:pt x="821" y="369"/>
                    <a:pt x="863" y="346"/>
                    <a:pt x="901" y="317"/>
                  </a:cubicBezTo>
                  <a:cubicBezTo>
                    <a:pt x="919" y="303"/>
                    <a:pt x="937" y="287"/>
                    <a:pt x="952" y="270"/>
                  </a:cubicBezTo>
                  <a:cubicBezTo>
                    <a:pt x="966" y="254"/>
                    <a:pt x="983" y="235"/>
                    <a:pt x="987" y="214"/>
                  </a:cubicBezTo>
                  <a:cubicBezTo>
                    <a:pt x="991" y="195"/>
                    <a:pt x="982" y="179"/>
                    <a:pt x="969" y="166"/>
                  </a:cubicBezTo>
                  <a:close/>
                  <a:moveTo>
                    <a:pt x="970" y="222"/>
                  </a:moveTo>
                  <a:cubicBezTo>
                    <a:pt x="952" y="260"/>
                    <a:pt x="912" y="292"/>
                    <a:pt x="879" y="316"/>
                  </a:cubicBezTo>
                  <a:cubicBezTo>
                    <a:pt x="845" y="340"/>
                    <a:pt x="808" y="360"/>
                    <a:pt x="772" y="380"/>
                  </a:cubicBezTo>
                  <a:cubicBezTo>
                    <a:pt x="772" y="380"/>
                    <a:pt x="772" y="380"/>
                    <a:pt x="771" y="380"/>
                  </a:cubicBezTo>
                  <a:cubicBezTo>
                    <a:pt x="770" y="379"/>
                    <a:pt x="769" y="379"/>
                    <a:pt x="768" y="379"/>
                  </a:cubicBezTo>
                  <a:cubicBezTo>
                    <a:pt x="629" y="386"/>
                    <a:pt x="489" y="388"/>
                    <a:pt x="349" y="386"/>
                  </a:cubicBezTo>
                  <a:cubicBezTo>
                    <a:pt x="280" y="385"/>
                    <a:pt x="211" y="383"/>
                    <a:pt x="142" y="380"/>
                  </a:cubicBezTo>
                  <a:cubicBezTo>
                    <a:pt x="107" y="378"/>
                    <a:pt x="72" y="378"/>
                    <a:pt x="38" y="374"/>
                  </a:cubicBezTo>
                  <a:cubicBezTo>
                    <a:pt x="12" y="371"/>
                    <a:pt x="14" y="350"/>
                    <a:pt x="14" y="329"/>
                  </a:cubicBezTo>
                  <a:cubicBezTo>
                    <a:pt x="15" y="312"/>
                    <a:pt x="15" y="294"/>
                    <a:pt x="15" y="276"/>
                  </a:cubicBezTo>
                  <a:cubicBezTo>
                    <a:pt x="15" y="197"/>
                    <a:pt x="18" y="117"/>
                    <a:pt x="14" y="38"/>
                  </a:cubicBezTo>
                  <a:cubicBezTo>
                    <a:pt x="14" y="37"/>
                    <a:pt x="14" y="37"/>
                    <a:pt x="14" y="37"/>
                  </a:cubicBezTo>
                  <a:cubicBezTo>
                    <a:pt x="20" y="14"/>
                    <a:pt x="47" y="15"/>
                    <a:pt x="66" y="15"/>
                  </a:cubicBezTo>
                  <a:cubicBezTo>
                    <a:pt x="81" y="15"/>
                    <a:pt x="97" y="15"/>
                    <a:pt x="112" y="15"/>
                  </a:cubicBezTo>
                  <a:cubicBezTo>
                    <a:pt x="144" y="15"/>
                    <a:pt x="176" y="15"/>
                    <a:pt x="208" y="15"/>
                  </a:cubicBezTo>
                  <a:cubicBezTo>
                    <a:pt x="270" y="16"/>
                    <a:pt x="332" y="16"/>
                    <a:pt x="393" y="17"/>
                  </a:cubicBezTo>
                  <a:cubicBezTo>
                    <a:pt x="519" y="19"/>
                    <a:pt x="645" y="23"/>
                    <a:pt x="770" y="29"/>
                  </a:cubicBezTo>
                  <a:cubicBezTo>
                    <a:pt x="773" y="29"/>
                    <a:pt x="775" y="27"/>
                    <a:pt x="776" y="25"/>
                  </a:cubicBezTo>
                  <a:cubicBezTo>
                    <a:pt x="792" y="41"/>
                    <a:pt x="812" y="54"/>
                    <a:pt x="830" y="68"/>
                  </a:cubicBezTo>
                  <a:cubicBezTo>
                    <a:pt x="849" y="83"/>
                    <a:pt x="867" y="98"/>
                    <a:pt x="886" y="114"/>
                  </a:cubicBezTo>
                  <a:cubicBezTo>
                    <a:pt x="905" y="129"/>
                    <a:pt x="923" y="145"/>
                    <a:pt x="941" y="160"/>
                  </a:cubicBezTo>
                  <a:cubicBezTo>
                    <a:pt x="959" y="176"/>
                    <a:pt x="982" y="195"/>
                    <a:pt x="970"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2" name="Freeform 6">
              <a:extLst>
                <a:ext uri="{FF2B5EF4-FFF2-40B4-BE49-F238E27FC236}">
                  <a16:creationId xmlns:a16="http://schemas.microsoft.com/office/drawing/2014/main" id="{41603308-F7E7-448D-A2CB-696A9743B90E}"/>
                </a:ext>
              </a:extLst>
            </p:cNvPr>
            <p:cNvSpPr>
              <a:spLocks noEditPoints="1"/>
            </p:cNvSpPr>
            <p:nvPr/>
          </p:nvSpPr>
          <p:spPr bwMode="auto">
            <a:xfrm>
              <a:off x="5302" y="1201"/>
              <a:ext cx="123" cy="129"/>
            </a:xfrm>
            <a:custGeom>
              <a:avLst/>
              <a:gdLst>
                <a:gd name="T0" fmla="*/ 51 w 52"/>
                <a:gd name="T1" fmla="*/ 28 h 54"/>
                <a:gd name="T2" fmla="*/ 44 w 52"/>
                <a:gd name="T3" fmla="*/ 13 h 54"/>
                <a:gd name="T4" fmla="*/ 32 w 52"/>
                <a:gd name="T5" fmla="*/ 1 h 54"/>
                <a:gd name="T6" fmla="*/ 19 w 52"/>
                <a:gd name="T7" fmla="*/ 3 h 54"/>
                <a:gd name="T8" fmla="*/ 0 w 52"/>
                <a:gd name="T9" fmla="*/ 29 h 54"/>
                <a:gd name="T10" fmla="*/ 26 w 52"/>
                <a:gd name="T11" fmla="*/ 53 h 54"/>
                <a:gd name="T12" fmla="*/ 51 w 52"/>
                <a:gd name="T13" fmla="*/ 28 h 54"/>
                <a:gd name="T14" fmla="*/ 26 w 52"/>
                <a:gd name="T15" fmla="*/ 42 h 54"/>
                <a:gd name="T16" fmla="*/ 11 w 52"/>
                <a:gd name="T17" fmla="*/ 29 h 54"/>
                <a:gd name="T18" fmla="*/ 16 w 52"/>
                <a:gd name="T19" fmla="*/ 18 h 54"/>
                <a:gd name="T20" fmla="*/ 25 w 52"/>
                <a:gd name="T21" fmla="*/ 12 h 54"/>
                <a:gd name="T22" fmla="*/ 27 w 52"/>
                <a:gd name="T23" fmla="*/ 10 h 54"/>
                <a:gd name="T24" fmla="*/ 26 w 52"/>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51" y="28"/>
                  </a:moveTo>
                  <a:cubicBezTo>
                    <a:pt x="50" y="23"/>
                    <a:pt x="48" y="17"/>
                    <a:pt x="44" y="13"/>
                  </a:cubicBezTo>
                  <a:cubicBezTo>
                    <a:pt x="46" y="7"/>
                    <a:pt x="37" y="2"/>
                    <a:pt x="32" y="1"/>
                  </a:cubicBezTo>
                  <a:cubicBezTo>
                    <a:pt x="28" y="0"/>
                    <a:pt x="23" y="1"/>
                    <a:pt x="19" y="3"/>
                  </a:cubicBezTo>
                  <a:cubicBezTo>
                    <a:pt x="8" y="4"/>
                    <a:pt x="0" y="20"/>
                    <a:pt x="0" y="29"/>
                  </a:cubicBezTo>
                  <a:cubicBezTo>
                    <a:pt x="0" y="44"/>
                    <a:pt x="12" y="54"/>
                    <a:pt x="26" y="53"/>
                  </a:cubicBezTo>
                  <a:cubicBezTo>
                    <a:pt x="40" y="53"/>
                    <a:pt x="52" y="43"/>
                    <a:pt x="51" y="28"/>
                  </a:cubicBezTo>
                  <a:close/>
                  <a:moveTo>
                    <a:pt x="26" y="42"/>
                  </a:moveTo>
                  <a:cubicBezTo>
                    <a:pt x="18" y="42"/>
                    <a:pt x="11" y="37"/>
                    <a:pt x="11" y="29"/>
                  </a:cubicBezTo>
                  <a:cubicBezTo>
                    <a:pt x="11" y="25"/>
                    <a:pt x="13" y="21"/>
                    <a:pt x="16" y="18"/>
                  </a:cubicBezTo>
                  <a:cubicBezTo>
                    <a:pt x="18" y="15"/>
                    <a:pt x="22" y="14"/>
                    <a:pt x="25" y="12"/>
                  </a:cubicBezTo>
                  <a:cubicBezTo>
                    <a:pt x="26" y="11"/>
                    <a:pt x="26" y="11"/>
                    <a:pt x="27" y="10"/>
                  </a:cubicBezTo>
                  <a:cubicBezTo>
                    <a:pt x="40" y="17"/>
                    <a:pt x="45" y="40"/>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3" name="Freeform 7">
              <a:extLst>
                <a:ext uri="{FF2B5EF4-FFF2-40B4-BE49-F238E27FC236}">
                  <a16:creationId xmlns:a16="http://schemas.microsoft.com/office/drawing/2014/main" id="{A8C6DD86-1D47-45A1-B0F0-40DBC03DE2C2}"/>
                </a:ext>
              </a:extLst>
            </p:cNvPr>
            <p:cNvSpPr/>
            <p:nvPr/>
          </p:nvSpPr>
          <p:spPr bwMode="auto">
            <a:xfrm>
              <a:off x="3375" y="1549"/>
              <a:ext cx="76" cy="100"/>
            </a:xfrm>
            <a:custGeom>
              <a:avLst/>
              <a:gdLst>
                <a:gd name="T0" fmla="*/ 28 w 32"/>
                <a:gd name="T1" fmla="*/ 31 h 42"/>
                <a:gd name="T2" fmla="*/ 14 w 32"/>
                <a:gd name="T3" fmla="*/ 22 h 42"/>
                <a:gd name="T4" fmla="*/ 15 w 32"/>
                <a:gd name="T5" fmla="*/ 5 h 42"/>
                <a:gd name="T6" fmla="*/ 11 w 32"/>
                <a:gd name="T7" fmla="*/ 2 h 42"/>
                <a:gd name="T8" fmla="*/ 4 w 32"/>
                <a:gd name="T9" fmla="*/ 26 h 42"/>
                <a:gd name="T10" fmla="*/ 28 w 32"/>
                <a:gd name="T11" fmla="*/ 40 h 42"/>
                <a:gd name="T12" fmla="*/ 28 w 32"/>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2" h="42">
                  <a:moveTo>
                    <a:pt x="28" y="31"/>
                  </a:moveTo>
                  <a:cubicBezTo>
                    <a:pt x="22" y="29"/>
                    <a:pt x="17" y="28"/>
                    <a:pt x="14" y="22"/>
                  </a:cubicBezTo>
                  <a:cubicBezTo>
                    <a:pt x="12" y="17"/>
                    <a:pt x="12" y="10"/>
                    <a:pt x="15" y="5"/>
                  </a:cubicBezTo>
                  <a:cubicBezTo>
                    <a:pt x="16" y="3"/>
                    <a:pt x="14" y="0"/>
                    <a:pt x="11" y="2"/>
                  </a:cubicBezTo>
                  <a:cubicBezTo>
                    <a:pt x="4" y="8"/>
                    <a:pt x="0" y="17"/>
                    <a:pt x="4" y="26"/>
                  </a:cubicBezTo>
                  <a:cubicBezTo>
                    <a:pt x="8" y="35"/>
                    <a:pt x="18" y="42"/>
                    <a:pt x="28" y="40"/>
                  </a:cubicBezTo>
                  <a:cubicBezTo>
                    <a:pt x="32" y="39"/>
                    <a:pt x="32" y="33"/>
                    <a:pt x="2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4" name="Freeform 8">
              <a:extLst>
                <a:ext uri="{FF2B5EF4-FFF2-40B4-BE49-F238E27FC236}">
                  <a16:creationId xmlns:a16="http://schemas.microsoft.com/office/drawing/2014/main" id="{F7FD735D-FD34-4CF9-B806-FE86F6FF7DCB}"/>
                </a:ext>
              </a:extLst>
            </p:cNvPr>
            <p:cNvSpPr/>
            <p:nvPr/>
          </p:nvSpPr>
          <p:spPr bwMode="auto">
            <a:xfrm>
              <a:off x="3382" y="1437"/>
              <a:ext cx="27" cy="79"/>
            </a:xfrm>
            <a:custGeom>
              <a:avLst/>
              <a:gdLst>
                <a:gd name="T0" fmla="*/ 9 w 11"/>
                <a:gd name="T1" fmla="*/ 3 h 33"/>
                <a:gd name="T2" fmla="*/ 2 w 11"/>
                <a:gd name="T3" fmla="*/ 3 h 33"/>
                <a:gd name="T4" fmla="*/ 1 w 11"/>
                <a:gd name="T5" fmla="*/ 15 h 33"/>
                <a:gd name="T6" fmla="*/ 3 w 11"/>
                <a:gd name="T7" fmla="*/ 29 h 33"/>
                <a:gd name="T8" fmla="*/ 9 w 11"/>
                <a:gd name="T9" fmla="*/ 29 h 33"/>
                <a:gd name="T10" fmla="*/ 10 w 11"/>
                <a:gd name="T11" fmla="*/ 15 h 33"/>
                <a:gd name="T12" fmla="*/ 9 w 11"/>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9" y="3"/>
                  </a:moveTo>
                  <a:cubicBezTo>
                    <a:pt x="8" y="0"/>
                    <a:pt x="3" y="0"/>
                    <a:pt x="2" y="3"/>
                  </a:cubicBezTo>
                  <a:cubicBezTo>
                    <a:pt x="0" y="7"/>
                    <a:pt x="1" y="11"/>
                    <a:pt x="1" y="15"/>
                  </a:cubicBezTo>
                  <a:cubicBezTo>
                    <a:pt x="2" y="20"/>
                    <a:pt x="2" y="24"/>
                    <a:pt x="3" y="29"/>
                  </a:cubicBezTo>
                  <a:cubicBezTo>
                    <a:pt x="3" y="33"/>
                    <a:pt x="8" y="33"/>
                    <a:pt x="9" y="29"/>
                  </a:cubicBezTo>
                  <a:cubicBezTo>
                    <a:pt x="9" y="24"/>
                    <a:pt x="10" y="20"/>
                    <a:pt x="10" y="15"/>
                  </a:cubicBezTo>
                  <a:cubicBezTo>
                    <a:pt x="10" y="11"/>
                    <a:pt x="11" y="7"/>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5" name="Freeform 9">
              <a:extLst>
                <a:ext uri="{FF2B5EF4-FFF2-40B4-BE49-F238E27FC236}">
                  <a16:creationId xmlns:a16="http://schemas.microsoft.com/office/drawing/2014/main" id="{775E19F0-D4E0-4132-BD6B-0F31A2AD326E}"/>
                </a:ext>
              </a:extLst>
            </p:cNvPr>
            <p:cNvSpPr/>
            <p:nvPr/>
          </p:nvSpPr>
          <p:spPr bwMode="auto">
            <a:xfrm>
              <a:off x="3380" y="1285"/>
              <a:ext cx="31" cy="86"/>
            </a:xfrm>
            <a:custGeom>
              <a:avLst/>
              <a:gdLst>
                <a:gd name="T0" fmla="*/ 9 w 13"/>
                <a:gd name="T1" fmla="*/ 1 h 36"/>
                <a:gd name="T2" fmla="*/ 4 w 13"/>
                <a:gd name="T3" fmla="*/ 1 h 36"/>
                <a:gd name="T4" fmla="*/ 2 w 13"/>
                <a:gd name="T5" fmla="*/ 16 h 36"/>
                <a:gd name="T6" fmla="*/ 4 w 13"/>
                <a:gd name="T7" fmla="*/ 34 h 36"/>
                <a:gd name="T8" fmla="*/ 9 w 13"/>
                <a:gd name="T9" fmla="*/ 34 h 36"/>
                <a:gd name="T10" fmla="*/ 11 w 13"/>
                <a:gd name="T11" fmla="*/ 16 h 36"/>
                <a:gd name="T12" fmla="*/ 9 w 13"/>
                <a:gd name="T13" fmla="*/ 1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9" y="1"/>
                  </a:moveTo>
                  <a:cubicBezTo>
                    <a:pt x="8" y="0"/>
                    <a:pt x="5" y="0"/>
                    <a:pt x="4" y="1"/>
                  </a:cubicBezTo>
                  <a:cubicBezTo>
                    <a:pt x="0" y="6"/>
                    <a:pt x="2" y="11"/>
                    <a:pt x="2" y="16"/>
                  </a:cubicBezTo>
                  <a:cubicBezTo>
                    <a:pt x="2" y="22"/>
                    <a:pt x="3" y="28"/>
                    <a:pt x="4" y="34"/>
                  </a:cubicBezTo>
                  <a:cubicBezTo>
                    <a:pt x="5" y="36"/>
                    <a:pt x="9" y="36"/>
                    <a:pt x="9" y="34"/>
                  </a:cubicBezTo>
                  <a:cubicBezTo>
                    <a:pt x="10" y="28"/>
                    <a:pt x="11" y="22"/>
                    <a:pt x="11" y="16"/>
                  </a:cubicBezTo>
                  <a:cubicBezTo>
                    <a:pt x="12" y="11"/>
                    <a:pt x="13" y="6"/>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6" name="Freeform 10">
              <a:extLst>
                <a:ext uri="{FF2B5EF4-FFF2-40B4-BE49-F238E27FC236}">
                  <a16:creationId xmlns:a16="http://schemas.microsoft.com/office/drawing/2014/main" id="{29785D45-44E2-448F-AAA0-D49BBC71D3EA}"/>
                </a:ext>
              </a:extLst>
            </p:cNvPr>
            <p:cNvSpPr/>
            <p:nvPr/>
          </p:nvSpPr>
          <p:spPr bwMode="auto">
            <a:xfrm>
              <a:off x="3380" y="1132"/>
              <a:ext cx="31" cy="89"/>
            </a:xfrm>
            <a:custGeom>
              <a:avLst/>
              <a:gdLst>
                <a:gd name="T0" fmla="*/ 8 w 13"/>
                <a:gd name="T1" fmla="*/ 4 h 37"/>
                <a:gd name="T2" fmla="*/ 0 w 13"/>
                <a:gd name="T3" fmla="*/ 6 h 37"/>
                <a:gd name="T4" fmla="*/ 2 w 13"/>
                <a:gd name="T5" fmla="*/ 18 h 37"/>
                <a:gd name="T6" fmla="*/ 3 w 13"/>
                <a:gd name="T7" fmla="*/ 32 h 37"/>
                <a:gd name="T8" fmla="*/ 10 w 13"/>
                <a:gd name="T9" fmla="*/ 33 h 37"/>
                <a:gd name="T10" fmla="*/ 8 w 13"/>
                <a:gd name="T11" fmla="*/ 4 h 37"/>
              </a:gdLst>
              <a:ahLst/>
              <a:cxnLst>
                <a:cxn ang="0">
                  <a:pos x="T0" y="T1"/>
                </a:cxn>
                <a:cxn ang="0">
                  <a:pos x="T2" y="T3"/>
                </a:cxn>
                <a:cxn ang="0">
                  <a:pos x="T4" y="T5"/>
                </a:cxn>
                <a:cxn ang="0">
                  <a:pos x="T6" y="T7"/>
                </a:cxn>
                <a:cxn ang="0">
                  <a:pos x="T8" y="T9"/>
                </a:cxn>
                <a:cxn ang="0">
                  <a:pos x="T10" y="T11"/>
                </a:cxn>
              </a:cxnLst>
              <a:rect l="0" t="0" r="r" b="b"/>
              <a:pathLst>
                <a:path w="13" h="37">
                  <a:moveTo>
                    <a:pt x="8" y="4"/>
                  </a:moveTo>
                  <a:cubicBezTo>
                    <a:pt x="6" y="0"/>
                    <a:pt x="1" y="2"/>
                    <a:pt x="0" y="6"/>
                  </a:cubicBezTo>
                  <a:cubicBezTo>
                    <a:pt x="0" y="10"/>
                    <a:pt x="2" y="14"/>
                    <a:pt x="2" y="18"/>
                  </a:cubicBezTo>
                  <a:cubicBezTo>
                    <a:pt x="3" y="23"/>
                    <a:pt x="3" y="28"/>
                    <a:pt x="3" y="32"/>
                  </a:cubicBezTo>
                  <a:cubicBezTo>
                    <a:pt x="3" y="36"/>
                    <a:pt x="9" y="37"/>
                    <a:pt x="10" y="33"/>
                  </a:cubicBezTo>
                  <a:cubicBezTo>
                    <a:pt x="12" y="25"/>
                    <a:pt x="13" y="12"/>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7" name="Freeform 11">
              <a:extLst>
                <a:ext uri="{FF2B5EF4-FFF2-40B4-BE49-F238E27FC236}">
                  <a16:creationId xmlns:a16="http://schemas.microsoft.com/office/drawing/2014/main" id="{904095EE-7588-4706-A267-3A8D99D673EA}"/>
                </a:ext>
              </a:extLst>
            </p:cNvPr>
            <p:cNvSpPr/>
            <p:nvPr/>
          </p:nvSpPr>
          <p:spPr bwMode="auto">
            <a:xfrm>
              <a:off x="3390" y="985"/>
              <a:ext cx="33" cy="88"/>
            </a:xfrm>
            <a:custGeom>
              <a:avLst/>
              <a:gdLst>
                <a:gd name="T0" fmla="*/ 7 w 14"/>
                <a:gd name="T1" fmla="*/ 3 h 37"/>
                <a:gd name="T2" fmla="*/ 0 w 14"/>
                <a:gd name="T3" fmla="*/ 6 h 37"/>
                <a:gd name="T4" fmla="*/ 2 w 14"/>
                <a:gd name="T5" fmla="*/ 17 h 37"/>
                <a:gd name="T6" fmla="*/ 2 w 14"/>
                <a:gd name="T7" fmla="*/ 31 h 37"/>
                <a:gd name="T8" fmla="*/ 8 w 14"/>
                <a:gd name="T9" fmla="*/ 33 h 37"/>
                <a:gd name="T10" fmla="*/ 7 w 14"/>
                <a:gd name="T11" fmla="*/ 3 h 37"/>
              </a:gdLst>
              <a:ahLst/>
              <a:cxnLst>
                <a:cxn ang="0">
                  <a:pos x="T0" y="T1"/>
                </a:cxn>
                <a:cxn ang="0">
                  <a:pos x="T2" y="T3"/>
                </a:cxn>
                <a:cxn ang="0">
                  <a:pos x="T4" y="T5"/>
                </a:cxn>
                <a:cxn ang="0">
                  <a:pos x="T6" y="T7"/>
                </a:cxn>
                <a:cxn ang="0">
                  <a:pos x="T8" y="T9"/>
                </a:cxn>
                <a:cxn ang="0">
                  <a:pos x="T10" y="T11"/>
                </a:cxn>
              </a:cxnLst>
              <a:rect l="0" t="0" r="r" b="b"/>
              <a:pathLst>
                <a:path w="14" h="37">
                  <a:moveTo>
                    <a:pt x="7" y="3"/>
                  </a:moveTo>
                  <a:cubicBezTo>
                    <a:pt x="4" y="0"/>
                    <a:pt x="0" y="2"/>
                    <a:pt x="0" y="6"/>
                  </a:cubicBezTo>
                  <a:cubicBezTo>
                    <a:pt x="0" y="10"/>
                    <a:pt x="2" y="13"/>
                    <a:pt x="2" y="17"/>
                  </a:cubicBezTo>
                  <a:cubicBezTo>
                    <a:pt x="3" y="22"/>
                    <a:pt x="3" y="27"/>
                    <a:pt x="2" y="31"/>
                  </a:cubicBezTo>
                  <a:cubicBezTo>
                    <a:pt x="1" y="36"/>
                    <a:pt x="7" y="37"/>
                    <a:pt x="8" y="33"/>
                  </a:cubicBezTo>
                  <a:cubicBezTo>
                    <a:pt x="11" y="25"/>
                    <a:pt x="14" y="1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8" name="Freeform 12">
              <a:extLst>
                <a:ext uri="{FF2B5EF4-FFF2-40B4-BE49-F238E27FC236}">
                  <a16:creationId xmlns:a16="http://schemas.microsoft.com/office/drawing/2014/main" id="{9CB82380-7DE4-464A-AF5B-3CFF612790ED}"/>
                </a:ext>
              </a:extLst>
            </p:cNvPr>
            <p:cNvSpPr/>
            <p:nvPr/>
          </p:nvSpPr>
          <p:spPr bwMode="auto">
            <a:xfrm>
              <a:off x="3390" y="823"/>
              <a:ext cx="59" cy="88"/>
            </a:xfrm>
            <a:custGeom>
              <a:avLst/>
              <a:gdLst>
                <a:gd name="T0" fmla="*/ 23 w 25"/>
                <a:gd name="T1" fmla="*/ 6 h 37"/>
                <a:gd name="T2" fmla="*/ 4 w 25"/>
                <a:gd name="T3" fmla="*/ 15 h 37"/>
                <a:gd name="T4" fmla="*/ 7 w 25"/>
                <a:gd name="T5" fmla="*/ 36 h 37"/>
                <a:gd name="T6" fmla="*/ 11 w 25"/>
                <a:gd name="T7" fmla="*/ 34 h 37"/>
                <a:gd name="T8" fmla="*/ 13 w 25"/>
                <a:gd name="T9" fmla="*/ 20 h 37"/>
                <a:gd name="T10" fmla="*/ 24 w 25"/>
                <a:gd name="T11" fmla="*/ 11 h 37"/>
                <a:gd name="T12" fmla="*/ 23 w 25"/>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25" h="37">
                  <a:moveTo>
                    <a:pt x="23" y="6"/>
                  </a:moveTo>
                  <a:cubicBezTo>
                    <a:pt x="17" y="0"/>
                    <a:pt x="7" y="9"/>
                    <a:pt x="4" y="15"/>
                  </a:cubicBezTo>
                  <a:cubicBezTo>
                    <a:pt x="0" y="22"/>
                    <a:pt x="1" y="31"/>
                    <a:pt x="7" y="36"/>
                  </a:cubicBezTo>
                  <a:cubicBezTo>
                    <a:pt x="8" y="37"/>
                    <a:pt x="11" y="36"/>
                    <a:pt x="11" y="34"/>
                  </a:cubicBezTo>
                  <a:cubicBezTo>
                    <a:pt x="9" y="29"/>
                    <a:pt x="10" y="24"/>
                    <a:pt x="13" y="20"/>
                  </a:cubicBezTo>
                  <a:cubicBezTo>
                    <a:pt x="16" y="15"/>
                    <a:pt x="21" y="15"/>
                    <a:pt x="24" y="11"/>
                  </a:cubicBezTo>
                  <a:cubicBezTo>
                    <a:pt x="25" y="10"/>
                    <a:pt x="25"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9" name="Freeform 13">
              <a:extLst>
                <a:ext uri="{FF2B5EF4-FFF2-40B4-BE49-F238E27FC236}">
                  <a16:creationId xmlns:a16="http://schemas.microsoft.com/office/drawing/2014/main" id="{990E081C-3A01-4D77-9F67-B1DDEA60C301}"/>
                </a:ext>
              </a:extLst>
            </p:cNvPr>
            <p:cNvSpPr/>
            <p:nvPr/>
          </p:nvSpPr>
          <p:spPr bwMode="auto">
            <a:xfrm>
              <a:off x="3494" y="825"/>
              <a:ext cx="73" cy="26"/>
            </a:xfrm>
            <a:custGeom>
              <a:avLst/>
              <a:gdLst>
                <a:gd name="T0" fmla="*/ 26 w 31"/>
                <a:gd name="T1" fmla="*/ 2 h 11"/>
                <a:gd name="T2" fmla="*/ 16 w 31"/>
                <a:gd name="T3" fmla="*/ 1 h 11"/>
                <a:gd name="T4" fmla="*/ 5 w 31"/>
                <a:gd name="T5" fmla="*/ 2 h 11"/>
                <a:gd name="T6" fmla="*/ 5 w 31"/>
                <a:gd name="T7" fmla="*/ 10 h 11"/>
                <a:gd name="T8" fmla="*/ 16 w 31"/>
                <a:gd name="T9" fmla="*/ 10 h 11"/>
                <a:gd name="T10" fmla="*/ 26 w 31"/>
                <a:gd name="T11" fmla="*/ 10 h 11"/>
                <a:gd name="T12" fmla="*/ 26 w 3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26" y="2"/>
                  </a:moveTo>
                  <a:cubicBezTo>
                    <a:pt x="23" y="0"/>
                    <a:pt x="20" y="1"/>
                    <a:pt x="16" y="1"/>
                  </a:cubicBezTo>
                  <a:cubicBezTo>
                    <a:pt x="12" y="1"/>
                    <a:pt x="9" y="2"/>
                    <a:pt x="5" y="2"/>
                  </a:cubicBezTo>
                  <a:cubicBezTo>
                    <a:pt x="0" y="2"/>
                    <a:pt x="0" y="9"/>
                    <a:pt x="5" y="10"/>
                  </a:cubicBezTo>
                  <a:cubicBezTo>
                    <a:pt x="9" y="10"/>
                    <a:pt x="12" y="10"/>
                    <a:pt x="16" y="10"/>
                  </a:cubicBezTo>
                  <a:cubicBezTo>
                    <a:pt x="20" y="11"/>
                    <a:pt x="23" y="11"/>
                    <a:pt x="26" y="10"/>
                  </a:cubicBezTo>
                  <a:cubicBezTo>
                    <a:pt x="31" y="8"/>
                    <a:pt x="31" y="3"/>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0" name="Freeform 14">
              <a:extLst>
                <a:ext uri="{FF2B5EF4-FFF2-40B4-BE49-F238E27FC236}">
                  <a16:creationId xmlns:a16="http://schemas.microsoft.com/office/drawing/2014/main" id="{57A90899-AC78-44EA-9A47-D1E35E6C369A}"/>
                </a:ext>
              </a:extLst>
            </p:cNvPr>
            <p:cNvSpPr/>
            <p:nvPr/>
          </p:nvSpPr>
          <p:spPr bwMode="auto">
            <a:xfrm>
              <a:off x="3629" y="825"/>
              <a:ext cx="83" cy="31"/>
            </a:xfrm>
            <a:custGeom>
              <a:avLst/>
              <a:gdLst>
                <a:gd name="T0" fmla="*/ 33 w 35"/>
                <a:gd name="T1" fmla="*/ 4 h 13"/>
                <a:gd name="T2" fmla="*/ 20 w 35"/>
                <a:gd name="T3" fmla="*/ 2 h 13"/>
                <a:gd name="T4" fmla="*/ 6 w 35"/>
                <a:gd name="T5" fmla="*/ 0 h 13"/>
                <a:gd name="T6" fmla="*/ 5 w 35"/>
                <a:gd name="T7" fmla="*/ 8 h 13"/>
                <a:gd name="T8" fmla="*/ 19 w 35"/>
                <a:gd name="T9" fmla="*/ 11 h 13"/>
                <a:gd name="T10" fmla="*/ 32 w 35"/>
                <a:gd name="T11" fmla="*/ 11 h 13"/>
                <a:gd name="T12" fmla="*/ 33 w 3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33" y="4"/>
                  </a:moveTo>
                  <a:cubicBezTo>
                    <a:pt x="29" y="2"/>
                    <a:pt x="24" y="2"/>
                    <a:pt x="20" y="2"/>
                  </a:cubicBezTo>
                  <a:cubicBezTo>
                    <a:pt x="16" y="1"/>
                    <a:pt x="11" y="1"/>
                    <a:pt x="6" y="0"/>
                  </a:cubicBezTo>
                  <a:cubicBezTo>
                    <a:pt x="1" y="0"/>
                    <a:pt x="0" y="7"/>
                    <a:pt x="5" y="8"/>
                  </a:cubicBezTo>
                  <a:cubicBezTo>
                    <a:pt x="10" y="9"/>
                    <a:pt x="14" y="10"/>
                    <a:pt x="19" y="11"/>
                  </a:cubicBezTo>
                  <a:cubicBezTo>
                    <a:pt x="23" y="12"/>
                    <a:pt x="28" y="13"/>
                    <a:pt x="32" y="11"/>
                  </a:cubicBezTo>
                  <a:cubicBezTo>
                    <a:pt x="35" y="10"/>
                    <a:pt x="35" y="6"/>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1" name="Freeform 15">
              <a:extLst>
                <a:ext uri="{FF2B5EF4-FFF2-40B4-BE49-F238E27FC236}">
                  <a16:creationId xmlns:a16="http://schemas.microsoft.com/office/drawing/2014/main" id="{A9A72A36-FBCF-4592-A197-668CD490FC08}"/>
                </a:ext>
              </a:extLst>
            </p:cNvPr>
            <p:cNvSpPr/>
            <p:nvPr/>
          </p:nvSpPr>
          <p:spPr bwMode="auto">
            <a:xfrm>
              <a:off x="3764" y="823"/>
              <a:ext cx="74" cy="26"/>
            </a:xfrm>
            <a:custGeom>
              <a:avLst/>
              <a:gdLst>
                <a:gd name="T0" fmla="*/ 30 w 31"/>
                <a:gd name="T1" fmla="*/ 5 h 11"/>
                <a:gd name="T2" fmla="*/ 18 w 31"/>
                <a:gd name="T3" fmla="*/ 1 h 11"/>
                <a:gd name="T4" fmla="*/ 4 w 31"/>
                <a:gd name="T5" fmla="*/ 2 h 11"/>
                <a:gd name="T6" fmla="*/ 5 w 31"/>
                <a:gd name="T7" fmla="*/ 8 h 11"/>
                <a:gd name="T8" fmla="*/ 17 w 31"/>
                <a:gd name="T9" fmla="*/ 9 h 11"/>
                <a:gd name="T10" fmla="*/ 28 w 31"/>
                <a:gd name="T11" fmla="*/ 10 h 11"/>
                <a:gd name="T12" fmla="*/ 30 w 3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30" y="5"/>
                  </a:moveTo>
                  <a:cubicBezTo>
                    <a:pt x="27" y="1"/>
                    <a:pt x="23" y="1"/>
                    <a:pt x="18" y="1"/>
                  </a:cubicBezTo>
                  <a:cubicBezTo>
                    <a:pt x="14" y="0"/>
                    <a:pt x="9" y="0"/>
                    <a:pt x="4" y="2"/>
                  </a:cubicBezTo>
                  <a:cubicBezTo>
                    <a:pt x="0" y="3"/>
                    <a:pt x="1" y="8"/>
                    <a:pt x="5" y="8"/>
                  </a:cubicBezTo>
                  <a:cubicBezTo>
                    <a:pt x="9" y="8"/>
                    <a:pt x="13" y="8"/>
                    <a:pt x="17" y="9"/>
                  </a:cubicBezTo>
                  <a:cubicBezTo>
                    <a:pt x="21" y="9"/>
                    <a:pt x="24" y="11"/>
                    <a:pt x="28" y="10"/>
                  </a:cubicBezTo>
                  <a:cubicBezTo>
                    <a:pt x="30" y="9"/>
                    <a:pt x="31" y="7"/>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2" name="Freeform 16">
              <a:extLst>
                <a:ext uri="{FF2B5EF4-FFF2-40B4-BE49-F238E27FC236}">
                  <a16:creationId xmlns:a16="http://schemas.microsoft.com/office/drawing/2014/main" id="{1DA592A0-2A9D-4E6C-B1AE-21AC85513EEC}"/>
                </a:ext>
              </a:extLst>
            </p:cNvPr>
            <p:cNvSpPr/>
            <p:nvPr/>
          </p:nvSpPr>
          <p:spPr bwMode="auto">
            <a:xfrm>
              <a:off x="3892" y="828"/>
              <a:ext cx="71" cy="23"/>
            </a:xfrm>
            <a:custGeom>
              <a:avLst/>
              <a:gdLst>
                <a:gd name="T0" fmla="*/ 28 w 30"/>
                <a:gd name="T1" fmla="*/ 2 h 10"/>
                <a:gd name="T2" fmla="*/ 17 w 30"/>
                <a:gd name="T3" fmla="*/ 1 h 10"/>
                <a:gd name="T4" fmla="*/ 4 w 30"/>
                <a:gd name="T5" fmla="*/ 1 h 10"/>
                <a:gd name="T6" fmla="*/ 4 w 30"/>
                <a:gd name="T7" fmla="*/ 8 h 10"/>
                <a:gd name="T8" fmla="*/ 17 w 30"/>
                <a:gd name="T9" fmla="*/ 9 h 10"/>
                <a:gd name="T10" fmla="*/ 28 w 30"/>
                <a:gd name="T11" fmla="*/ 8 h 10"/>
                <a:gd name="T12" fmla="*/ 28 w 30"/>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8" y="2"/>
                  </a:moveTo>
                  <a:cubicBezTo>
                    <a:pt x="25" y="0"/>
                    <a:pt x="21" y="1"/>
                    <a:pt x="17" y="1"/>
                  </a:cubicBezTo>
                  <a:cubicBezTo>
                    <a:pt x="13" y="1"/>
                    <a:pt x="8" y="1"/>
                    <a:pt x="4" y="1"/>
                  </a:cubicBezTo>
                  <a:cubicBezTo>
                    <a:pt x="0" y="2"/>
                    <a:pt x="0" y="8"/>
                    <a:pt x="4" y="8"/>
                  </a:cubicBezTo>
                  <a:cubicBezTo>
                    <a:pt x="8" y="8"/>
                    <a:pt x="13" y="9"/>
                    <a:pt x="17" y="9"/>
                  </a:cubicBezTo>
                  <a:cubicBezTo>
                    <a:pt x="21" y="9"/>
                    <a:pt x="25" y="10"/>
                    <a:pt x="28" y="8"/>
                  </a:cubicBezTo>
                  <a:cubicBezTo>
                    <a:pt x="30" y="6"/>
                    <a:pt x="30" y="3"/>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3" name="Freeform 17">
              <a:extLst>
                <a:ext uri="{FF2B5EF4-FFF2-40B4-BE49-F238E27FC236}">
                  <a16:creationId xmlns:a16="http://schemas.microsoft.com/office/drawing/2014/main" id="{D5C1F552-41A0-4C5E-99EF-B362F47AF3D9}"/>
                </a:ext>
              </a:extLst>
            </p:cNvPr>
            <p:cNvSpPr/>
            <p:nvPr/>
          </p:nvSpPr>
          <p:spPr bwMode="auto">
            <a:xfrm>
              <a:off x="4013" y="832"/>
              <a:ext cx="90" cy="24"/>
            </a:xfrm>
            <a:custGeom>
              <a:avLst/>
              <a:gdLst>
                <a:gd name="T0" fmla="*/ 34 w 38"/>
                <a:gd name="T1" fmla="*/ 1 h 10"/>
                <a:gd name="T2" fmla="*/ 20 w 38"/>
                <a:gd name="T3" fmla="*/ 0 h 10"/>
                <a:gd name="T4" fmla="*/ 4 w 38"/>
                <a:gd name="T5" fmla="*/ 1 h 10"/>
                <a:gd name="T6" fmla="*/ 4 w 38"/>
                <a:gd name="T7" fmla="*/ 8 h 10"/>
                <a:gd name="T8" fmla="*/ 20 w 38"/>
                <a:gd name="T9" fmla="*/ 9 h 10"/>
                <a:gd name="T10" fmla="*/ 34 w 38"/>
                <a:gd name="T11" fmla="*/ 9 h 10"/>
                <a:gd name="T12" fmla="*/ 34 w 3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
                  </a:moveTo>
                  <a:cubicBezTo>
                    <a:pt x="30" y="0"/>
                    <a:pt x="25" y="0"/>
                    <a:pt x="20" y="0"/>
                  </a:cubicBezTo>
                  <a:cubicBezTo>
                    <a:pt x="4" y="1"/>
                    <a:pt x="4" y="1"/>
                    <a:pt x="4" y="1"/>
                  </a:cubicBezTo>
                  <a:cubicBezTo>
                    <a:pt x="0" y="1"/>
                    <a:pt x="0" y="8"/>
                    <a:pt x="4" y="8"/>
                  </a:cubicBezTo>
                  <a:cubicBezTo>
                    <a:pt x="10" y="8"/>
                    <a:pt x="15" y="9"/>
                    <a:pt x="20" y="9"/>
                  </a:cubicBezTo>
                  <a:cubicBezTo>
                    <a:pt x="25" y="9"/>
                    <a:pt x="30" y="10"/>
                    <a:pt x="34" y="9"/>
                  </a:cubicBezTo>
                  <a:cubicBezTo>
                    <a:pt x="38" y="7"/>
                    <a:pt x="38" y="3"/>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4" name="Freeform 18">
              <a:extLst>
                <a:ext uri="{FF2B5EF4-FFF2-40B4-BE49-F238E27FC236}">
                  <a16:creationId xmlns:a16="http://schemas.microsoft.com/office/drawing/2014/main" id="{68520377-3624-4B31-B0F4-57FFA943C7F8}"/>
                </a:ext>
              </a:extLst>
            </p:cNvPr>
            <p:cNvSpPr/>
            <p:nvPr/>
          </p:nvSpPr>
          <p:spPr bwMode="auto">
            <a:xfrm>
              <a:off x="4167" y="825"/>
              <a:ext cx="66" cy="26"/>
            </a:xfrm>
            <a:custGeom>
              <a:avLst/>
              <a:gdLst>
                <a:gd name="T0" fmla="*/ 25 w 28"/>
                <a:gd name="T1" fmla="*/ 1 h 11"/>
                <a:gd name="T2" fmla="*/ 3 w 28"/>
                <a:gd name="T3" fmla="*/ 5 h 11"/>
                <a:gd name="T4" fmla="*/ 4 w 28"/>
                <a:gd name="T5" fmla="*/ 11 h 11"/>
                <a:gd name="T6" fmla="*/ 25 w 28"/>
                <a:gd name="T7" fmla="*/ 7 h 11"/>
                <a:gd name="T8" fmla="*/ 25 w 28"/>
                <a:gd name="T9" fmla="*/ 1 h 11"/>
              </a:gdLst>
              <a:ahLst/>
              <a:cxnLst>
                <a:cxn ang="0">
                  <a:pos x="T0" y="T1"/>
                </a:cxn>
                <a:cxn ang="0">
                  <a:pos x="T2" y="T3"/>
                </a:cxn>
                <a:cxn ang="0">
                  <a:pos x="T4" y="T5"/>
                </a:cxn>
                <a:cxn ang="0">
                  <a:pos x="T6" y="T7"/>
                </a:cxn>
                <a:cxn ang="0">
                  <a:pos x="T8" y="T9"/>
                </a:cxn>
              </a:cxnLst>
              <a:rect l="0" t="0" r="r" b="b"/>
              <a:pathLst>
                <a:path w="28" h="11">
                  <a:moveTo>
                    <a:pt x="25" y="1"/>
                  </a:moveTo>
                  <a:cubicBezTo>
                    <a:pt x="18" y="0"/>
                    <a:pt x="10" y="3"/>
                    <a:pt x="3" y="5"/>
                  </a:cubicBezTo>
                  <a:cubicBezTo>
                    <a:pt x="0" y="5"/>
                    <a:pt x="0" y="11"/>
                    <a:pt x="4" y="11"/>
                  </a:cubicBezTo>
                  <a:cubicBezTo>
                    <a:pt x="11" y="10"/>
                    <a:pt x="19" y="10"/>
                    <a:pt x="25" y="7"/>
                  </a:cubicBezTo>
                  <a:cubicBezTo>
                    <a:pt x="28" y="6"/>
                    <a:pt x="27" y="2"/>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5" name="Freeform 19">
              <a:extLst>
                <a:ext uri="{FF2B5EF4-FFF2-40B4-BE49-F238E27FC236}">
                  <a16:creationId xmlns:a16="http://schemas.microsoft.com/office/drawing/2014/main" id="{A78CFD07-1350-4B3E-BE47-43FCDCB5DA5A}"/>
                </a:ext>
              </a:extLst>
            </p:cNvPr>
            <p:cNvSpPr/>
            <p:nvPr/>
          </p:nvSpPr>
          <p:spPr bwMode="auto">
            <a:xfrm>
              <a:off x="4302" y="835"/>
              <a:ext cx="64" cy="24"/>
            </a:xfrm>
            <a:custGeom>
              <a:avLst/>
              <a:gdLst>
                <a:gd name="T0" fmla="*/ 23 w 27"/>
                <a:gd name="T1" fmla="*/ 3 h 10"/>
                <a:gd name="T2" fmla="*/ 12 w 27"/>
                <a:gd name="T3" fmla="*/ 1 h 10"/>
                <a:gd name="T4" fmla="*/ 2 w 27"/>
                <a:gd name="T5" fmla="*/ 2 h 10"/>
                <a:gd name="T6" fmla="*/ 1 w 27"/>
                <a:gd name="T7" fmla="*/ 5 h 10"/>
                <a:gd name="T8" fmla="*/ 11 w 27"/>
                <a:gd name="T9" fmla="*/ 9 h 10"/>
                <a:gd name="T10" fmla="*/ 22 w 27"/>
                <a:gd name="T11" fmla="*/ 10 h 10"/>
                <a:gd name="T12" fmla="*/ 23 w 27"/>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23" y="3"/>
                  </a:moveTo>
                  <a:cubicBezTo>
                    <a:pt x="20" y="2"/>
                    <a:pt x="16" y="2"/>
                    <a:pt x="12" y="1"/>
                  </a:cubicBezTo>
                  <a:cubicBezTo>
                    <a:pt x="9" y="1"/>
                    <a:pt x="5" y="0"/>
                    <a:pt x="2" y="2"/>
                  </a:cubicBezTo>
                  <a:cubicBezTo>
                    <a:pt x="1" y="2"/>
                    <a:pt x="0" y="4"/>
                    <a:pt x="1" y="5"/>
                  </a:cubicBezTo>
                  <a:cubicBezTo>
                    <a:pt x="4" y="7"/>
                    <a:pt x="7" y="8"/>
                    <a:pt x="11" y="9"/>
                  </a:cubicBezTo>
                  <a:cubicBezTo>
                    <a:pt x="15" y="9"/>
                    <a:pt x="19" y="10"/>
                    <a:pt x="22" y="10"/>
                  </a:cubicBezTo>
                  <a:cubicBezTo>
                    <a:pt x="26" y="10"/>
                    <a:pt x="27"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6" name="Freeform 20">
              <a:extLst>
                <a:ext uri="{FF2B5EF4-FFF2-40B4-BE49-F238E27FC236}">
                  <a16:creationId xmlns:a16="http://schemas.microsoft.com/office/drawing/2014/main" id="{D75A3FE3-2166-452C-A18F-FB5BCD846EA0}"/>
                </a:ext>
              </a:extLst>
            </p:cNvPr>
            <p:cNvSpPr/>
            <p:nvPr/>
          </p:nvSpPr>
          <p:spPr bwMode="auto">
            <a:xfrm>
              <a:off x="4416" y="840"/>
              <a:ext cx="80" cy="19"/>
            </a:xfrm>
            <a:custGeom>
              <a:avLst/>
              <a:gdLst>
                <a:gd name="T0" fmla="*/ 31 w 34"/>
                <a:gd name="T1" fmla="*/ 2 h 8"/>
                <a:gd name="T2" fmla="*/ 19 w 34"/>
                <a:gd name="T3" fmla="*/ 0 h 8"/>
                <a:gd name="T4" fmla="*/ 3 w 34"/>
                <a:gd name="T5" fmla="*/ 1 h 8"/>
                <a:gd name="T6" fmla="*/ 3 w 34"/>
                <a:gd name="T7" fmla="*/ 6 h 8"/>
                <a:gd name="T8" fmla="*/ 18 w 34"/>
                <a:gd name="T9" fmla="*/ 7 h 8"/>
                <a:gd name="T10" fmla="*/ 31 w 34"/>
                <a:gd name="T11" fmla="*/ 7 h 8"/>
                <a:gd name="T12" fmla="*/ 31 w 34"/>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2"/>
                  </a:moveTo>
                  <a:cubicBezTo>
                    <a:pt x="28" y="0"/>
                    <a:pt x="23" y="0"/>
                    <a:pt x="19" y="0"/>
                  </a:cubicBezTo>
                  <a:cubicBezTo>
                    <a:pt x="14" y="0"/>
                    <a:pt x="9" y="1"/>
                    <a:pt x="3" y="1"/>
                  </a:cubicBezTo>
                  <a:cubicBezTo>
                    <a:pt x="0" y="1"/>
                    <a:pt x="0" y="5"/>
                    <a:pt x="3" y="6"/>
                  </a:cubicBezTo>
                  <a:cubicBezTo>
                    <a:pt x="8" y="6"/>
                    <a:pt x="13" y="7"/>
                    <a:pt x="18" y="7"/>
                  </a:cubicBezTo>
                  <a:cubicBezTo>
                    <a:pt x="22" y="7"/>
                    <a:pt x="27" y="8"/>
                    <a:pt x="31" y="7"/>
                  </a:cubicBezTo>
                  <a:cubicBezTo>
                    <a:pt x="33" y="6"/>
                    <a:pt x="34"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7" name="Freeform 21">
              <a:extLst>
                <a:ext uri="{FF2B5EF4-FFF2-40B4-BE49-F238E27FC236}">
                  <a16:creationId xmlns:a16="http://schemas.microsoft.com/office/drawing/2014/main" id="{58BD2C97-66AC-4859-8EC8-5F637DA0CDC8}"/>
                </a:ext>
              </a:extLst>
            </p:cNvPr>
            <p:cNvSpPr/>
            <p:nvPr/>
          </p:nvSpPr>
          <p:spPr bwMode="auto">
            <a:xfrm>
              <a:off x="4551" y="837"/>
              <a:ext cx="71" cy="26"/>
            </a:xfrm>
            <a:custGeom>
              <a:avLst/>
              <a:gdLst>
                <a:gd name="T0" fmla="*/ 28 w 30"/>
                <a:gd name="T1" fmla="*/ 3 h 11"/>
                <a:gd name="T2" fmla="*/ 4 w 30"/>
                <a:gd name="T3" fmla="*/ 2 h 11"/>
                <a:gd name="T4" fmla="*/ 4 w 30"/>
                <a:gd name="T5" fmla="*/ 9 h 11"/>
                <a:gd name="T6" fmla="*/ 28 w 30"/>
                <a:gd name="T7" fmla="*/ 8 h 11"/>
                <a:gd name="T8" fmla="*/ 28 w 30"/>
                <a:gd name="T9" fmla="*/ 3 h 11"/>
              </a:gdLst>
              <a:ahLst/>
              <a:cxnLst>
                <a:cxn ang="0">
                  <a:pos x="T0" y="T1"/>
                </a:cxn>
                <a:cxn ang="0">
                  <a:pos x="T2" y="T3"/>
                </a:cxn>
                <a:cxn ang="0">
                  <a:pos x="T4" y="T5"/>
                </a:cxn>
                <a:cxn ang="0">
                  <a:pos x="T6" y="T7"/>
                </a:cxn>
                <a:cxn ang="0">
                  <a:pos x="T8" y="T9"/>
                </a:cxn>
              </a:cxnLst>
              <a:rect l="0" t="0" r="r" b="b"/>
              <a:pathLst>
                <a:path w="30" h="11">
                  <a:moveTo>
                    <a:pt x="28" y="3"/>
                  </a:moveTo>
                  <a:cubicBezTo>
                    <a:pt x="21" y="0"/>
                    <a:pt x="11" y="2"/>
                    <a:pt x="4" y="2"/>
                  </a:cubicBezTo>
                  <a:cubicBezTo>
                    <a:pt x="0" y="2"/>
                    <a:pt x="0" y="9"/>
                    <a:pt x="4" y="9"/>
                  </a:cubicBezTo>
                  <a:cubicBezTo>
                    <a:pt x="11" y="9"/>
                    <a:pt x="21" y="11"/>
                    <a:pt x="28" y="8"/>
                  </a:cubicBezTo>
                  <a:cubicBezTo>
                    <a:pt x="30" y="7"/>
                    <a:pt x="30" y="3"/>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8" name="Freeform 22">
              <a:extLst>
                <a:ext uri="{FF2B5EF4-FFF2-40B4-BE49-F238E27FC236}">
                  <a16:creationId xmlns:a16="http://schemas.microsoft.com/office/drawing/2014/main" id="{D177F52D-26D9-4FA9-95EC-5748DBC034C3}"/>
                </a:ext>
              </a:extLst>
            </p:cNvPr>
            <p:cNvSpPr/>
            <p:nvPr/>
          </p:nvSpPr>
          <p:spPr bwMode="auto">
            <a:xfrm>
              <a:off x="4691" y="844"/>
              <a:ext cx="64" cy="22"/>
            </a:xfrm>
            <a:custGeom>
              <a:avLst/>
              <a:gdLst>
                <a:gd name="T0" fmla="*/ 24 w 27"/>
                <a:gd name="T1" fmla="*/ 1 h 9"/>
                <a:gd name="T2" fmla="*/ 12 w 27"/>
                <a:gd name="T3" fmla="*/ 1 h 9"/>
                <a:gd name="T4" fmla="*/ 2 w 27"/>
                <a:gd name="T5" fmla="*/ 2 h 9"/>
                <a:gd name="T6" fmla="*/ 2 w 27"/>
                <a:gd name="T7" fmla="*/ 7 h 9"/>
                <a:gd name="T8" fmla="*/ 12 w 27"/>
                <a:gd name="T9" fmla="*/ 8 h 9"/>
                <a:gd name="T10" fmla="*/ 24 w 27"/>
                <a:gd name="T11" fmla="*/ 8 h 9"/>
                <a:gd name="T12" fmla="*/ 24 w 2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4" y="1"/>
                  </a:moveTo>
                  <a:cubicBezTo>
                    <a:pt x="20" y="0"/>
                    <a:pt x="16" y="0"/>
                    <a:pt x="12" y="1"/>
                  </a:cubicBezTo>
                  <a:cubicBezTo>
                    <a:pt x="9" y="1"/>
                    <a:pt x="5" y="0"/>
                    <a:pt x="2" y="2"/>
                  </a:cubicBezTo>
                  <a:cubicBezTo>
                    <a:pt x="0" y="3"/>
                    <a:pt x="0" y="5"/>
                    <a:pt x="2" y="7"/>
                  </a:cubicBezTo>
                  <a:cubicBezTo>
                    <a:pt x="5" y="8"/>
                    <a:pt x="9" y="8"/>
                    <a:pt x="12" y="8"/>
                  </a:cubicBezTo>
                  <a:cubicBezTo>
                    <a:pt x="16" y="9"/>
                    <a:pt x="20" y="9"/>
                    <a:pt x="24" y="8"/>
                  </a:cubicBezTo>
                  <a:cubicBezTo>
                    <a:pt x="27" y="7"/>
                    <a:pt x="27" y="2"/>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9" name="Freeform 23">
              <a:extLst>
                <a:ext uri="{FF2B5EF4-FFF2-40B4-BE49-F238E27FC236}">
                  <a16:creationId xmlns:a16="http://schemas.microsoft.com/office/drawing/2014/main" id="{116C182B-5422-4DB8-8B01-F27D1BF2E64C}"/>
                </a:ext>
              </a:extLst>
            </p:cNvPr>
            <p:cNvSpPr/>
            <p:nvPr/>
          </p:nvSpPr>
          <p:spPr bwMode="auto">
            <a:xfrm>
              <a:off x="4814" y="851"/>
              <a:ext cx="88" cy="29"/>
            </a:xfrm>
            <a:custGeom>
              <a:avLst/>
              <a:gdLst>
                <a:gd name="T0" fmla="*/ 34 w 37"/>
                <a:gd name="T1" fmla="*/ 4 h 12"/>
                <a:gd name="T2" fmla="*/ 21 w 37"/>
                <a:gd name="T3" fmla="*/ 2 h 12"/>
                <a:gd name="T4" fmla="*/ 5 w 37"/>
                <a:gd name="T5" fmla="*/ 1 h 12"/>
                <a:gd name="T6" fmla="*/ 4 w 37"/>
                <a:gd name="T7" fmla="*/ 7 h 12"/>
                <a:gd name="T8" fmla="*/ 34 w 37"/>
                <a:gd name="T9" fmla="*/ 8 h 12"/>
                <a:gd name="T10" fmla="*/ 34 w 37"/>
                <a:gd name="T11" fmla="*/ 4 h 12"/>
              </a:gdLst>
              <a:ahLst/>
              <a:cxnLst>
                <a:cxn ang="0">
                  <a:pos x="T0" y="T1"/>
                </a:cxn>
                <a:cxn ang="0">
                  <a:pos x="T2" y="T3"/>
                </a:cxn>
                <a:cxn ang="0">
                  <a:pos x="T4" y="T5"/>
                </a:cxn>
                <a:cxn ang="0">
                  <a:pos x="T6" y="T7"/>
                </a:cxn>
                <a:cxn ang="0">
                  <a:pos x="T8" y="T9"/>
                </a:cxn>
                <a:cxn ang="0">
                  <a:pos x="T10" y="T11"/>
                </a:cxn>
              </a:cxnLst>
              <a:rect l="0" t="0" r="r" b="b"/>
              <a:pathLst>
                <a:path w="37" h="12">
                  <a:moveTo>
                    <a:pt x="34" y="4"/>
                  </a:moveTo>
                  <a:cubicBezTo>
                    <a:pt x="30" y="2"/>
                    <a:pt x="26" y="2"/>
                    <a:pt x="21" y="2"/>
                  </a:cubicBezTo>
                  <a:cubicBezTo>
                    <a:pt x="16" y="2"/>
                    <a:pt x="11" y="1"/>
                    <a:pt x="5" y="1"/>
                  </a:cubicBezTo>
                  <a:cubicBezTo>
                    <a:pt x="2" y="0"/>
                    <a:pt x="0" y="5"/>
                    <a:pt x="4" y="7"/>
                  </a:cubicBezTo>
                  <a:cubicBezTo>
                    <a:pt x="13" y="9"/>
                    <a:pt x="25" y="12"/>
                    <a:pt x="34" y="8"/>
                  </a:cubicBezTo>
                  <a:cubicBezTo>
                    <a:pt x="36" y="7"/>
                    <a:pt x="37" y="4"/>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0" name="Freeform 24">
              <a:extLst>
                <a:ext uri="{FF2B5EF4-FFF2-40B4-BE49-F238E27FC236}">
                  <a16:creationId xmlns:a16="http://schemas.microsoft.com/office/drawing/2014/main" id="{8728AD0F-7CB3-4335-B143-5648C37CAB50}"/>
                </a:ext>
              </a:extLst>
            </p:cNvPr>
            <p:cNvSpPr/>
            <p:nvPr/>
          </p:nvSpPr>
          <p:spPr bwMode="auto">
            <a:xfrm>
              <a:off x="4942" y="856"/>
              <a:ext cx="71" cy="19"/>
            </a:xfrm>
            <a:custGeom>
              <a:avLst/>
              <a:gdLst>
                <a:gd name="T0" fmla="*/ 26 w 30"/>
                <a:gd name="T1" fmla="*/ 1 h 8"/>
                <a:gd name="T2" fmla="*/ 4 w 30"/>
                <a:gd name="T3" fmla="*/ 1 h 8"/>
                <a:gd name="T4" fmla="*/ 4 w 30"/>
                <a:gd name="T5" fmla="*/ 7 h 8"/>
                <a:gd name="T6" fmla="*/ 26 w 30"/>
                <a:gd name="T7" fmla="*/ 7 h 8"/>
                <a:gd name="T8" fmla="*/ 26 w 30"/>
                <a:gd name="T9" fmla="*/ 1 h 8"/>
              </a:gdLst>
              <a:ahLst/>
              <a:cxnLst>
                <a:cxn ang="0">
                  <a:pos x="T0" y="T1"/>
                </a:cxn>
                <a:cxn ang="0">
                  <a:pos x="T2" y="T3"/>
                </a:cxn>
                <a:cxn ang="0">
                  <a:pos x="T4" y="T5"/>
                </a:cxn>
                <a:cxn ang="0">
                  <a:pos x="T6" y="T7"/>
                </a:cxn>
                <a:cxn ang="0">
                  <a:pos x="T8" y="T9"/>
                </a:cxn>
              </a:cxnLst>
              <a:rect l="0" t="0" r="r" b="b"/>
              <a:pathLst>
                <a:path w="30" h="8">
                  <a:moveTo>
                    <a:pt x="26" y="1"/>
                  </a:moveTo>
                  <a:cubicBezTo>
                    <a:pt x="19" y="0"/>
                    <a:pt x="11" y="0"/>
                    <a:pt x="4" y="1"/>
                  </a:cubicBezTo>
                  <a:cubicBezTo>
                    <a:pt x="0" y="1"/>
                    <a:pt x="0" y="6"/>
                    <a:pt x="4" y="7"/>
                  </a:cubicBezTo>
                  <a:cubicBezTo>
                    <a:pt x="11" y="7"/>
                    <a:pt x="19" y="8"/>
                    <a:pt x="26" y="7"/>
                  </a:cubicBezTo>
                  <a:cubicBezTo>
                    <a:pt x="30" y="6"/>
                    <a:pt x="30"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1" name="Freeform 25">
              <a:extLst>
                <a:ext uri="{FF2B5EF4-FFF2-40B4-BE49-F238E27FC236}">
                  <a16:creationId xmlns:a16="http://schemas.microsoft.com/office/drawing/2014/main" id="{4C0F3F64-9727-430E-9A1F-1F9250109CB8}"/>
                </a:ext>
              </a:extLst>
            </p:cNvPr>
            <p:cNvSpPr/>
            <p:nvPr/>
          </p:nvSpPr>
          <p:spPr bwMode="auto">
            <a:xfrm>
              <a:off x="5058" y="849"/>
              <a:ext cx="128" cy="67"/>
            </a:xfrm>
            <a:custGeom>
              <a:avLst/>
              <a:gdLst>
                <a:gd name="T0" fmla="*/ 49 w 54"/>
                <a:gd name="T1" fmla="*/ 17 h 28"/>
                <a:gd name="T2" fmla="*/ 4 w 54"/>
                <a:gd name="T3" fmla="*/ 6 h 28"/>
                <a:gd name="T4" fmla="*/ 4 w 54"/>
                <a:gd name="T5" fmla="*/ 12 h 28"/>
                <a:gd name="T6" fmla="*/ 43 w 54"/>
                <a:gd name="T7" fmla="*/ 24 h 28"/>
                <a:gd name="T8" fmla="*/ 49 w 54"/>
                <a:gd name="T9" fmla="*/ 17 h 28"/>
              </a:gdLst>
              <a:ahLst/>
              <a:cxnLst>
                <a:cxn ang="0">
                  <a:pos x="T0" y="T1"/>
                </a:cxn>
                <a:cxn ang="0">
                  <a:pos x="T2" y="T3"/>
                </a:cxn>
                <a:cxn ang="0">
                  <a:pos x="T4" y="T5"/>
                </a:cxn>
                <a:cxn ang="0">
                  <a:pos x="T6" y="T7"/>
                </a:cxn>
                <a:cxn ang="0">
                  <a:pos x="T8" y="T9"/>
                </a:cxn>
              </a:cxnLst>
              <a:rect l="0" t="0" r="r" b="b"/>
              <a:pathLst>
                <a:path w="54" h="28">
                  <a:moveTo>
                    <a:pt x="49" y="17"/>
                  </a:moveTo>
                  <a:cubicBezTo>
                    <a:pt x="37" y="5"/>
                    <a:pt x="20" y="0"/>
                    <a:pt x="4" y="6"/>
                  </a:cubicBezTo>
                  <a:cubicBezTo>
                    <a:pt x="0" y="7"/>
                    <a:pt x="1" y="12"/>
                    <a:pt x="4" y="12"/>
                  </a:cubicBezTo>
                  <a:cubicBezTo>
                    <a:pt x="18" y="10"/>
                    <a:pt x="32" y="14"/>
                    <a:pt x="43" y="24"/>
                  </a:cubicBezTo>
                  <a:cubicBezTo>
                    <a:pt x="47" y="28"/>
                    <a:pt x="54" y="21"/>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2" name="Freeform 26">
              <a:extLst>
                <a:ext uri="{FF2B5EF4-FFF2-40B4-BE49-F238E27FC236}">
                  <a16:creationId xmlns:a16="http://schemas.microsoft.com/office/drawing/2014/main" id="{945078BA-AA74-482A-B3D5-5C3F286A132C}"/>
                </a:ext>
              </a:extLst>
            </p:cNvPr>
            <p:cNvSpPr/>
            <p:nvPr/>
          </p:nvSpPr>
          <p:spPr bwMode="auto">
            <a:xfrm>
              <a:off x="5203" y="913"/>
              <a:ext cx="78" cy="62"/>
            </a:xfrm>
            <a:custGeom>
              <a:avLst/>
              <a:gdLst>
                <a:gd name="T0" fmla="*/ 32 w 33"/>
                <a:gd name="T1" fmla="*/ 21 h 26"/>
                <a:gd name="T2" fmla="*/ 20 w 33"/>
                <a:gd name="T3" fmla="*/ 11 h 26"/>
                <a:gd name="T4" fmla="*/ 5 w 33"/>
                <a:gd name="T5" fmla="*/ 2 h 26"/>
                <a:gd name="T6" fmla="*/ 2 w 33"/>
                <a:gd name="T7" fmla="*/ 5 h 26"/>
                <a:gd name="T8" fmla="*/ 15 w 33"/>
                <a:gd name="T9" fmla="*/ 16 h 26"/>
                <a:gd name="T10" fmla="*/ 28 w 33"/>
                <a:gd name="T11" fmla="*/ 25 h 26"/>
                <a:gd name="T12" fmla="*/ 32 w 33"/>
                <a:gd name="T13" fmla="*/ 21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2" y="21"/>
                  </a:moveTo>
                  <a:cubicBezTo>
                    <a:pt x="29" y="17"/>
                    <a:pt x="24" y="14"/>
                    <a:pt x="20" y="11"/>
                  </a:cubicBezTo>
                  <a:cubicBezTo>
                    <a:pt x="15" y="8"/>
                    <a:pt x="10" y="5"/>
                    <a:pt x="5" y="2"/>
                  </a:cubicBezTo>
                  <a:cubicBezTo>
                    <a:pt x="2" y="0"/>
                    <a:pt x="0" y="3"/>
                    <a:pt x="2" y="5"/>
                  </a:cubicBezTo>
                  <a:cubicBezTo>
                    <a:pt x="6" y="9"/>
                    <a:pt x="10" y="13"/>
                    <a:pt x="15" y="16"/>
                  </a:cubicBezTo>
                  <a:cubicBezTo>
                    <a:pt x="19" y="19"/>
                    <a:pt x="23" y="24"/>
                    <a:pt x="28" y="25"/>
                  </a:cubicBezTo>
                  <a:cubicBezTo>
                    <a:pt x="31" y="26"/>
                    <a:pt x="33" y="23"/>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3" name="Freeform 27">
              <a:extLst>
                <a:ext uri="{FF2B5EF4-FFF2-40B4-BE49-F238E27FC236}">
                  <a16:creationId xmlns:a16="http://schemas.microsoft.com/office/drawing/2014/main" id="{1B502C91-A30F-4692-A64B-3CBEFB564078}"/>
                </a:ext>
              </a:extLst>
            </p:cNvPr>
            <p:cNvSpPr/>
            <p:nvPr/>
          </p:nvSpPr>
          <p:spPr bwMode="auto">
            <a:xfrm>
              <a:off x="5314" y="997"/>
              <a:ext cx="52" cy="45"/>
            </a:xfrm>
            <a:custGeom>
              <a:avLst/>
              <a:gdLst>
                <a:gd name="T0" fmla="*/ 21 w 22"/>
                <a:gd name="T1" fmla="*/ 15 h 19"/>
                <a:gd name="T2" fmla="*/ 15 w 22"/>
                <a:gd name="T3" fmla="*/ 8 h 19"/>
                <a:gd name="T4" fmla="*/ 7 w 22"/>
                <a:gd name="T5" fmla="*/ 2 h 19"/>
                <a:gd name="T6" fmla="*/ 3 w 22"/>
                <a:gd name="T7" fmla="*/ 7 h 19"/>
                <a:gd name="T8" fmla="*/ 10 w 22"/>
                <a:gd name="T9" fmla="*/ 13 h 19"/>
                <a:gd name="T10" fmla="*/ 18 w 22"/>
                <a:gd name="T11" fmla="*/ 18 h 19"/>
                <a:gd name="T12" fmla="*/ 21 w 22"/>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21" y="15"/>
                  </a:moveTo>
                  <a:cubicBezTo>
                    <a:pt x="20" y="12"/>
                    <a:pt x="17" y="10"/>
                    <a:pt x="15" y="8"/>
                  </a:cubicBezTo>
                  <a:cubicBezTo>
                    <a:pt x="12" y="6"/>
                    <a:pt x="9" y="4"/>
                    <a:pt x="7" y="2"/>
                  </a:cubicBezTo>
                  <a:cubicBezTo>
                    <a:pt x="4" y="0"/>
                    <a:pt x="0" y="5"/>
                    <a:pt x="3" y="7"/>
                  </a:cubicBezTo>
                  <a:cubicBezTo>
                    <a:pt x="5" y="9"/>
                    <a:pt x="8" y="11"/>
                    <a:pt x="10" y="13"/>
                  </a:cubicBezTo>
                  <a:cubicBezTo>
                    <a:pt x="12" y="15"/>
                    <a:pt x="15" y="18"/>
                    <a:pt x="18" y="18"/>
                  </a:cubicBezTo>
                  <a:cubicBezTo>
                    <a:pt x="20" y="19"/>
                    <a:pt x="22" y="17"/>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4" name="Freeform 28">
              <a:extLst>
                <a:ext uri="{FF2B5EF4-FFF2-40B4-BE49-F238E27FC236}">
                  <a16:creationId xmlns:a16="http://schemas.microsoft.com/office/drawing/2014/main" id="{41D59416-06C1-41B9-A14A-2C784A47C83E}"/>
                </a:ext>
              </a:extLst>
            </p:cNvPr>
            <p:cNvSpPr/>
            <p:nvPr/>
          </p:nvSpPr>
          <p:spPr bwMode="auto">
            <a:xfrm>
              <a:off x="5395" y="1063"/>
              <a:ext cx="63" cy="43"/>
            </a:xfrm>
            <a:custGeom>
              <a:avLst/>
              <a:gdLst>
                <a:gd name="T0" fmla="*/ 27 w 27"/>
                <a:gd name="T1" fmla="*/ 14 h 18"/>
                <a:gd name="T2" fmla="*/ 18 w 27"/>
                <a:gd name="T3" fmla="*/ 6 h 18"/>
                <a:gd name="T4" fmla="*/ 5 w 27"/>
                <a:gd name="T5" fmla="*/ 1 h 18"/>
                <a:gd name="T6" fmla="*/ 3 w 27"/>
                <a:gd name="T7" fmla="*/ 5 h 18"/>
                <a:gd name="T8" fmla="*/ 14 w 27"/>
                <a:gd name="T9" fmla="*/ 11 h 18"/>
                <a:gd name="T10" fmla="*/ 23 w 27"/>
                <a:gd name="T11" fmla="*/ 17 h 18"/>
                <a:gd name="T12" fmla="*/ 27 w 27"/>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27" y="14"/>
                  </a:moveTo>
                  <a:cubicBezTo>
                    <a:pt x="25" y="10"/>
                    <a:pt x="21" y="8"/>
                    <a:pt x="18" y="6"/>
                  </a:cubicBezTo>
                  <a:cubicBezTo>
                    <a:pt x="14" y="4"/>
                    <a:pt x="9" y="2"/>
                    <a:pt x="5" y="1"/>
                  </a:cubicBezTo>
                  <a:cubicBezTo>
                    <a:pt x="2" y="0"/>
                    <a:pt x="0" y="4"/>
                    <a:pt x="3" y="5"/>
                  </a:cubicBezTo>
                  <a:cubicBezTo>
                    <a:pt x="7" y="7"/>
                    <a:pt x="10" y="9"/>
                    <a:pt x="14" y="11"/>
                  </a:cubicBezTo>
                  <a:cubicBezTo>
                    <a:pt x="17" y="13"/>
                    <a:pt x="20" y="17"/>
                    <a:pt x="23" y="17"/>
                  </a:cubicBezTo>
                  <a:cubicBezTo>
                    <a:pt x="25" y="18"/>
                    <a:pt x="27" y="16"/>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5" name="Freeform 29">
              <a:extLst>
                <a:ext uri="{FF2B5EF4-FFF2-40B4-BE49-F238E27FC236}">
                  <a16:creationId xmlns:a16="http://schemas.microsoft.com/office/drawing/2014/main" id="{4DC7807F-DFE1-421F-8C56-CF3990CDFE74}"/>
                </a:ext>
              </a:extLst>
            </p:cNvPr>
            <p:cNvSpPr/>
            <p:nvPr/>
          </p:nvSpPr>
          <p:spPr bwMode="auto">
            <a:xfrm>
              <a:off x="5489" y="1130"/>
              <a:ext cx="55" cy="52"/>
            </a:xfrm>
            <a:custGeom>
              <a:avLst/>
              <a:gdLst>
                <a:gd name="T0" fmla="*/ 22 w 23"/>
                <a:gd name="T1" fmla="*/ 16 h 22"/>
                <a:gd name="T2" fmla="*/ 14 w 23"/>
                <a:gd name="T3" fmla="*/ 11 h 22"/>
                <a:gd name="T4" fmla="*/ 6 w 23"/>
                <a:gd name="T5" fmla="*/ 3 h 22"/>
                <a:gd name="T6" fmla="*/ 2 w 23"/>
                <a:gd name="T7" fmla="*/ 6 h 22"/>
                <a:gd name="T8" fmla="*/ 9 w 23"/>
                <a:gd name="T9" fmla="*/ 17 h 22"/>
                <a:gd name="T10" fmla="*/ 21 w 23"/>
                <a:gd name="T11" fmla="*/ 20 h 22"/>
                <a:gd name="T12" fmla="*/ 22 w 23"/>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22" y="16"/>
                  </a:moveTo>
                  <a:cubicBezTo>
                    <a:pt x="21" y="13"/>
                    <a:pt x="16" y="13"/>
                    <a:pt x="14" y="11"/>
                  </a:cubicBezTo>
                  <a:cubicBezTo>
                    <a:pt x="11" y="9"/>
                    <a:pt x="8" y="6"/>
                    <a:pt x="6" y="3"/>
                  </a:cubicBezTo>
                  <a:cubicBezTo>
                    <a:pt x="5" y="0"/>
                    <a:pt x="0" y="3"/>
                    <a:pt x="2" y="6"/>
                  </a:cubicBezTo>
                  <a:cubicBezTo>
                    <a:pt x="3" y="10"/>
                    <a:pt x="6" y="14"/>
                    <a:pt x="9" y="17"/>
                  </a:cubicBezTo>
                  <a:cubicBezTo>
                    <a:pt x="12" y="19"/>
                    <a:pt x="18" y="22"/>
                    <a:pt x="21" y="20"/>
                  </a:cubicBezTo>
                  <a:cubicBezTo>
                    <a:pt x="23" y="20"/>
                    <a:pt x="23" y="18"/>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6" name="Freeform 30">
              <a:extLst>
                <a:ext uri="{FF2B5EF4-FFF2-40B4-BE49-F238E27FC236}">
                  <a16:creationId xmlns:a16="http://schemas.microsoft.com/office/drawing/2014/main" id="{BD29C779-CBA8-4476-8E1E-549D9F5565D7}"/>
                </a:ext>
              </a:extLst>
            </p:cNvPr>
            <p:cNvSpPr/>
            <p:nvPr/>
          </p:nvSpPr>
          <p:spPr bwMode="auto">
            <a:xfrm>
              <a:off x="5556" y="1194"/>
              <a:ext cx="47" cy="67"/>
            </a:xfrm>
            <a:custGeom>
              <a:avLst/>
              <a:gdLst>
                <a:gd name="T0" fmla="*/ 15 w 20"/>
                <a:gd name="T1" fmla="*/ 13 h 28"/>
                <a:gd name="T2" fmla="*/ 7 w 20"/>
                <a:gd name="T3" fmla="*/ 2 h 28"/>
                <a:gd name="T4" fmla="*/ 2 w 20"/>
                <a:gd name="T5" fmla="*/ 6 h 28"/>
                <a:gd name="T6" fmla="*/ 9 w 20"/>
                <a:gd name="T7" fmla="*/ 16 h 28"/>
                <a:gd name="T8" fmla="*/ 14 w 20"/>
                <a:gd name="T9" fmla="*/ 27 h 28"/>
                <a:gd name="T10" fmla="*/ 20 w 20"/>
                <a:gd name="T11" fmla="*/ 25 h 28"/>
                <a:gd name="T12" fmla="*/ 15 w 20"/>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15" y="13"/>
                  </a:moveTo>
                  <a:cubicBezTo>
                    <a:pt x="13" y="9"/>
                    <a:pt x="10" y="6"/>
                    <a:pt x="7" y="2"/>
                  </a:cubicBezTo>
                  <a:cubicBezTo>
                    <a:pt x="5" y="0"/>
                    <a:pt x="0" y="3"/>
                    <a:pt x="2" y="6"/>
                  </a:cubicBezTo>
                  <a:cubicBezTo>
                    <a:pt x="4" y="9"/>
                    <a:pt x="7" y="13"/>
                    <a:pt x="9" y="16"/>
                  </a:cubicBezTo>
                  <a:cubicBezTo>
                    <a:pt x="10" y="20"/>
                    <a:pt x="11" y="24"/>
                    <a:pt x="14" y="27"/>
                  </a:cubicBezTo>
                  <a:cubicBezTo>
                    <a:pt x="16" y="28"/>
                    <a:pt x="19" y="28"/>
                    <a:pt x="20" y="25"/>
                  </a:cubicBezTo>
                  <a:cubicBezTo>
                    <a:pt x="20" y="21"/>
                    <a:pt x="18" y="17"/>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7" name="Freeform 31">
              <a:extLst>
                <a:ext uri="{FF2B5EF4-FFF2-40B4-BE49-F238E27FC236}">
                  <a16:creationId xmlns:a16="http://schemas.microsoft.com/office/drawing/2014/main" id="{BF7629FC-DC0B-453D-BF96-07F2D575D1C3}"/>
                </a:ext>
              </a:extLst>
            </p:cNvPr>
            <p:cNvSpPr/>
            <p:nvPr/>
          </p:nvSpPr>
          <p:spPr bwMode="auto">
            <a:xfrm>
              <a:off x="3496" y="1630"/>
              <a:ext cx="86" cy="26"/>
            </a:xfrm>
            <a:custGeom>
              <a:avLst/>
              <a:gdLst>
                <a:gd name="T0" fmla="*/ 33 w 36"/>
                <a:gd name="T1" fmla="*/ 3 h 11"/>
                <a:gd name="T2" fmla="*/ 20 w 36"/>
                <a:gd name="T3" fmla="*/ 1 h 11"/>
                <a:gd name="T4" fmla="*/ 4 w 36"/>
                <a:gd name="T5" fmla="*/ 0 h 11"/>
                <a:gd name="T6" fmla="*/ 3 w 36"/>
                <a:gd name="T7" fmla="*/ 7 h 11"/>
                <a:gd name="T8" fmla="*/ 20 w 36"/>
                <a:gd name="T9" fmla="*/ 9 h 11"/>
                <a:gd name="T10" fmla="*/ 33 w 36"/>
                <a:gd name="T11" fmla="*/ 9 h 11"/>
                <a:gd name="T12" fmla="*/ 33 w 36"/>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3"/>
                  </a:moveTo>
                  <a:cubicBezTo>
                    <a:pt x="29" y="0"/>
                    <a:pt x="24" y="1"/>
                    <a:pt x="20" y="1"/>
                  </a:cubicBezTo>
                  <a:cubicBezTo>
                    <a:pt x="15" y="0"/>
                    <a:pt x="9" y="0"/>
                    <a:pt x="4" y="0"/>
                  </a:cubicBezTo>
                  <a:cubicBezTo>
                    <a:pt x="1" y="0"/>
                    <a:pt x="0" y="6"/>
                    <a:pt x="3" y="7"/>
                  </a:cubicBezTo>
                  <a:cubicBezTo>
                    <a:pt x="9" y="8"/>
                    <a:pt x="14" y="8"/>
                    <a:pt x="20" y="9"/>
                  </a:cubicBezTo>
                  <a:cubicBezTo>
                    <a:pt x="24" y="10"/>
                    <a:pt x="28" y="11"/>
                    <a:pt x="33" y="9"/>
                  </a:cubicBezTo>
                  <a:cubicBezTo>
                    <a:pt x="36" y="8"/>
                    <a:pt x="35"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8" name="Freeform 32">
              <a:extLst>
                <a:ext uri="{FF2B5EF4-FFF2-40B4-BE49-F238E27FC236}">
                  <a16:creationId xmlns:a16="http://schemas.microsoft.com/office/drawing/2014/main" id="{37CDE933-7717-4149-AA2C-41E8D941E8D6}"/>
                </a:ext>
              </a:extLst>
            </p:cNvPr>
            <p:cNvSpPr/>
            <p:nvPr/>
          </p:nvSpPr>
          <p:spPr bwMode="auto">
            <a:xfrm>
              <a:off x="3655" y="1637"/>
              <a:ext cx="83" cy="24"/>
            </a:xfrm>
            <a:custGeom>
              <a:avLst/>
              <a:gdLst>
                <a:gd name="T0" fmla="*/ 32 w 35"/>
                <a:gd name="T1" fmla="*/ 1 h 10"/>
                <a:gd name="T2" fmla="*/ 17 w 35"/>
                <a:gd name="T3" fmla="*/ 1 h 10"/>
                <a:gd name="T4" fmla="*/ 3 w 35"/>
                <a:gd name="T5" fmla="*/ 2 h 10"/>
                <a:gd name="T6" fmla="*/ 3 w 35"/>
                <a:gd name="T7" fmla="*/ 9 h 10"/>
                <a:gd name="T8" fmla="*/ 17 w 35"/>
                <a:gd name="T9" fmla="*/ 10 h 10"/>
                <a:gd name="T10" fmla="*/ 32 w 35"/>
                <a:gd name="T11" fmla="*/ 9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7" y="0"/>
                    <a:pt x="22" y="0"/>
                    <a:pt x="17" y="1"/>
                  </a:cubicBezTo>
                  <a:cubicBezTo>
                    <a:pt x="13" y="1"/>
                    <a:pt x="8" y="1"/>
                    <a:pt x="3" y="2"/>
                  </a:cubicBezTo>
                  <a:cubicBezTo>
                    <a:pt x="0" y="2"/>
                    <a:pt x="0" y="8"/>
                    <a:pt x="3" y="9"/>
                  </a:cubicBezTo>
                  <a:cubicBezTo>
                    <a:pt x="8" y="9"/>
                    <a:pt x="13" y="10"/>
                    <a:pt x="17" y="10"/>
                  </a:cubicBezTo>
                  <a:cubicBezTo>
                    <a:pt x="22" y="10"/>
                    <a:pt x="27" y="10"/>
                    <a:pt x="32" y="9"/>
                  </a:cubicBezTo>
                  <a:cubicBezTo>
                    <a:pt x="35" y="8"/>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9" name="Freeform 33">
              <a:extLst>
                <a:ext uri="{FF2B5EF4-FFF2-40B4-BE49-F238E27FC236}">
                  <a16:creationId xmlns:a16="http://schemas.microsoft.com/office/drawing/2014/main" id="{468A8276-E1A4-412B-BC05-764616C31FAE}"/>
                </a:ext>
              </a:extLst>
            </p:cNvPr>
            <p:cNvSpPr/>
            <p:nvPr/>
          </p:nvSpPr>
          <p:spPr bwMode="auto">
            <a:xfrm>
              <a:off x="3807" y="1640"/>
              <a:ext cx="104" cy="35"/>
            </a:xfrm>
            <a:custGeom>
              <a:avLst/>
              <a:gdLst>
                <a:gd name="T0" fmla="*/ 40 w 44"/>
                <a:gd name="T1" fmla="*/ 5 h 15"/>
                <a:gd name="T2" fmla="*/ 6 w 44"/>
                <a:gd name="T3" fmla="*/ 6 h 15"/>
                <a:gd name="T4" fmla="*/ 8 w 44"/>
                <a:gd name="T5" fmla="*/ 15 h 15"/>
                <a:gd name="T6" fmla="*/ 24 w 44"/>
                <a:gd name="T7" fmla="*/ 13 h 15"/>
                <a:gd name="T8" fmla="*/ 39 w 44"/>
                <a:gd name="T9" fmla="*/ 13 h 15"/>
                <a:gd name="T10" fmla="*/ 40 w 44"/>
                <a:gd name="T11" fmla="*/ 5 h 15"/>
              </a:gdLst>
              <a:ahLst/>
              <a:cxnLst>
                <a:cxn ang="0">
                  <a:pos x="T0" y="T1"/>
                </a:cxn>
                <a:cxn ang="0">
                  <a:pos x="T2" y="T3"/>
                </a:cxn>
                <a:cxn ang="0">
                  <a:pos x="T4" y="T5"/>
                </a:cxn>
                <a:cxn ang="0">
                  <a:pos x="T6" y="T7"/>
                </a:cxn>
                <a:cxn ang="0">
                  <a:pos x="T8" y="T9"/>
                </a:cxn>
                <a:cxn ang="0">
                  <a:pos x="T10" y="T11"/>
                </a:cxn>
              </a:cxnLst>
              <a:rect l="0" t="0" r="r" b="b"/>
              <a:pathLst>
                <a:path w="44" h="15">
                  <a:moveTo>
                    <a:pt x="40" y="5"/>
                  </a:moveTo>
                  <a:cubicBezTo>
                    <a:pt x="30" y="0"/>
                    <a:pt x="16" y="4"/>
                    <a:pt x="6" y="6"/>
                  </a:cubicBezTo>
                  <a:cubicBezTo>
                    <a:pt x="0" y="8"/>
                    <a:pt x="3" y="15"/>
                    <a:pt x="8" y="15"/>
                  </a:cubicBezTo>
                  <a:cubicBezTo>
                    <a:pt x="13" y="14"/>
                    <a:pt x="19" y="13"/>
                    <a:pt x="24" y="13"/>
                  </a:cubicBezTo>
                  <a:cubicBezTo>
                    <a:pt x="29" y="13"/>
                    <a:pt x="34" y="14"/>
                    <a:pt x="39" y="13"/>
                  </a:cubicBezTo>
                  <a:cubicBezTo>
                    <a:pt x="43" y="12"/>
                    <a:pt x="44" y="7"/>
                    <a:pt x="4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0" name="Freeform 34">
              <a:extLst>
                <a:ext uri="{FF2B5EF4-FFF2-40B4-BE49-F238E27FC236}">
                  <a16:creationId xmlns:a16="http://schemas.microsoft.com/office/drawing/2014/main" id="{122E15BB-714D-43D5-BFDC-1F538B4669DC}"/>
                </a:ext>
              </a:extLst>
            </p:cNvPr>
            <p:cNvSpPr/>
            <p:nvPr/>
          </p:nvSpPr>
          <p:spPr bwMode="auto">
            <a:xfrm>
              <a:off x="3975" y="1632"/>
              <a:ext cx="107" cy="36"/>
            </a:xfrm>
            <a:custGeom>
              <a:avLst/>
              <a:gdLst>
                <a:gd name="T0" fmla="*/ 42 w 45"/>
                <a:gd name="T1" fmla="*/ 2 h 15"/>
                <a:gd name="T2" fmla="*/ 25 w 45"/>
                <a:gd name="T3" fmla="*/ 3 h 15"/>
                <a:gd name="T4" fmla="*/ 6 w 45"/>
                <a:gd name="T5" fmla="*/ 1 h 15"/>
                <a:gd name="T6" fmla="*/ 4 w 45"/>
                <a:gd name="T7" fmla="*/ 8 h 15"/>
                <a:gd name="T8" fmla="*/ 42 w 45"/>
                <a:gd name="T9" fmla="*/ 9 h 15"/>
                <a:gd name="T10" fmla="*/ 42 w 45"/>
                <a:gd name="T11" fmla="*/ 2 h 15"/>
              </a:gdLst>
              <a:ahLst/>
              <a:cxnLst>
                <a:cxn ang="0">
                  <a:pos x="T0" y="T1"/>
                </a:cxn>
                <a:cxn ang="0">
                  <a:pos x="T2" y="T3"/>
                </a:cxn>
                <a:cxn ang="0">
                  <a:pos x="T4" y="T5"/>
                </a:cxn>
                <a:cxn ang="0">
                  <a:pos x="T6" y="T7"/>
                </a:cxn>
                <a:cxn ang="0">
                  <a:pos x="T8" y="T9"/>
                </a:cxn>
                <a:cxn ang="0">
                  <a:pos x="T10" y="T11"/>
                </a:cxn>
              </a:cxnLst>
              <a:rect l="0" t="0" r="r" b="b"/>
              <a:pathLst>
                <a:path w="45" h="15">
                  <a:moveTo>
                    <a:pt x="42" y="2"/>
                  </a:moveTo>
                  <a:cubicBezTo>
                    <a:pt x="36" y="1"/>
                    <a:pt x="31" y="2"/>
                    <a:pt x="25" y="3"/>
                  </a:cubicBezTo>
                  <a:cubicBezTo>
                    <a:pt x="19" y="3"/>
                    <a:pt x="12" y="2"/>
                    <a:pt x="6" y="1"/>
                  </a:cubicBezTo>
                  <a:cubicBezTo>
                    <a:pt x="1" y="0"/>
                    <a:pt x="0" y="6"/>
                    <a:pt x="4" y="8"/>
                  </a:cubicBezTo>
                  <a:cubicBezTo>
                    <a:pt x="14" y="12"/>
                    <a:pt x="32" y="15"/>
                    <a:pt x="42" y="9"/>
                  </a:cubicBezTo>
                  <a:cubicBezTo>
                    <a:pt x="45" y="7"/>
                    <a:pt x="45" y="3"/>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1" name="Freeform 35">
              <a:extLst>
                <a:ext uri="{FF2B5EF4-FFF2-40B4-BE49-F238E27FC236}">
                  <a16:creationId xmlns:a16="http://schemas.microsoft.com/office/drawing/2014/main" id="{5859643D-B6D3-4E76-A9E5-87F239DF3AFB}"/>
                </a:ext>
              </a:extLst>
            </p:cNvPr>
            <p:cNvSpPr/>
            <p:nvPr/>
          </p:nvSpPr>
          <p:spPr bwMode="auto">
            <a:xfrm>
              <a:off x="4143" y="1647"/>
              <a:ext cx="93" cy="26"/>
            </a:xfrm>
            <a:custGeom>
              <a:avLst/>
              <a:gdLst>
                <a:gd name="T0" fmla="*/ 36 w 39"/>
                <a:gd name="T1" fmla="*/ 2 h 11"/>
                <a:gd name="T2" fmla="*/ 22 w 39"/>
                <a:gd name="T3" fmla="*/ 1 h 11"/>
                <a:gd name="T4" fmla="*/ 5 w 39"/>
                <a:gd name="T5" fmla="*/ 2 h 11"/>
                <a:gd name="T6" fmla="*/ 5 w 39"/>
                <a:gd name="T7" fmla="*/ 10 h 11"/>
                <a:gd name="T8" fmla="*/ 22 w 39"/>
                <a:gd name="T9" fmla="*/ 10 h 11"/>
                <a:gd name="T10" fmla="*/ 36 w 39"/>
                <a:gd name="T11" fmla="*/ 9 h 11"/>
                <a:gd name="T12" fmla="*/ 36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6" y="2"/>
                  </a:moveTo>
                  <a:cubicBezTo>
                    <a:pt x="31" y="0"/>
                    <a:pt x="27" y="1"/>
                    <a:pt x="22" y="1"/>
                  </a:cubicBezTo>
                  <a:cubicBezTo>
                    <a:pt x="16" y="1"/>
                    <a:pt x="10" y="1"/>
                    <a:pt x="5" y="2"/>
                  </a:cubicBezTo>
                  <a:cubicBezTo>
                    <a:pt x="0" y="2"/>
                    <a:pt x="0" y="9"/>
                    <a:pt x="5" y="10"/>
                  </a:cubicBezTo>
                  <a:cubicBezTo>
                    <a:pt x="10" y="10"/>
                    <a:pt x="16" y="10"/>
                    <a:pt x="22" y="10"/>
                  </a:cubicBezTo>
                  <a:cubicBezTo>
                    <a:pt x="27" y="11"/>
                    <a:pt x="31" y="11"/>
                    <a:pt x="36" y="9"/>
                  </a:cubicBezTo>
                  <a:cubicBezTo>
                    <a:pt x="39" y="8"/>
                    <a:pt x="39"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2" name="Freeform 36">
              <a:extLst>
                <a:ext uri="{FF2B5EF4-FFF2-40B4-BE49-F238E27FC236}">
                  <a16:creationId xmlns:a16="http://schemas.microsoft.com/office/drawing/2014/main" id="{CC2F593F-5D00-4C9F-AADC-574FE40D2850}"/>
                </a:ext>
              </a:extLst>
            </p:cNvPr>
            <p:cNvSpPr/>
            <p:nvPr/>
          </p:nvSpPr>
          <p:spPr bwMode="auto">
            <a:xfrm>
              <a:off x="4307" y="1647"/>
              <a:ext cx="92" cy="26"/>
            </a:xfrm>
            <a:custGeom>
              <a:avLst/>
              <a:gdLst>
                <a:gd name="T0" fmla="*/ 35 w 39"/>
                <a:gd name="T1" fmla="*/ 2 h 11"/>
                <a:gd name="T2" fmla="*/ 18 w 39"/>
                <a:gd name="T3" fmla="*/ 1 h 11"/>
                <a:gd name="T4" fmla="*/ 2 w 39"/>
                <a:gd name="T5" fmla="*/ 3 h 11"/>
                <a:gd name="T6" fmla="*/ 2 w 39"/>
                <a:gd name="T7" fmla="*/ 8 h 11"/>
                <a:gd name="T8" fmla="*/ 18 w 39"/>
                <a:gd name="T9" fmla="*/ 10 h 11"/>
                <a:gd name="T10" fmla="*/ 35 w 39"/>
                <a:gd name="T11" fmla="*/ 9 h 11"/>
                <a:gd name="T12" fmla="*/ 35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5" y="2"/>
                  </a:moveTo>
                  <a:cubicBezTo>
                    <a:pt x="29" y="0"/>
                    <a:pt x="24" y="1"/>
                    <a:pt x="18" y="1"/>
                  </a:cubicBezTo>
                  <a:cubicBezTo>
                    <a:pt x="13" y="1"/>
                    <a:pt x="7" y="2"/>
                    <a:pt x="2" y="3"/>
                  </a:cubicBezTo>
                  <a:cubicBezTo>
                    <a:pt x="0" y="4"/>
                    <a:pt x="0" y="7"/>
                    <a:pt x="2" y="8"/>
                  </a:cubicBezTo>
                  <a:cubicBezTo>
                    <a:pt x="7" y="9"/>
                    <a:pt x="13" y="10"/>
                    <a:pt x="18" y="10"/>
                  </a:cubicBezTo>
                  <a:cubicBezTo>
                    <a:pt x="24" y="10"/>
                    <a:pt x="29" y="11"/>
                    <a:pt x="35" y="9"/>
                  </a:cubicBezTo>
                  <a:cubicBezTo>
                    <a:pt x="39" y="8"/>
                    <a:pt x="39" y="3"/>
                    <a:pt x="3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3" name="Freeform 37">
              <a:extLst>
                <a:ext uri="{FF2B5EF4-FFF2-40B4-BE49-F238E27FC236}">
                  <a16:creationId xmlns:a16="http://schemas.microsoft.com/office/drawing/2014/main" id="{3EDAA88B-D6E2-44D8-B168-A5122223FEBA}"/>
                </a:ext>
              </a:extLst>
            </p:cNvPr>
            <p:cNvSpPr/>
            <p:nvPr/>
          </p:nvSpPr>
          <p:spPr bwMode="auto">
            <a:xfrm>
              <a:off x="4473" y="1652"/>
              <a:ext cx="83" cy="28"/>
            </a:xfrm>
            <a:custGeom>
              <a:avLst/>
              <a:gdLst>
                <a:gd name="T0" fmla="*/ 32 w 35"/>
                <a:gd name="T1" fmla="*/ 2 h 12"/>
                <a:gd name="T2" fmla="*/ 3 w 35"/>
                <a:gd name="T3" fmla="*/ 6 h 12"/>
                <a:gd name="T4" fmla="*/ 14 w 35"/>
                <a:gd name="T5" fmla="*/ 10 h 12"/>
                <a:gd name="T6" fmla="*/ 32 w 35"/>
                <a:gd name="T7" fmla="*/ 10 h 12"/>
                <a:gd name="T8" fmla="*/ 32 w 35"/>
                <a:gd name="T9" fmla="*/ 2 h 12"/>
              </a:gdLst>
              <a:ahLst/>
              <a:cxnLst>
                <a:cxn ang="0">
                  <a:pos x="T0" y="T1"/>
                </a:cxn>
                <a:cxn ang="0">
                  <a:pos x="T2" y="T3"/>
                </a:cxn>
                <a:cxn ang="0">
                  <a:pos x="T4" y="T5"/>
                </a:cxn>
                <a:cxn ang="0">
                  <a:pos x="T6" y="T7"/>
                </a:cxn>
                <a:cxn ang="0">
                  <a:pos x="T8" y="T9"/>
                </a:cxn>
              </a:cxnLst>
              <a:rect l="0" t="0" r="r" b="b"/>
              <a:pathLst>
                <a:path w="35" h="12">
                  <a:moveTo>
                    <a:pt x="32" y="2"/>
                  </a:moveTo>
                  <a:cubicBezTo>
                    <a:pt x="28" y="1"/>
                    <a:pt x="0" y="0"/>
                    <a:pt x="3" y="6"/>
                  </a:cubicBezTo>
                  <a:cubicBezTo>
                    <a:pt x="4" y="10"/>
                    <a:pt x="11" y="10"/>
                    <a:pt x="14" y="10"/>
                  </a:cubicBezTo>
                  <a:cubicBezTo>
                    <a:pt x="20" y="11"/>
                    <a:pt x="26" y="12"/>
                    <a:pt x="32" y="10"/>
                  </a:cubicBezTo>
                  <a:cubicBezTo>
                    <a:pt x="35" y="8"/>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4" name="Freeform 38">
              <a:extLst>
                <a:ext uri="{FF2B5EF4-FFF2-40B4-BE49-F238E27FC236}">
                  <a16:creationId xmlns:a16="http://schemas.microsoft.com/office/drawing/2014/main" id="{6C1844DA-1F5B-41D6-874D-00EF5E471B56}"/>
                </a:ext>
              </a:extLst>
            </p:cNvPr>
            <p:cNvSpPr/>
            <p:nvPr/>
          </p:nvSpPr>
          <p:spPr bwMode="auto">
            <a:xfrm>
              <a:off x="4624" y="1642"/>
              <a:ext cx="93" cy="24"/>
            </a:xfrm>
            <a:custGeom>
              <a:avLst/>
              <a:gdLst>
                <a:gd name="T0" fmla="*/ 34 w 39"/>
                <a:gd name="T1" fmla="*/ 1 h 10"/>
                <a:gd name="T2" fmla="*/ 20 w 39"/>
                <a:gd name="T3" fmla="*/ 1 h 10"/>
                <a:gd name="T4" fmla="*/ 4 w 39"/>
                <a:gd name="T5" fmla="*/ 2 h 10"/>
                <a:gd name="T6" fmla="*/ 4 w 39"/>
                <a:gd name="T7" fmla="*/ 9 h 10"/>
                <a:gd name="T8" fmla="*/ 20 w 39"/>
                <a:gd name="T9" fmla="*/ 10 h 10"/>
                <a:gd name="T10" fmla="*/ 34 w 39"/>
                <a:gd name="T11" fmla="*/ 9 h 10"/>
                <a:gd name="T12" fmla="*/ 34 w 3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9" h="10">
                  <a:moveTo>
                    <a:pt x="34" y="1"/>
                  </a:moveTo>
                  <a:cubicBezTo>
                    <a:pt x="30" y="0"/>
                    <a:pt x="25" y="1"/>
                    <a:pt x="20" y="1"/>
                  </a:cubicBezTo>
                  <a:cubicBezTo>
                    <a:pt x="15" y="1"/>
                    <a:pt x="10" y="2"/>
                    <a:pt x="4" y="2"/>
                  </a:cubicBezTo>
                  <a:cubicBezTo>
                    <a:pt x="0" y="3"/>
                    <a:pt x="0" y="8"/>
                    <a:pt x="4" y="9"/>
                  </a:cubicBezTo>
                  <a:cubicBezTo>
                    <a:pt x="10" y="9"/>
                    <a:pt x="15" y="9"/>
                    <a:pt x="20" y="10"/>
                  </a:cubicBezTo>
                  <a:cubicBezTo>
                    <a:pt x="25" y="10"/>
                    <a:pt x="30" y="10"/>
                    <a:pt x="34" y="9"/>
                  </a:cubicBezTo>
                  <a:cubicBezTo>
                    <a:pt x="39" y="9"/>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5" name="Freeform 39">
              <a:extLst>
                <a:ext uri="{FF2B5EF4-FFF2-40B4-BE49-F238E27FC236}">
                  <a16:creationId xmlns:a16="http://schemas.microsoft.com/office/drawing/2014/main" id="{DA26E4BB-D0B4-4F02-A3CF-AD576A0087A4}"/>
                </a:ext>
              </a:extLst>
            </p:cNvPr>
            <p:cNvSpPr/>
            <p:nvPr/>
          </p:nvSpPr>
          <p:spPr bwMode="auto">
            <a:xfrm>
              <a:off x="4762" y="1640"/>
              <a:ext cx="106" cy="28"/>
            </a:xfrm>
            <a:custGeom>
              <a:avLst/>
              <a:gdLst>
                <a:gd name="T0" fmla="*/ 41 w 45"/>
                <a:gd name="T1" fmla="*/ 3 h 12"/>
                <a:gd name="T2" fmla="*/ 3 w 45"/>
                <a:gd name="T3" fmla="*/ 5 h 12"/>
                <a:gd name="T4" fmla="*/ 4 w 45"/>
                <a:gd name="T5" fmla="*/ 11 h 12"/>
                <a:gd name="T6" fmla="*/ 22 w 45"/>
                <a:gd name="T7" fmla="*/ 10 h 12"/>
                <a:gd name="T8" fmla="*/ 40 w 45"/>
                <a:gd name="T9" fmla="*/ 10 h 12"/>
                <a:gd name="T10" fmla="*/ 41 w 45"/>
                <a:gd name="T11" fmla="*/ 3 h 12"/>
              </a:gdLst>
              <a:ahLst/>
              <a:cxnLst>
                <a:cxn ang="0">
                  <a:pos x="T0" y="T1"/>
                </a:cxn>
                <a:cxn ang="0">
                  <a:pos x="T2" y="T3"/>
                </a:cxn>
                <a:cxn ang="0">
                  <a:pos x="T4" y="T5"/>
                </a:cxn>
                <a:cxn ang="0">
                  <a:pos x="T6" y="T7"/>
                </a:cxn>
                <a:cxn ang="0">
                  <a:pos x="T8" y="T9"/>
                </a:cxn>
                <a:cxn ang="0">
                  <a:pos x="T10" y="T11"/>
                </a:cxn>
              </a:cxnLst>
              <a:rect l="0" t="0" r="r" b="b"/>
              <a:pathLst>
                <a:path w="45" h="12">
                  <a:moveTo>
                    <a:pt x="41" y="3"/>
                  </a:moveTo>
                  <a:cubicBezTo>
                    <a:pt x="29" y="0"/>
                    <a:pt x="15" y="2"/>
                    <a:pt x="3" y="5"/>
                  </a:cubicBezTo>
                  <a:cubicBezTo>
                    <a:pt x="0" y="6"/>
                    <a:pt x="0" y="12"/>
                    <a:pt x="4" y="11"/>
                  </a:cubicBezTo>
                  <a:cubicBezTo>
                    <a:pt x="10" y="11"/>
                    <a:pt x="16" y="10"/>
                    <a:pt x="22" y="10"/>
                  </a:cubicBezTo>
                  <a:cubicBezTo>
                    <a:pt x="28" y="10"/>
                    <a:pt x="34" y="11"/>
                    <a:pt x="40" y="10"/>
                  </a:cubicBezTo>
                  <a:cubicBezTo>
                    <a:pt x="44" y="10"/>
                    <a:pt x="45" y="4"/>
                    <a:pt x="4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6" name="Freeform 40">
              <a:extLst>
                <a:ext uri="{FF2B5EF4-FFF2-40B4-BE49-F238E27FC236}">
                  <a16:creationId xmlns:a16="http://schemas.microsoft.com/office/drawing/2014/main" id="{E376C523-7C09-4A80-A33B-674369002FD8}"/>
                </a:ext>
              </a:extLst>
            </p:cNvPr>
            <p:cNvSpPr/>
            <p:nvPr/>
          </p:nvSpPr>
          <p:spPr bwMode="auto">
            <a:xfrm>
              <a:off x="4951" y="1637"/>
              <a:ext cx="98" cy="26"/>
            </a:xfrm>
            <a:custGeom>
              <a:avLst/>
              <a:gdLst>
                <a:gd name="T0" fmla="*/ 37 w 41"/>
                <a:gd name="T1" fmla="*/ 1 h 11"/>
                <a:gd name="T2" fmla="*/ 21 w 41"/>
                <a:gd name="T3" fmla="*/ 2 h 11"/>
                <a:gd name="T4" fmla="*/ 3 w 41"/>
                <a:gd name="T5" fmla="*/ 5 h 11"/>
                <a:gd name="T6" fmla="*/ 4 w 41"/>
                <a:gd name="T7" fmla="*/ 11 h 11"/>
                <a:gd name="T8" fmla="*/ 21 w 41"/>
                <a:gd name="T9" fmla="*/ 11 h 11"/>
                <a:gd name="T10" fmla="*/ 37 w 41"/>
                <a:gd name="T11" fmla="*/ 9 h 11"/>
                <a:gd name="T12" fmla="*/ 37 w 4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1" h="11">
                  <a:moveTo>
                    <a:pt x="37" y="1"/>
                  </a:moveTo>
                  <a:cubicBezTo>
                    <a:pt x="31" y="0"/>
                    <a:pt x="26" y="1"/>
                    <a:pt x="21" y="2"/>
                  </a:cubicBezTo>
                  <a:cubicBezTo>
                    <a:pt x="15" y="2"/>
                    <a:pt x="9" y="3"/>
                    <a:pt x="3" y="5"/>
                  </a:cubicBezTo>
                  <a:cubicBezTo>
                    <a:pt x="0" y="5"/>
                    <a:pt x="1" y="11"/>
                    <a:pt x="4" y="11"/>
                  </a:cubicBezTo>
                  <a:cubicBezTo>
                    <a:pt x="10" y="11"/>
                    <a:pt x="15" y="11"/>
                    <a:pt x="21" y="11"/>
                  </a:cubicBezTo>
                  <a:cubicBezTo>
                    <a:pt x="26" y="10"/>
                    <a:pt x="32" y="11"/>
                    <a:pt x="37" y="9"/>
                  </a:cubicBezTo>
                  <a:cubicBezTo>
                    <a:pt x="40" y="8"/>
                    <a:pt x="41" y="2"/>
                    <a:pt x="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7" name="Freeform 41">
              <a:extLst>
                <a:ext uri="{FF2B5EF4-FFF2-40B4-BE49-F238E27FC236}">
                  <a16:creationId xmlns:a16="http://schemas.microsoft.com/office/drawing/2014/main" id="{74707C21-460B-4EB6-B2BF-510A5BABF4AF}"/>
                </a:ext>
              </a:extLst>
            </p:cNvPr>
            <p:cNvSpPr/>
            <p:nvPr/>
          </p:nvSpPr>
          <p:spPr bwMode="auto">
            <a:xfrm>
              <a:off x="5091" y="1587"/>
              <a:ext cx="121" cy="72"/>
            </a:xfrm>
            <a:custGeom>
              <a:avLst/>
              <a:gdLst>
                <a:gd name="T0" fmla="*/ 46 w 51"/>
                <a:gd name="T1" fmla="*/ 1 h 30"/>
                <a:gd name="T2" fmla="*/ 27 w 51"/>
                <a:gd name="T3" fmla="*/ 12 h 30"/>
                <a:gd name="T4" fmla="*/ 5 w 51"/>
                <a:gd name="T5" fmla="*/ 22 h 30"/>
                <a:gd name="T6" fmla="*/ 7 w 51"/>
                <a:gd name="T7" fmla="*/ 29 h 30"/>
                <a:gd name="T8" fmla="*/ 50 w 51"/>
                <a:gd name="T9" fmla="*/ 7 h 30"/>
                <a:gd name="T10" fmla="*/ 46 w 51"/>
                <a:gd name="T11" fmla="*/ 1 h 30"/>
              </a:gdLst>
              <a:ahLst/>
              <a:cxnLst>
                <a:cxn ang="0">
                  <a:pos x="T0" y="T1"/>
                </a:cxn>
                <a:cxn ang="0">
                  <a:pos x="T2" y="T3"/>
                </a:cxn>
                <a:cxn ang="0">
                  <a:pos x="T4" y="T5"/>
                </a:cxn>
                <a:cxn ang="0">
                  <a:pos x="T6" y="T7"/>
                </a:cxn>
                <a:cxn ang="0">
                  <a:pos x="T8" y="T9"/>
                </a:cxn>
                <a:cxn ang="0">
                  <a:pos x="T10" y="T11"/>
                </a:cxn>
              </a:cxnLst>
              <a:rect l="0" t="0" r="r" b="b"/>
              <a:pathLst>
                <a:path w="51" h="30">
                  <a:moveTo>
                    <a:pt x="46" y="1"/>
                  </a:moveTo>
                  <a:cubicBezTo>
                    <a:pt x="39" y="4"/>
                    <a:pt x="33" y="8"/>
                    <a:pt x="27" y="12"/>
                  </a:cubicBezTo>
                  <a:cubicBezTo>
                    <a:pt x="20" y="16"/>
                    <a:pt x="13" y="19"/>
                    <a:pt x="5" y="22"/>
                  </a:cubicBezTo>
                  <a:cubicBezTo>
                    <a:pt x="0" y="23"/>
                    <a:pt x="2" y="30"/>
                    <a:pt x="7" y="29"/>
                  </a:cubicBezTo>
                  <a:cubicBezTo>
                    <a:pt x="21" y="26"/>
                    <a:pt x="41" y="20"/>
                    <a:pt x="50" y="7"/>
                  </a:cubicBezTo>
                  <a:cubicBezTo>
                    <a:pt x="51" y="4"/>
                    <a:pt x="49" y="0"/>
                    <a:pt x="4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8" name="Freeform 42">
              <a:extLst>
                <a:ext uri="{FF2B5EF4-FFF2-40B4-BE49-F238E27FC236}">
                  <a16:creationId xmlns:a16="http://schemas.microsoft.com/office/drawing/2014/main" id="{22836DDD-1580-4683-A7D7-5036336A0473}"/>
                </a:ext>
              </a:extLst>
            </p:cNvPr>
            <p:cNvSpPr/>
            <p:nvPr/>
          </p:nvSpPr>
          <p:spPr bwMode="auto">
            <a:xfrm>
              <a:off x="5257" y="1513"/>
              <a:ext cx="83" cy="67"/>
            </a:xfrm>
            <a:custGeom>
              <a:avLst/>
              <a:gdLst>
                <a:gd name="T0" fmla="*/ 31 w 35"/>
                <a:gd name="T1" fmla="*/ 4 h 28"/>
                <a:gd name="T2" fmla="*/ 17 w 35"/>
                <a:gd name="T3" fmla="*/ 6 h 28"/>
                <a:gd name="T4" fmla="*/ 4 w 35"/>
                <a:gd name="T5" fmla="*/ 19 h 28"/>
                <a:gd name="T6" fmla="*/ 9 w 35"/>
                <a:gd name="T7" fmla="*/ 24 h 28"/>
                <a:gd name="T8" fmla="*/ 24 w 35"/>
                <a:gd name="T9" fmla="*/ 14 h 28"/>
                <a:gd name="T10" fmla="*/ 31 w 35"/>
                <a:gd name="T11" fmla="*/ 4 h 28"/>
              </a:gdLst>
              <a:ahLst/>
              <a:cxnLst>
                <a:cxn ang="0">
                  <a:pos x="T0" y="T1"/>
                </a:cxn>
                <a:cxn ang="0">
                  <a:pos x="T2" y="T3"/>
                </a:cxn>
                <a:cxn ang="0">
                  <a:pos x="T4" y="T5"/>
                </a:cxn>
                <a:cxn ang="0">
                  <a:pos x="T6" y="T7"/>
                </a:cxn>
                <a:cxn ang="0">
                  <a:pos x="T8" y="T9"/>
                </a:cxn>
                <a:cxn ang="0">
                  <a:pos x="T10" y="T11"/>
                </a:cxn>
              </a:cxnLst>
              <a:rect l="0" t="0" r="r" b="b"/>
              <a:pathLst>
                <a:path w="35" h="28">
                  <a:moveTo>
                    <a:pt x="31" y="4"/>
                  </a:moveTo>
                  <a:cubicBezTo>
                    <a:pt x="28" y="0"/>
                    <a:pt x="21" y="4"/>
                    <a:pt x="17" y="6"/>
                  </a:cubicBezTo>
                  <a:cubicBezTo>
                    <a:pt x="12" y="10"/>
                    <a:pt x="7" y="14"/>
                    <a:pt x="4" y="19"/>
                  </a:cubicBezTo>
                  <a:cubicBezTo>
                    <a:pt x="0" y="23"/>
                    <a:pt x="5" y="28"/>
                    <a:pt x="9" y="24"/>
                  </a:cubicBezTo>
                  <a:cubicBezTo>
                    <a:pt x="14" y="20"/>
                    <a:pt x="19" y="17"/>
                    <a:pt x="24" y="14"/>
                  </a:cubicBezTo>
                  <a:cubicBezTo>
                    <a:pt x="27" y="12"/>
                    <a:pt x="35" y="9"/>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9" name="Freeform 43">
              <a:extLst>
                <a:ext uri="{FF2B5EF4-FFF2-40B4-BE49-F238E27FC236}">
                  <a16:creationId xmlns:a16="http://schemas.microsoft.com/office/drawing/2014/main" id="{94304C0C-163D-420F-88C0-0B30831ED267}"/>
                </a:ext>
              </a:extLst>
            </p:cNvPr>
            <p:cNvSpPr/>
            <p:nvPr/>
          </p:nvSpPr>
          <p:spPr bwMode="auto">
            <a:xfrm>
              <a:off x="5361" y="1440"/>
              <a:ext cx="76" cy="57"/>
            </a:xfrm>
            <a:custGeom>
              <a:avLst/>
              <a:gdLst>
                <a:gd name="T0" fmla="*/ 26 w 32"/>
                <a:gd name="T1" fmla="*/ 0 h 24"/>
                <a:gd name="T2" fmla="*/ 15 w 32"/>
                <a:gd name="T3" fmla="*/ 8 h 24"/>
                <a:gd name="T4" fmla="*/ 3 w 32"/>
                <a:gd name="T5" fmla="*/ 17 h 24"/>
                <a:gd name="T6" fmla="*/ 7 w 32"/>
                <a:gd name="T7" fmla="*/ 22 h 24"/>
                <a:gd name="T8" fmla="*/ 20 w 32"/>
                <a:gd name="T9" fmla="*/ 14 h 24"/>
                <a:gd name="T10" fmla="*/ 30 w 32"/>
                <a:gd name="T11" fmla="*/ 6 h 24"/>
                <a:gd name="T12" fmla="*/ 26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6" y="0"/>
                  </a:moveTo>
                  <a:cubicBezTo>
                    <a:pt x="22" y="2"/>
                    <a:pt x="18" y="5"/>
                    <a:pt x="15" y="8"/>
                  </a:cubicBezTo>
                  <a:cubicBezTo>
                    <a:pt x="11" y="11"/>
                    <a:pt x="6" y="14"/>
                    <a:pt x="3" y="17"/>
                  </a:cubicBezTo>
                  <a:cubicBezTo>
                    <a:pt x="0" y="20"/>
                    <a:pt x="4" y="24"/>
                    <a:pt x="7" y="22"/>
                  </a:cubicBezTo>
                  <a:cubicBezTo>
                    <a:pt x="11" y="20"/>
                    <a:pt x="15" y="17"/>
                    <a:pt x="20" y="14"/>
                  </a:cubicBezTo>
                  <a:cubicBezTo>
                    <a:pt x="24" y="12"/>
                    <a:pt x="28" y="10"/>
                    <a:pt x="30" y="6"/>
                  </a:cubicBezTo>
                  <a:cubicBezTo>
                    <a:pt x="32" y="3"/>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0" name="Freeform 44">
              <a:extLst>
                <a:ext uri="{FF2B5EF4-FFF2-40B4-BE49-F238E27FC236}">
                  <a16:creationId xmlns:a16="http://schemas.microsoft.com/office/drawing/2014/main" id="{96241B87-9228-4535-804B-14410DB12301}"/>
                </a:ext>
              </a:extLst>
            </p:cNvPr>
            <p:cNvSpPr/>
            <p:nvPr/>
          </p:nvSpPr>
          <p:spPr bwMode="auto">
            <a:xfrm>
              <a:off x="5489" y="1344"/>
              <a:ext cx="69" cy="67"/>
            </a:xfrm>
            <a:custGeom>
              <a:avLst/>
              <a:gdLst>
                <a:gd name="T0" fmla="*/ 20 w 29"/>
                <a:gd name="T1" fmla="*/ 1 h 28"/>
                <a:gd name="T2" fmla="*/ 2 w 29"/>
                <a:gd name="T3" fmla="*/ 19 h 28"/>
                <a:gd name="T4" fmla="*/ 10 w 29"/>
                <a:gd name="T5" fmla="*/ 23 h 28"/>
                <a:gd name="T6" fmla="*/ 17 w 29"/>
                <a:gd name="T7" fmla="*/ 16 h 28"/>
                <a:gd name="T8" fmla="*/ 25 w 29"/>
                <a:gd name="T9" fmla="*/ 10 h 28"/>
                <a:gd name="T10" fmla="*/ 20 w 29"/>
                <a:gd name="T11" fmla="*/ 1 h 28"/>
              </a:gdLst>
              <a:ahLst/>
              <a:cxnLst>
                <a:cxn ang="0">
                  <a:pos x="T0" y="T1"/>
                </a:cxn>
                <a:cxn ang="0">
                  <a:pos x="T2" y="T3"/>
                </a:cxn>
                <a:cxn ang="0">
                  <a:pos x="T4" y="T5"/>
                </a:cxn>
                <a:cxn ang="0">
                  <a:pos x="T6" y="T7"/>
                </a:cxn>
                <a:cxn ang="0">
                  <a:pos x="T8" y="T9"/>
                </a:cxn>
                <a:cxn ang="0">
                  <a:pos x="T10" y="T11"/>
                </a:cxn>
              </a:cxnLst>
              <a:rect l="0" t="0" r="r" b="b"/>
              <a:pathLst>
                <a:path w="29" h="28">
                  <a:moveTo>
                    <a:pt x="20" y="1"/>
                  </a:moveTo>
                  <a:cubicBezTo>
                    <a:pt x="12" y="4"/>
                    <a:pt x="6" y="12"/>
                    <a:pt x="2" y="19"/>
                  </a:cubicBezTo>
                  <a:cubicBezTo>
                    <a:pt x="0" y="24"/>
                    <a:pt x="7" y="28"/>
                    <a:pt x="10" y="23"/>
                  </a:cubicBezTo>
                  <a:cubicBezTo>
                    <a:pt x="12" y="21"/>
                    <a:pt x="14" y="18"/>
                    <a:pt x="17" y="16"/>
                  </a:cubicBezTo>
                  <a:cubicBezTo>
                    <a:pt x="19" y="14"/>
                    <a:pt x="22" y="12"/>
                    <a:pt x="25" y="10"/>
                  </a:cubicBezTo>
                  <a:cubicBezTo>
                    <a:pt x="29" y="7"/>
                    <a:pt x="24"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1" name="Freeform 45">
              <a:extLst>
                <a:ext uri="{FF2B5EF4-FFF2-40B4-BE49-F238E27FC236}">
                  <a16:creationId xmlns:a16="http://schemas.microsoft.com/office/drawing/2014/main" id="{0BB5CD57-328A-4DD3-B5DB-67B16A7E494B}"/>
                </a:ext>
              </a:extLst>
            </p:cNvPr>
            <p:cNvSpPr/>
            <p:nvPr/>
          </p:nvSpPr>
          <p:spPr bwMode="auto">
            <a:xfrm>
              <a:off x="5560" y="1273"/>
              <a:ext cx="55" cy="57"/>
            </a:xfrm>
            <a:custGeom>
              <a:avLst/>
              <a:gdLst>
                <a:gd name="T0" fmla="*/ 17 w 23"/>
                <a:gd name="T1" fmla="*/ 1 h 24"/>
                <a:gd name="T2" fmla="*/ 10 w 23"/>
                <a:gd name="T3" fmla="*/ 8 h 24"/>
                <a:gd name="T4" fmla="*/ 3 w 23"/>
                <a:gd name="T5" fmla="*/ 17 h 24"/>
                <a:gd name="T6" fmla="*/ 9 w 23"/>
                <a:gd name="T7" fmla="*/ 21 h 24"/>
                <a:gd name="T8" fmla="*/ 16 w 23"/>
                <a:gd name="T9" fmla="*/ 14 h 24"/>
                <a:gd name="T10" fmla="*/ 22 w 23"/>
                <a:gd name="T11" fmla="*/ 5 h 24"/>
                <a:gd name="T12" fmla="*/ 17 w 23"/>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17" y="1"/>
                  </a:moveTo>
                  <a:cubicBezTo>
                    <a:pt x="14" y="2"/>
                    <a:pt x="12" y="5"/>
                    <a:pt x="10" y="8"/>
                  </a:cubicBezTo>
                  <a:cubicBezTo>
                    <a:pt x="7" y="11"/>
                    <a:pt x="5" y="14"/>
                    <a:pt x="3" y="17"/>
                  </a:cubicBezTo>
                  <a:cubicBezTo>
                    <a:pt x="0" y="20"/>
                    <a:pt x="6" y="24"/>
                    <a:pt x="9" y="21"/>
                  </a:cubicBezTo>
                  <a:cubicBezTo>
                    <a:pt x="11" y="19"/>
                    <a:pt x="14" y="16"/>
                    <a:pt x="16" y="14"/>
                  </a:cubicBezTo>
                  <a:cubicBezTo>
                    <a:pt x="19" y="11"/>
                    <a:pt x="22" y="9"/>
                    <a:pt x="22" y="5"/>
                  </a:cubicBezTo>
                  <a:cubicBezTo>
                    <a:pt x="23" y="3"/>
                    <a:pt x="20" y="0"/>
                    <a:pt x="1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12" name="文本框 55">
            <a:extLst>
              <a:ext uri="{FF2B5EF4-FFF2-40B4-BE49-F238E27FC236}">
                <a16:creationId xmlns:a16="http://schemas.microsoft.com/office/drawing/2014/main" id="{16036563-4495-4848-88EC-DC51E30C0B16}"/>
              </a:ext>
            </a:extLst>
          </p:cNvPr>
          <p:cNvSpPr txBox="1"/>
          <p:nvPr/>
        </p:nvSpPr>
        <p:spPr>
          <a:xfrm>
            <a:off x="2197354" y="786915"/>
            <a:ext cx="659923" cy="584775"/>
          </a:xfrm>
          <a:prstGeom prst="rect">
            <a:avLst/>
          </a:prstGeom>
          <a:noFill/>
        </p:spPr>
        <p:txBody>
          <a:bodyPr wrap="square" rtlCol="0">
            <a:spAutoFit/>
          </a:bodyPr>
          <a:lstStyle/>
          <a:p>
            <a:pPr algn="dist"/>
            <a:r>
              <a:rPr lang="en-US" altLang="zh-CN" sz="3200" dirty="0">
                <a:solidFill>
                  <a:srgbClr val="404040"/>
                </a:solidFill>
                <a:cs typeface="+mn-ea"/>
                <a:sym typeface="+mn-lt"/>
              </a:rPr>
              <a:t>05</a:t>
            </a:r>
            <a:endParaRPr lang="zh-CN" altLang="en-US" sz="3200" dirty="0">
              <a:solidFill>
                <a:srgbClr val="404040"/>
              </a:solidFill>
              <a:cs typeface="+mn-ea"/>
              <a:sym typeface="+mn-lt"/>
            </a:endParaRPr>
          </a:p>
        </p:txBody>
      </p:sp>
      <p:graphicFrame>
        <p:nvGraphicFramePr>
          <p:cNvPr id="2" name="Table 2">
            <a:extLst>
              <a:ext uri="{FF2B5EF4-FFF2-40B4-BE49-F238E27FC236}">
                <a16:creationId xmlns:a16="http://schemas.microsoft.com/office/drawing/2014/main" id="{D0D39475-D9DB-455C-A186-E5F7DFF00341}"/>
              </a:ext>
            </a:extLst>
          </p:cNvPr>
          <p:cNvGraphicFramePr>
            <a:graphicFrameLocks noGrp="1"/>
          </p:cNvGraphicFramePr>
          <p:nvPr>
            <p:extLst>
              <p:ext uri="{D42A27DB-BD31-4B8C-83A1-F6EECF244321}">
                <p14:modId xmlns:p14="http://schemas.microsoft.com/office/powerpoint/2010/main" val="2164420721"/>
              </p:ext>
            </p:extLst>
          </p:nvPr>
        </p:nvGraphicFramePr>
        <p:xfrm>
          <a:off x="1730478" y="1574375"/>
          <a:ext cx="5378245" cy="2573072"/>
        </p:xfrm>
        <a:graphic>
          <a:graphicData uri="http://schemas.openxmlformats.org/drawingml/2006/table">
            <a:tbl>
              <a:tblPr firstRow="1" bandRow="1">
                <a:tableStyleId>{2D5ABB26-0587-4C30-8999-92F81FD0307C}</a:tableStyleId>
              </a:tblPr>
              <a:tblGrid>
                <a:gridCol w="3500283">
                  <a:extLst>
                    <a:ext uri="{9D8B030D-6E8A-4147-A177-3AD203B41FA5}">
                      <a16:colId xmlns:a16="http://schemas.microsoft.com/office/drawing/2014/main" val="3642107523"/>
                    </a:ext>
                  </a:extLst>
                </a:gridCol>
                <a:gridCol w="1877962">
                  <a:extLst>
                    <a:ext uri="{9D8B030D-6E8A-4147-A177-3AD203B41FA5}">
                      <a16:colId xmlns:a16="http://schemas.microsoft.com/office/drawing/2014/main" val="2786442208"/>
                    </a:ext>
                  </a:extLst>
                </a:gridCol>
              </a:tblGrid>
              <a:tr h="1286536">
                <a:tc>
                  <a:txBody>
                    <a:bodyPr/>
                    <a:lstStyle/>
                    <a:p>
                      <a:r>
                        <a:rPr lang="en-GB" sz="1800" b="1" kern="100" dirty="0">
                          <a:solidFill>
                            <a:srgbClr val="3E3A39"/>
                          </a:solidFill>
                          <a:effectLst/>
                          <a:latin typeface="Times New Roman" panose="02020603050405020304" pitchFamily="18" charset="0"/>
                          <a:ea typeface="新細明體" panose="02020500000000000000" pitchFamily="18" charset="-120"/>
                          <a:cs typeface="Times New Roman" panose="02020603050405020304" pitchFamily="18" charset="0"/>
                        </a:rPr>
                        <a:t>Draw the base of the building</a:t>
                      </a:r>
                      <a:endParaRPr lang="en-US" sz="1800" b="1" kern="100" dirty="0">
                        <a:solidFill>
                          <a:srgbClr val="3E3A39"/>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marL="342900" lvl="0" indent="-342900">
                        <a:buFont typeface="Wingdings" panose="05000000000000000000" pitchFamily="2" charset="2"/>
                        <a:buChar char=""/>
                      </a:pPr>
                      <a:r>
                        <a:rPr lang="en-GB" sz="1800" b="1" kern="100" dirty="0">
                          <a:solidFill>
                            <a:srgbClr val="3E3A39"/>
                          </a:solidFill>
                          <a:effectLst/>
                          <a:latin typeface="Times New Roman" panose="02020603050405020304" pitchFamily="18" charset="0"/>
                          <a:ea typeface="新細明體" panose="02020500000000000000" pitchFamily="18" charset="-120"/>
                          <a:cs typeface="Times New Roman" panose="02020603050405020304" pitchFamily="18" charset="0"/>
                        </a:rPr>
                        <a:t>Use “Point” tool to draw the vertices of the building</a:t>
                      </a:r>
                      <a:endParaRPr lang="en-US" sz="1800" b="1" kern="100" dirty="0">
                        <a:solidFill>
                          <a:srgbClr val="3E3A3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endParaRPr lang="en-GB"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64980404"/>
                  </a:ext>
                </a:extLst>
              </a:tr>
              <a:tr h="1286536">
                <a:tc>
                  <a:txBody>
                    <a:bodyPr/>
                    <a:lstStyle/>
                    <a:p>
                      <a:pPr marL="342900" lvl="0" indent="-342900">
                        <a:buFont typeface="Wingdings" panose="05000000000000000000" pitchFamily="2" charset="2"/>
                        <a:buChar char=""/>
                      </a:pPr>
                      <a:r>
                        <a:rPr lang="en-GB" sz="1800" b="1" kern="100" dirty="0">
                          <a:solidFill>
                            <a:srgbClr val="3E3A39"/>
                          </a:solidFill>
                          <a:effectLst/>
                          <a:latin typeface="Times New Roman" panose="02020603050405020304" pitchFamily="18" charset="0"/>
                          <a:ea typeface="新細明體" panose="02020500000000000000" pitchFamily="18" charset="-120"/>
                          <a:cs typeface="Times New Roman" panose="02020603050405020304" pitchFamily="18" charset="0"/>
                        </a:rPr>
                        <a:t>Use “Polygon” tool to connect all vertices to draw the base of the building</a:t>
                      </a:r>
                      <a:endParaRPr lang="en-US" sz="1800" b="1" kern="100" dirty="0">
                        <a:solidFill>
                          <a:srgbClr val="3E3A3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endPar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128364577"/>
                  </a:ext>
                </a:extLst>
              </a:tr>
            </a:tbl>
          </a:graphicData>
        </a:graphic>
      </p:graphicFrame>
      <p:pic>
        <p:nvPicPr>
          <p:cNvPr id="54" name="Picture 53" descr="A screenshot of a cell phone&#10;&#10;Description automatically generated">
            <a:extLst>
              <a:ext uri="{FF2B5EF4-FFF2-40B4-BE49-F238E27FC236}">
                <a16:creationId xmlns:a16="http://schemas.microsoft.com/office/drawing/2014/main" id="{2B70CB9F-9725-4440-A337-1498342FF933}"/>
              </a:ext>
            </a:extLst>
          </p:cNvPr>
          <p:cNvPicPr/>
          <p:nvPr/>
        </p:nvPicPr>
        <p:blipFill rotWithShape="1">
          <a:blip r:embed="rId6" cstate="print">
            <a:extLst>
              <a:ext uri="{28A0092B-C50C-407E-A947-70E740481C1C}">
                <a14:useLocalDpi xmlns:a14="http://schemas.microsoft.com/office/drawing/2010/main" val="0"/>
              </a:ext>
            </a:extLst>
          </a:blip>
          <a:srcRect b="74709"/>
          <a:stretch/>
        </p:blipFill>
        <p:spPr bwMode="auto">
          <a:xfrm>
            <a:off x="5537140" y="1574375"/>
            <a:ext cx="1266190" cy="622935"/>
          </a:xfrm>
          <a:prstGeom prst="rect">
            <a:avLst/>
          </a:prstGeom>
          <a:noFill/>
          <a:ln>
            <a:noFill/>
          </a:ln>
          <a:extLst>
            <a:ext uri="{53640926-AAD7-44D8-BBD7-CCE9431645EC}">
              <a14:shadowObscured xmlns:a14="http://schemas.microsoft.com/office/drawing/2010/main"/>
            </a:ext>
          </a:extLst>
        </p:spPr>
      </p:pic>
      <p:pic>
        <p:nvPicPr>
          <p:cNvPr id="55" name="Picture 54" descr="A screenshot of a cell phone&#10;&#10;Description automatically generated">
            <a:extLst>
              <a:ext uri="{FF2B5EF4-FFF2-40B4-BE49-F238E27FC236}">
                <a16:creationId xmlns:a16="http://schemas.microsoft.com/office/drawing/2014/main" id="{99FF7E17-7E06-4B4D-8EAB-F5EDD4104E87}"/>
              </a:ext>
            </a:extLst>
          </p:cNvPr>
          <p:cNvPicPr/>
          <p:nvPr/>
        </p:nvPicPr>
        <p:blipFill rotWithShape="1">
          <a:blip r:embed="rId7" cstate="print">
            <a:extLst>
              <a:ext uri="{28A0092B-C50C-407E-A947-70E740481C1C}">
                <a14:useLocalDpi xmlns:a14="http://schemas.microsoft.com/office/drawing/2010/main" val="0"/>
              </a:ext>
            </a:extLst>
          </a:blip>
          <a:srcRect b="56501"/>
          <a:stretch/>
        </p:blipFill>
        <p:spPr bwMode="auto">
          <a:xfrm>
            <a:off x="5637787" y="2860911"/>
            <a:ext cx="1064895" cy="6159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1349698"/>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1000" fill="hold"/>
                                        <p:tgtEl>
                                          <p:spTgt spid="112"/>
                                        </p:tgtEl>
                                        <p:attrNameLst>
                                          <p:attrName>ppt_w</p:attrName>
                                        </p:attrNameLst>
                                      </p:cBhvr>
                                      <p:tavLst>
                                        <p:tav tm="0">
                                          <p:val>
                                            <p:fltVal val="0"/>
                                          </p:val>
                                        </p:tav>
                                        <p:tav tm="100000">
                                          <p:val>
                                            <p:strVal val="#ppt_w"/>
                                          </p:val>
                                        </p:tav>
                                      </p:tavLst>
                                    </p:anim>
                                    <p:anim calcmode="lin" valueType="num">
                                      <p:cBhvr>
                                        <p:cTn id="8" dur="1000" fill="hold"/>
                                        <p:tgtEl>
                                          <p:spTgt spid="112"/>
                                        </p:tgtEl>
                                        <p:attrNameLst>
                                          <p:attrName>ppt_h</p:attrName>
                                        </p:attrNameLst>
                                      </p:cBhvr>
                                      <p:tavLst>
                                        <p:tav tm="0">
                                          <p:val>
                                            <p:fltVal val="0"/>
                                          </p:val>
                                        </p:tav>
                                        <p:tav tm="100000">
                                          <p:val>
                                            <p:strVal val="#ppt_h"/>
                                          </p:val>
                                        </p:tav>
                                      </p:tavLst>
                                    </p:anim>
                                    <p:anim calcmode="lin" valueType="num">
                                      <p:cBhvr>
                                        <p:cTn id="9" dur="1000" fill="hold"/>
                                        <p:tgtEl>
                                          <p:spTgt spid="112"/>
                                        </p:tgtEl>
                                        <p:attrNameLst>
                                          <p:attrName>style.rotation</p:attrName>
                                        </p:attrNameLst>
                                      </p:cBhvr>
                                      <p:tavLst>
                                        <p:tav tm="0">
                                          <p:val>
                                            <p:fltVal val="90"/>
                                          </p:val>
                                        </p:tav>
                                        <p:tav tm="100000">
                                          <p:val>
                                            <p:fltVal val="0"/>
                                          </p:val>
                                        </p:tav>
                                      </p:tavLst>
                                    </p:anim>
                                    <p:animEffect transition="in" filter="fade">
                                      <p:cBhvr>
                                        <p:cTn id="10" dur="1000"/>
                                        <p:tgtEl>
                                          <p:spTgt spid="112"/>
                                        </p:tgtEl>
                                      </p:cBhvr>
                                    </p:animEffect>
                                  </p:childTnLst>
                                </p:cTn>
                              </p:par>
                              <p:par>
                                <p:cTn id="11" presetID="3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1000" fill="hold"/>
                                        <p:tgtEl>
                                          <p:spTgt spid="70"/>
                                        </p:tgtEl>
                                        <p:attrNameLst>
                                          <p:attrName>ppt_w</p:attrName>
                                        </p:attrNameLst>
                                      </p:cBhvr>
                                      <p:tavLst>
                                        <p:tav tm="0">
                                          <p:val>
                                            <p:fltVal val="0"/>
                                          </p:val>
                                        </p:tav>
                                        <p:tav tm="100000">
                                          <p:val>
                                            <p:strVal val="#ppt_w"/>
                                          </p:val>
                                        </p:tav>
                                      </p:tavLst>
                                    </p:anim>
                                    <p:anim calcmode="lin" valueType="num">
                                      <p:cBhvr>
                                        <p:cTn id="14" dur="1000" fill="hold"/>
                                        <p:tgtEl>
                                          <p:spTgt spid="70"/>
                                        </p:tgtEl>
                                        <p:attrNameLst>
                                          <p:attrName>ppt_h</p:attrName>
                                        </p:attrNameLst>
                                      </p:cBhvr>
                                      <p:tavLst>
                                        <p:tav tm="0">
                                          <p:val>
                                            <p:fltVal val="0"/>
                                          </p:val>
                                        </p:tav>
                                        <p:tav tm="100000">
                                          <p:val>
                                            <p:strVal val="#ppt_h"/>
                                          </p:val>
                                        </p:tav>
                                      </p:tavLst>
                                    </p:anim>
                                    <p:anim calcmode="lin" valueType="num">
                                      <p:cBhvr>
                                        <p:cTn id="15" dur="1000" fill="hold"/>
                                        <p:tgtEl>
                                          <p:spTgt spid="70"/>
                                        </p:tgtEl>
                                        <p:attrNameLst>
                                          <p:attrName>style.rotation</p:attrName>
                                        </p:attrNameLst>
                                      </p:cBhvr>
                                      <p:tavLst>
                                        <p:tav tm="0">
                                          <p:val>
                                            <p:fltVal val="90"/>
                                          </p:val>
                                        </p:tav>
                                        <p:tav tm="100000">
                                          <p:val>
                                            <p:fltVal val="0"/>
                                          </p:val>
                                        </p:tav>
                                      </p:tavLst>
                                    </p:anim>
                                    <p:animEffect transition="in" filter="fade">
                                      <p:cBhvr>
                                        <p:cTn id="16" dur="10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1000"/>
                                        <p:tgtEl>
                                          <p:spTgt spid="54"/>
                                        </p:tgtEl>
                                      </p:cBhvr>
                                    </p:animEffect>
                                    <p:anim calcmode="lin" valueType="num">
                                      <p:cBhvr>
                                        <p:cTn id="27" dur="1000" fill="hold"/>
                                        <p:tgtEl>
                                          <p:spTgt spid="54"/>
                                        </p:tgtEl>
                                        <p:attrNameLst>
                                          <p:attrName>ppt_x</p:attrName>
                                        </p:attrNameLst>
                                      </p:cBhvr>
                                      <p:tavLst>
                                        <p:tav tm="0">
                                          <p:val>
                                            <p:strVal val="#ppt_x"/>
                                          </p:val>
                                        </p:tav>
                                        <p:tav tm="100000">
                                          <p:val>
                                            <p:strVal val="#ppt_x"/>
                                          </p:val>
                                        </p:tav>
                                      </p:tavLst>
                                    </p:anim>
                                    <p:anim calcmode="lin" valueType="num">
                                      <p:cBhvr>
                                        <p:cTn id="28" dur="1000" fill="hold"/>
                                        <p:tgtEl>
                                          <p:spTgt spid="5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anim calcmode="lin" valueType="num">
                                      <p:cBhvr>
                                        <p:cTn id="32" dur="1000" fill="hold"/>
                                        <p:tgtEl>
                                          <p:spTgt spid="55"/>
                                        </p:tgtEl>
                                        <p:attrNameLst>
                                          <p:attrName>ppt_x</p:attrName>
                                        </p:attrNameLst>
                                      </p:cBhvr>
                                      <p:tavLst>
                                        <p:tav tm="0">
                                          <p:val>
                                            <p:strVal val="#ppt_x"/>
                                          </p:val>
                                        </p:tav>
                                        <p:tav tm="100000">
                                          <p:val>
                                            <p:strVal val="#ppt_x"/>
                                          </p:val>
                                        </p:tav>
                                      </p:tavLst>
                                    </p:anim>
                                    <p:anim calcmode="lin" valueType="num">
                                      <p:cBhvr>
                                        <p:cTn id="3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48</a:t>
            </a:fld>
            <a:endParaRPr lang="zh-CN" altLang="en-US" dirty="0"/>
          </a:p>
        </p:txBody>
      </p:sp>
      <p:grpSp>
        <p:nvGrpSpPr>
          <p:cNvPr id="70" name="Group 4">
            <a:extLst>
              <a:ext uri="{FF2B5EF4-FFF2-40B4-BE49-F238E27FC236}">
                <a16:creationId xmlns:a16="http://schemas.microsoft.com/office/drawing/2014/main" id="{553410CF-182D-4AFA-8636-084A5C086FF9}"/>
              </a:ext>
            </a:extLst>
          </p:cNvPr>
          <p:cNvGrpSpPr>
            <a:grpSpLocks noChangeAspect="1"/>
          </p:cNvGrpSpPr>
          <p:nvPr/>
        </p:nvGrpSpPr>
        <p:grpSpPr bwMode="auto">
          <a:xfrm flipH="1">
            <a:off x="1860444" y="767704"/>
            <a:ext cx="1133478" cy="621619"/>
            <a:chOff x="3326" y="771"/>
            <a:chExt cx="2348" cy="954"/>
          </a:xfrm>
          <a:solidFill>
            <a:schemeClr val="tx1">
              <a:lumMod val="75000"/>
              <a:lumOff val="25000"/>
            </a:schemeClr>
          </a:solidFill>
        </p:grpSpPr>
        <p:sp>
          <p:nvSpPr>
            <p:cNvPr id="71" name="Freeform 5">
              <a:extLst>
                <a:ext uri="{FF2B5EF4-FFF2-40B4-BE49-F238E27FC236}">
                  <a16:creationId xmlns:a16="http://schemas.microsoft.com/office/drawing/2014/main" id="{9997A38E-3E88-44C2-9F16-3772F434CCAA}"/>
                </a:ext>
              </a:extLst>
            </p:cNvPr>
            <p:cNvSpPr>
              <a:spLocks noEditPoints="1"/>
            </p:cNvSpPr>
            <p:nvPr/>
          </p:nvSpPr>
          <p:spPr bwMode="auto">
            <a:xfrm>
              <a:off x="3326" y="771"/>
              <a:ext cx="2348" cy="954"/>
            </a:xfrm>
            <a:custGeom>
              <a:avLst/>
              <a:gdLst>
                <a:gd name="T0" fmla="*/ 969 w 991"/>
                <a:gd name="T1" fmla="*/ 166 h 401"/>
                <a:gd name="T2" fmla="*/ 911 w 991"/>
                <a:gd name="T3" fmla="*/ 115 h 401"/>
                <a:gd name="T4" fmla="*/ 851 w 991"/>
                <a:gd name="T5" fmla="*/ 67 h 401"/>
                <a:gd name="T6" fmla="*/ 780 w 991"/>
                <a:gd name="T7" fmla="*/ 16 h 401"/>
                <a:gd name="T8" fmla="*/ 774 w 991"/>
                <a:gd name="T9" fmla="*/ 17 h 401"/>
                <a:gd name="T10" fmla="*/ 770 w 991"/>
                <a:gd name="T11" fmla="*/ 16 h 401"/>
                <a:gd name="T12" fmla="*/ 354 w 991"/>
                <a:gd name="T13" fmla="*/ 3 h 401"/>
                <a:gd name="T14" fmla="*/ 149 w 991"/>
                <a:gd name="T15" fmla="*/ 2 h 401"/>
                <a:gd name="T16" fmla="*/ 44 w 991"/>
                <a:gd name="T17" fmla="*/ 3 h 401"/>
                <a:gd name="T18" fmla="*/ 9 w 991"/>
                <a:gd name="T19" fmla="*/ 34 h 401"/>
                <a:gd name="T20" fmla="*/ 6 w 991"/>
                <a:gd name="T21" fmla="*/ 38 h 401"/>
                <a:gd name="T22" fmla="*/ 3 w 991"/>
                <a:gd name="T23" fmla="*/ 263 h 401"/>
                <a:gd name="T24" fmla="*/ 2 w 991"/>
                <a:gd name="T25" fmla="*/ 319 h 401"/>
                <a:gd name="T26" fmla="*/ 4 w 991"/>
                <a:gd name="T27" fmla="*/ 363 h 401"/>
                <a:gd name="T28" fmla="*/ 63 w 991"/>
                <a:gd name="T29" fmla="*/ 388 h 401"/>
                <a:gd name="T30" fmla="*/ 514 w 991"/>
                <a:gd name="T31" fmla="*/ 399 h 401"/>
                <a:gd name="T32" fmla="*/ 768 w 991"/>
                <a:gd name="T33" fmla="*/ 392 h 401"/>
                <a:gd name="T34" fmla="*/ 772 w 991"/>
                <a:gd name="T35" fmla="*/ 391 h 401"/>
                <a:gd name="T36" fmla="*/ 778 w 991"/>
                <a:gd name="T37" fmla="*/ 391 h 401"/>
                <a:gd name="T38" fmla="*/ 901 w 991"/>
                <a:gd name="T39" fmla="*/ 317 h 401"/>
                <a:gd name="T40" fmla="*/ 952 w 991"/>
                <a:gd name="T41" fmla="*/ 270 h 401"/>
                <a:gd name="T42" fmla="*/ 987 w 991"/>
                <a:gd name="T43" fmla="*/ 214 h 401"/>
                <a:gd name="T44" fmla="*/ 969 w 991"/>
                <a:gd name="T45" fmla="*/ 166 h 401"/>
                <a:gd name="T46" fmla="*/ 970 w 991"/>
                <a:gd name="T47" fmla="*/ 222 h 401"/>
                <a:gd name="T48" fmla="*/ 879 w 991"/>
                <a:gd name="T49" fmla="*/ 316 h 401"/>
                <a:gd name="T50" fmla="*/ 772 w 991"/>
                <a:gd name="T51" fmla="*/ 380 h 401"/>
                <a:gd name="T52" fmla="*/ 771 w 991"/>
                <a:gd name="T53" fmla="*/ 380 h 401"/>
                <a:gd name="T54" fmla="*/ 768 w 991"/>
                <a:gd name="T55" fmla="*/ 379 h 401"/>
                <a:gd name="T56" fmla="*/ 349 w 991"/>
                <a:gd name="T57" fmla="*/ 386 h 401"/>
                <a:gd name="T58" fmla="*/ 142 w 991"/>
                <a:gd name="T59" fmla="*/ 380 h 401"/>
                <a:gd name="T60" fmla="*/ 38 w 991"/>
                <a:gd name="T61" fmla="*/ 374 h 401"/>
                <a:gd name="T62" fmla="*/ 14 w 991"/>
                <a:gd name="T63" fmla="*/ 329 h 401"/>
                <a:gd name="T64" fmla="*/ 15 w 991"/>
                <a:gd name="T65" fmla="*/ 276 h 401"/>
                <a:gd name="T66" fmla="*/ 14 w 991"/>
                <a:gd name="T67" fmla="*/ 38 h 401"/>
                <a:gd name="T68" fmla="*/ 14 w 991"/>
                <a:gd name="T69" fmla="*/ 37 h 401"/>
                <a:gd name="T70" fmla="*/ 66 w 991"/>
                <a:gd name="T71" fmla="*/ 15 h 401"/>
                <a:gd name="T72" fmla="*/ 112 w 991"/>
                <a:gd name="T73" fmla="*/ 15 h 401"/>
                <a:gd name="T74" fmla="*/ 208 w 991"/>
                <a:gd name="T75" fmla="*/ 15 h 401"/>
                <a:gd name="T76" fmla="*/ 393 w 991"/>
                <a:gd name="T77" fmla="*/ 17 h 401"/>
                <a:gd name="T78" fmla="*/ 770 w 991"/>
                <a:gd name="T79" fmla="*/ 29 h 401"/>
                <a:gd name="T80" fmla="*/ 776 w 991"/>
                <a:gd name="T81" fmla="*/ 25 h 401"/>
                <a:gd name="T82" fmla="*/ 830 w 991"/>
                <a:gd name="T83" fmla="*/ 68 h 401"/>
                <a:gd name="T84" fmla="*/ 886 w 991"/>
                <a:gd name="T85" fmla="*/ 114 h 401"/>
                <a:gd name="T86" fmla="*/ 941 w 991"/>
                <a:gd name="T87" fmla="*/ 160 h 401"/>
                <a:gd name="T88" fmla="*/ 970 w 991"/>
                <a:gd name="T89" fmla="*/ 22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1" h="401">
                  <a:moveTo>
                    <a:pt x="969" y="166"/>
                  </a:moveTo>
                  <a:cubicBezTo>
                    <a:pt x="951" y="148"/>
                    <a:pt x="930" y="132"/>
                    <a:pt x="911" y="115"/>
                  </a:cubicBezTo>
                  <a:cubicBezTo>
                    <a:pt x="891" y="99"/>
                    <a:pt x="871" y="83"/>
                    <a:pt x="851" y="67"/>
                  </a:cubicBezTo>
                  <a:cubicBezTo>
                    <a:pt x="828" y="49"/>
                    <a:pt x="805" y="29"/>
                    <a:pt x="780" y="16"/>
                  </a:cubicBezTo>
                  <a:cubicBezTo>
                    <a:pt x="777" y="15"/>
                    <a:pt x="775" y="15"/>
                    <a:pt x="774" y="17"/>
                  </a:cubicBezTo>
                  <a:cubicBezTo>
                    <a:pt x="773" y="16"/>
                    <a:pt x="772" y="16"/>
                    <a:pt x="770" y="16"/>
                  </a:cubicBezTo>
                  <a:cubicBezTo>
                    <a:pt x="631" y="10"/>
                    <a:pt x="493" y="5"/>
                    <a:pt x="354" y="3"/>
                  </a:cubicBezTo>
                  <a:cubicBezTo>
                    <a:pt x="285" y="2"/>
                    <a:pt x="217" y="2"/>
                    <a:pt x="149" y="2"/>
                  </a:cubicBezTo>
                  <a:cubicBezTo>
                    <a:pt x="114" y="2"/>
                    <a:pt x="78" y="0"/>
                    <a:pt x="44" y="3"/>
                  </a:cubicBezTo>
                  <a:cubicBezTo>
                    <a:pt x="26" y="5"/>
                    <a:pt x="6" y="14"/>
                    <a:pt x="9" y="34"/>
                  </a:cubicBezTo>
                  <a:cubicBezTo>
                    <a:pt x="8" y="34"/>
                    <a:pt x="6" y="35"/>
                    <a:pt x="6" y="38"/>
                  </a:cubicBezTo>
                  <a:cubicBezTo>
                    <a:pt x="2" y="113"/>
                    <a:pt x="3" y="188"/>
                    <a:pt x="3" y="263"/>
                  </a:cubicBezTo>
                  <a:cubicBezTo>
                    <a:pt x="2" y="282"/>
                    <a:pt x="2" y="301"/>
                    <a:pt x="2" y="319"/>
                  </a:cubicBezTo>
                  <a:cubicBezTo>
                    <a:pt x="2" y="333"/>
                    <a:pt x="0" y="349"/>
                    <a:pt x="4" y="363"/>
                  </a:cubicBezTo>
                  <a:cubicBezTo>
                    <a:pt x="11" y="389"/>
                    <a:pt x="41" y="387"/>
                    <a:pt x="63" y="388"/>
                  </a:cubicBezTo>
                  <a:cubicBezTo>
                    <a:pt x="213" y="397"/>
                    <a:pt x="364" y="401"/>
                    <a:pt x="514" y="399"/>
                  </a:cubicBezTo>
                  <a:cubicBezTo>
                    <a:pt x="599" y="398"/>
                    <a:pt x="683" y="396"/>
                    <a:pt x="768" y="392"/>
                  </a:cubicBezTo>
                  <a:cubicBezTo>
                    <a:pt x="770" y="392"/>
                    <a:pt x="771" y="392"/>
                    <a:pt x="772" y="391"/>
                  </a:cubicBezTo>
                  <a:cubicBezTo>
                    <a:pt x="774" y="392"/>
                    <a:pt x="776" y="392"/>
                    <a:pt x="778" y="391"/>
                  </a:cubicBezTo>
                  <a:cubicBezTo>
                    <a:pt x="821" y="369"/>
                    <a:pt x="863" y="346"/>
                    <a:pt x="901" y="317"/>
                  </a:cubicBezTo>
                  <a:cubicBezTo>
                    <a:pt x="919" y="303"/>
                    <a:pt x="937" y="287"/>
                    <a:pt x="952" y="270"/>
                  </a:cubicBezTo>
                  <a:cubicBezTo>
                    <a:pt x="966" y="254"/>
                    <a:pt x="983" y="235"/>
                    <a:pt x="987" y="214"/>
                  </a:cubicBezTo>
                  <a:cubicBezTo>
                    <a:pt x="991" y="195"/>
                    <a:pt x="982" y="179"/>
                    <a:pt x="969" y="166"/>
                  </a:cubicBezTo>
                  <a:close/>
                  <a:moveTo>
                    <a:pt x="970" y="222"/>
                  </a:moveTo>
                  <a:cubicBezTo>
                    <a:pt x="952" y="260"/>
                    <a:pt x="912" y="292"/>
                    <a:pt x="879" y="316"/>
                  </a:cubicBezTo>
                  <a:cubicBezTo>
                    <a:pt x="845" y="340"/>
                    <a:pt x="808" y="360"/>
                    <a:pt x="772" y="380"/>
                  </a:cubicBezTo>
                  <a:cubicBezTo>
                    <a:pt x="772" y="380"/>
                    <a:pt x="772" y="380"/>
                    <a:pt x="771" y="380"/>
                  </a:cubicBezTo>
                  <a:cubicBezTo>
                    <a:pt x="770" y="379"/>
                    <a:pt x="769" y="379"/>
                    <a:pt x="768" y="379"/>
                  </a:cubicBezTo>
                  <a:cubicBezTo>
                    <a:pt x="629" y="386"/>
                    <a:pt x="489" y="388"/>
                    <a:pt x="349" y="386"/>
                  </a:cubicBezTo>
                  <a:cubicBezTo>
                    <a:pt x="280" y="385"/>
                    <a:pt x="211" y="383"/>
                    <a:pt x="142" y="380"/>
                  </a:cubicBezTo>
                  <a:cubicBezTo>
                    <a:pt x="107" y="378"/>
                    <a:pt x="72" y="378"/>
                    <a:pt x="38" y="374"/>
                  </a:cubicBezTo>
                  <a:cubicBezTo>
                    <a:pt x="12" y="371"/>
                    <a:pt x="14" y="350"/>
                    <a:pt x="14" y="329"/>
                  </a:cubicBezTo>
                  <a:cubicBezTo>
                    <a:pt x="15" y="312"/>
                    <a:pt x="15" y="294"/>
                    <a:pt x="15" y="276"/>
                  </a:cubicBezTo>
                  <a:cubicBezTo>
                    <a:pt x="15" y="197"/>
                    <a:pt x="18" y="117"/>
                    <a:pt x="14" y="38"/>
                  </a:cubicBezTo>
                  <a:cubicBezTo>
                    <a:pt x="14" y="37"/>
                    <a:pt x="14" y="37"/>
                    <a:pt x="14" y="37"/>
                  </a:cubicBezTo>
                  <a:cubicBezTo>
                    <a:pt x="20" y="14"/>
                    <a:pt x="47" y="15"/>
                    <a:pt x="66" y="15"/>
                  </a:cubicBezTo>
                  <a:cubicBezTo>
                    <a:pt x="81" y="15"/>
                    <a:pt x="97" y="15"/>
                    <a:pt x="112" y="15"/>
                  </a:cubicBezTo>
                  <a:cubicBezTo>
                    <a:pt x="144" y="15"/>
                    <a:pt x="176" y="15"/>
                    <a:pt x="208" y="15"/>
                  </a:cubicBezTo>
                  <a:cubicBezTo>
                    <a:pt x="270" y="16"/>
                    <a:pt x="332" y="16"/>
                    <a:pt x="393" y="17"/>
                  </a:cubicBezTo>
                  <a:cubicBezTo>
                    <a:pt x="519" y="19"/>
                    <a:pt x="645" y="23"/>
                    <a:pt x="770" y="29"/>
                  </a:cubicBezTo>
                  <a:cubicBezTo>
                    <a:pt x="773" y="29"/>
                    <a:pt x="775" y="27"/>
                    <a:pt x="776" y="25"/>
                  </a:cubicBezTo>
                  <a:cubicBezTo>
                    <a:pt x="792" y="41"/>
                    <a:pt x="812" y="54"/>
                    <a:pt x="830" y="68"/>
                  </a:cubicBezTo>
                  <a:cubicBezTo>
                    <a:pt x="849" y="83"/>
                    <a:pt x="867" y="98"/>
                    <a:pt x="886" y="114"/>
                  </a:cubicBezTo>
                  <a:cubicBezTo>
                    <a:pt x="905" y="129"/>
                    <a:pt x="923" y="145"/>
                    <a:pt x="941" y="160"/>
                  </a:cubicBezTo>
                  <a:cubicBezTo>
                    <a:pt x="959" y="176"/>
                    <a:pt x="982" y="195"/>
                    <a:pt x="970"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2" name="Freeform 6">
              <a:extLst>
                <a:ext uri="{FF2B5EF4-FFF2-40B4-BE49-F238E27FC236}">
                  <a16:creationId xmlns:a16="http://schemas.microsoft.com/office/drawing/2014/main" id="{41603308-F7E7-448D-A2CB-696A9743B90E}"/>
                </a:ext>
              </a:extLst>
            </p:cNvPr>
            <p:cNvSpPr>
              <a:spLocks noEditPoints="1"/>
            </p:cNvSpPr>
            <p:nvPr/>
          </p:nvSpPr>
          <p:spPr bwMode="auto">
            <a:xfrm>
              <a:off x="5302" y="1201"/>
              <a:ext cx="123" cy="129"/>
            </a:xfrm>
            <a:custGeom>
              <a:avLst/>
              <a:gdLst>
                <a:gd name="T0" fmla="*/ 51 w 52"/>
                <a:gd name="T1" fmla="*/ 28 h 54"/>
                <a:gd name="T2" fmla="*/ 44 w 52"/>
                <a:gd name="T3" fmla="*/ 13 h 54"/>
                <a:gd name="T4" fmla="*/ 32 w 52"/>
                <a:gd name="T5" fmla="*/ 1 h 54"/>
                <a:gd name="T6" fmla="*/ 19 w 52"/>
                <a:gd name="T7" fmla="*/ 3 h 54"/>
                <a:gd name="T8" fmla="*/ 0 w 52"/>
                <a:gd name="T9" fmla="*/ 29 h 54"/>
                <a:gd name="T10" fmla="*/ 26 w 52"/>
                <a:gd name="T11" fmla="*/ 53 h 54"/>
                <a:gd name="T12" fmla="*/ 51 w 52"/>
                <a:gd name="T13" fmla="*/ 28 h 54"/>
                <a:gd name="T14" fmla="*/ 26 w 52"/>
                <a:gd name="T15" fmla="*/ 42 h 54"/>
                <a:gd name="T16" fmla="*/ 11 w 52"/>
                <a:gd name="T17" fmla="*/ 29 h 54"/>
                <a:gd name="T18" fmla="*/ 16 w 52"/>
                <a:gd name="T19" fmla="*/ 18 h 54"/>
                <a:gd name="T20" fmla="*/ 25 w 52"/>
                <a:gd name="T21" fmla="*/ 12 h 54"/>
                <a:gd name="T22" fmla="*/ 27 w 52"/>
                <a:gd name="T23" fmla="*/ 10 h 54"/>
                <a:gd name="T24" fmla="*/ 26 w 52"/>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51" y="28"/>
                  </a:moveTo>
                  <a:cubicBezTo>
                    <a:pt x="50" y="23"/>
                    <a:pt x="48" y="17"/>
                    <a:pt x="44" y="13"/>
                  </a:cubicBezTo>
                  <a:cubicBezTo>
                    <a:pt x="46" y="7"/>
                    <a:pt x="37" y="2"/>
                    <a:pt x="32" y="1"/>
                  </a:cubicBezTo>
                  <a:cubicBezTo>
                    <a:pt x="28" y="0"/>
                    <a:pt x="23" y="1"/>
                    <a:pt x="19" y="3"/>
                  </a:cubicBezTo>
                  <a:cubicBezTo>
                    <a:pt x="8" y="4"/>
                    <a:pt x="0" y="20"/>
                    <a:pt x="0" y="29"/>
                  </a:cubicBezTo>
                  <a:cubicBezTo>
                    <a:pt x="0" y="44"/>
                    <a:pt x="12" y="54"/>
                    <a:pt x="26" y="53"/>
                  </a:cubicBezTo>
                  <a:cubicBezTo>
                    <a:pt x="40" y="53"/>
                    <a:pt x="52" y="43"/>
                    <a:pt x="51" y="28"/>
                  </a:cubicBezTo>
                  <a:close/>
                  <a:moveTo>
                    <a:pt x="26" y="42"/>
                  </a:moveTo>
                  <a:cubicBezTo>
                    <a:pt x="18" y="42"/>
                    <a:pt x="11" y="37"/>
                    <a:pt x="11" y="29"/>
                  </a:cubicBezTo>
                  <a:cubicBezTo>
                    <a:pt x="11" y="25"/>
                    <a:pt x="13" y="21"/>
                    <a:pt x="16" y="18"/>
                  </a:cubicBezTo>
                  <a:cubicBezTo>
                    <a:pt x="18" y="15"/>
                    <a:pt x="22" y="14"/>
                    <a:pt x="25" y="12"/>
                  </a:cubicBezTo>
                  <a:cubicBezTo>
                    <a:pt x="26" y="11"/>
                    <a:pt x="26" y="11"/>
                    <a:pt x="27" y="10"/>
                  </a:cubicBezTo>
                  <a:cubicBezTo>
                    <a:pt x="40" y="17"/>
                    <a:pt x="45" y="40"/>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3" name="Freeform 7">
              <a:extLst>
                <a:ext uri="{FF2B5EF4-FFF2-40B4-BE49-F238E27FC236}">
                  <a16:creationId xmlns:a16="http://schemas.microsoft.com/office/drawing/2014/main" id="{A8C6DD86-1D47-45A1-B0F0-40DBC03DE2C2}"/>
                </a:ext>
              </a:extLst>
            </p:cNvPr>
            <p:cNvSpPr/>
            <p:nvPr/>
          </p:nvSpPr>
          <p:spPr bwMode="auto">
            <a:xfrm>
              <a:off x="3375" y="1549"/>
              <a:ext cx="76" cy="100"/>
            </a:xfrm>
            <a:custGeom>
              <a:avLst/>
              <a:gdLst>
                <a:gd name="T0" fmla="*/ 28 w 32"/>
                <a:gd name="T1" fmla="*/ 31 h 42"/>
                <a:gd name="T2" fmla="*/ 14 w 32"/>
                <a:gd name="T3" fmla="*/ 22 h 42"/>
                <a:gd name="T4" fmla="*/ 15 w 32"/>
                <a:gd name="T5" fmla="*/ 5 h 42"/>
                <a:gd name="T6" fmla="*/ 11 w 32"/>
                <a:gd name="T7" fmla="*/ 2 h 42"/>
                <a:gd name="T8" fmla="*/ 4 w 32"/>
                <a:gd name="T9" fmla="*/ 26 h 42"/>
                <a:gd name="T10" fmla="*/ 28 w 32"/>
                <a:gd name="T11" fmla="*/ 40 h 42"/>
                <a:gd name="T12" fmla="*/ 28 w 32"/>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2" h="42">
                  <a:moveTo>
                    <a:pt x="28" y="31"/>
                  </a:moveTo>
                  <a:cubicBezTo>
                    <a:pt x="22" y="29"/>
                    <a:pt x="17" y="28"/>
                    <a:pt x="14" y="22"/>
                  </a:cubicBezTo>
                  <a:cubicBezTo>
                    <a:pt x="12" y="17"/>
                    <a:pt x="12" y="10"/>
                    <a:pt x="15" y="5"/>
                  </a:cubicBezTo>
                  <a:cubicBezTo>
                    <a:pt x="16" y="3"/>
                    <a:pt x="14" y="0"/>
                    <a:pt x="11" y="2"/>
                  </a:cubicBezTo>
                  <a:cubicBezTo>
                    <a:pt x="4" y="8"/>
                    <a:pt x="0" y="17"/>
                    <a:pt x="4" y="26"/>
                  </a:cubicBezTo>
                  <a:cubicBezTo>
                    <a:pt x="8" y="35"/>
                    <a:pt x="18" y="42"/>
                    <a:pt x="28" y="40"/>
                  </a:cubicBezTo>
                  <a:cubicBezTo>
                    <a:pt x="32" y="39"/>
                    <a:pt x="32" y="33"/>
                    <a:pt x="2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4" name="Freeform 8">
              <a:extLst>
                <a:ext uri="{FF2B5EF4-FFF2-40B4-BE49-F238E27FC236}">
                  <a16:creationId xmlns:a16="http://schemas.microsoft.com/office/drawing/2014/main" id="{F7FD735D-FD34-4CF9-B806-FE86F6FF7DCB}"/>
                </a:ext>
              </a:extLst>
            </p:cNvPr>
            <p:cNvSpPr/>
            <p:nvPr/>
          </p:nvSpPr>
          <p:spPr bwMode="auto">
            <a:xfrm>
              <a:off x="3382" y="1437"/>
              <a:ext cx="27" cy="79"/>
            </a:xfrm>
            <a:custGeom>
              <a:avLst/>
              <a:gdLst>
                <a:gd name="T0" fmla="*/ 9 w 11"/>
                <a:gd name="T1" fmla="*/ 3 h 33"/>
                <a:gd name="T2" fmla="*/ 2 w 11"/>
                <a:gd name="T3" fmla="*/ 3 h 33"/>
                <a:gd name="T4" fmla="*/ 1 w 11"/>
                <a:gd name="T5" fmla="*/ 15 h 33"/>
                <a:gd name="T6" fmla="*/ 3 w 11"/>
                <a:gd name="T7" fmla="*/ 29 h 33"/>
                <a:gd name="T8" fmla="*/ 9 w 11"/>
                <a:gd name="T9" fmla="*/ 29 h 33"/>
                <a:gd name="T10" fmla="*/ 10 w 11"/>
                <a:gd name="T11" fmla="*/ 15 h 33"/>
                <a:gd name="T12" fmla="*/ 9 w 11"/>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9" y="3"/>
                  </a:moveTo>
                  <a:cubicBezTo>
                    <a:pt x="8" y="0"/>
                    <a:pt x="3" y="0"/>
                    <a:pt x="2" y="3"/>
                  </a:cubicBezTo>
                  <a:cubicBezTo>
                    <a:pt x="0" y="7"/>
                    <a:pt x="1" y="11"/>
                    <a:pt x="1" y="15"/>
                  </a:cubicBezTo>
                  <a:cubicBezTo>
                    <a:pt x="2" y="20"/>
                    <a:pt x="2" y="24"/>
                    <a:pt x="3" y="29"/>
                  </a:cubicBezTo>
                  <a:cubicBezTo>
                    <a:pt x="3" y="33"/>
                    <a:pt x="8" y="33"/>
                    <a:pt x="9" y="29"/>
                  </a:cubicBezTo>
                  <a:cubicBezTo>
                    <a:pt x="9" y="24"/>
                    <a:pt x="10" y="20"/>
                    <a:pt x="10" y="15"/>
                  </a:cubicBezTo>
                  <a:cubicBezTo>
                    <a:pt x="10" y="11"/>
                    <a:pt x="11" y="7"/>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5" name="Freeform 9">
              <a:extLst>
                <a:ext uri="{FF2B5EF4-FFF2-40B4-BE49-F238E27FC236}">
                  <a16:creationId xmlns:a16="http://schemas.microsoft.com/office/drawing/2014/main" id="{775E19F0-D4E0-4132-BD6B-0F31A2AD326E}"/>
                </a:ext>
              </a:extLst>
            </p:cNvPr>
            <p:cNvSpPr/>
            <p:nvPr/>
          </p:nvSpPr>
          <p:spPr bwMode="auto">
            <a:xfrm>
              <a:off x="3380" y="1285"/>
              <a:ext cx="31" cy="86"/>
            </a:xfrm>
            <a:custGeom>
              <a:avLst/>
              <a:gdLst>
                <a:gd name="T0" fmla="*/ 9 w 13"/>
                <a:gd name="T1" fmla="*/ 1 h 36"/>
                <a:gd name="T2" fmla="*/ 4 w 13"/>
                <a:gd name="T3" fmla="*/ 1 h 36"/>
                <a:gd name="T4" fmla="*/ 2 w 13"/>
                <a:gd name="T5" fmla="*/ 16 h 36"/>
                <a:gd name="T6" fmla="*/ 4 w 13"/>
                <a:gd name="T7" fmla="*/ 34 h 36"/>
                <a:gd name="T8" fmla="*/ 9 w 13"/>
                <a:gd name="T9" fmla="*/ 34 h 36"/>
                <a:gd name="T10" fmla="*/ 11 w 13"/>
                <a:gd name="T11" fmla="*/ 16 h 36"/>
                <a:gd name="T12" fmla="*/ 9 w 13"/>
                <a:gd name="T13" fmla="*/ 1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9" y="1"/>
                  </a:moveTo>
                  <a:cubicBezTo>
                    <a:pt x="8" y="0"/>
                    <a:pt x="5" y="0"/>
                    <a:pt x="4" y="1"/>
                  </a:cubicBezTo>
                  <a:cubicBezTo>
                    <a:pt x="0" y="6"/>
                    <a:pt x="2" y="11"/>
                    <a:pt x="2" y="16"/>
                  </a:cubicBezTo>
                  <a:cubicBezTo>
                    <a:pt x="2" y="22"/>
                    <a:pt x="3" y="28"/>
                    <a:pt x="4" y="34"/>
                  </a:cubicBezTo>
                  <a:cubicBezTo>
                    <a:pt x="5" y="36"/>
                    <a:pt x="9" y="36"/>
                    <a:pt x="9" y="34"/>
                  </a:cubicBezTo>
                  <a:cubicBezTo>
                    <a:pt x="10" y="28"/>
                    <a:pt x="11" y="22"/>
                    <a:pt x="11" y="16"/>
                  </a:cubicBezTo>
                  <a:cubicBezTo>
                    <a:pt x="12" y="11"/>
                    <a:pt x="13" y="6"/>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6" name="Freeform 10">
              <a:extLst>
                <a:ext uri="{FF2B5EF4-FFF2-40B4-BE49-F238E27FC236}">
                  <a16:creationId xmlns:a16="http://schemas.microsoft.com/office/drawing/2014/main" id="{29785D45-44E2-448F-AAA0-D49BBC71D3EA}"/>
                </a:ext>
              </a:extLst>
            </p:cNvPr>
            <p:cNvSpPr/>
            <p:nvPr/>
          </p:nvSpPr>
          <p:spPr bwMode="auto">
            <a:xfrm>
              <a:off x="3380" y="1132"/>
              <a:ext cx="31" cy="89"/>
            </a:xfrm>
            <a:custGeom>
              <a:avLst/>
              <a:gdLst>
                <a:gd name="T0" fmla="*/ 8 w 13"/>
                <a:gd name="T1" fmla="*/ 4 h 37"/>
                <a:gd name="T2" fmla="*/ 0 w 13"/>
                <a:gd name="T3" fmla="*/ 6 h 37"/>
                <a:gd name="T4" fmla="*/ 2 w 13"/>
                <a:gd name="T5" fmla="*/ 18 h 37"/>
                <a:gd name="T6" fmla="*/ 3 w 13"/>
                <a:gd name="T7" fmla="*/ 32 h 37"/>
                <a:gd name="T8" fmla="*/ 10 w 13"/>
                <a:gd name="T9" fmla="*/ 33 h 37"/>
                <a:gd name="T10" fmla="*/ 8 w 13"/>
                <a:gd name="T11" fmla="*/ 4 h 37"/>
              </a:gdLst>
              <a:ahLst/>
              <a:cxnLst>
                <a:cxn ang="0">
                  <a:pos x="T0" y="T1"/>
                </a:cxn>
                <a:cxn ang="0">
                  <a:pos x="T2" y="T3"/>
                </a:cxn>
                <a:cxn ang="0">
                  <a:pos x="T4" y="T5"/>
                </a:cxn>
                <a:cxn ang="0">
                  <a:pos x="T6" y="T7"/>
                </a:cxn>
                <a:cxn ang="0">
                  <a:pos x="T8" y="T9"/>
                </a:cxn>
                <a:cxn ang="0">
                  <a:pos x="T10" y="T11"/>
                </a:cxn>
              </a:cxnLst>
              <a:rect l="0" t="0" r="r" b="b"/>
              <a:pathLst>
                <a:path w="13" h="37">
                  <a:moveTo>
                    <a:pt x="8" y="4"/>
                  </a:moveTo>
                  <a:cubicBezTo>
                    <a:pt x="6" y="0"/>
                    <a:pt x="1" y="2"/>
                    <a:pt x="0" y="6"/>
                  </a:cubicBezTo>
                  <a:cubicBezTo>
                    <a:pt x="0" y="10"/>
                    <a:pt x="2" y="14"/>
                    <a:pt x="2" y="18"/>
                  </a:cubicBezTo>
                  <a:cubicBezTo>
                    <a:pt x="3" y="23"/>
                    <a:pt x="3" y="28"/>
                    <a:pt x="3" y="32"/>
                  </a:cubicBezTo>
                  <a:cubicBezTo>
                    <a:pt x="3" y="36"/>
                    <a:pt x="9" y="37"/>
                    <a:pt x="10" y="33"/>
                  </a:cubicBezTo>
                  <a:cubicBezTo>
                    <a:pt x="12" y="25"/>
                    <a:pt x="13" y="12"/>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7" name="Freeform 11">
              <a:extLst>
                <a:ext uri="{FF2B5EF4-FFF2-40B4-BE49-F238E27FC236}">
                  <a16:creationId xmlns:a16="http://schemas.microsoft.com/office/drawing/2014/main" id="{904095EE-7588-4706-A267-3A8D99D673EA}"/>
                </a:ext>
              </a:extLst>
            </p:cNvPr>
            <p:cNvSpPr/>
            <p:nvPr/>
          </p:nvSpPr>
          <p:spPr bwMode="auto">
            <a:xfrm>
              <a:off x="3390" y="985"/>
              <a:ext cx="33" cy="88"/>
            </a:xfrm>
            <a:custGeom>
              <a:avLst/>
              <a:gdLst>
                <a:gd name="T0" fmla="*/ 7 w 14"/>
                <a:gd name="T1" fmla="*/ 3 h 37"/>
                <a:gd name="T2" fmla="*/ 0 w 14"/>
                <a:gd name="T3" fmla="*/ 6 h 37"/>
                <a:gd name="T4" fmla="*/ 2 w 14"/>
                <a:gd name="T5" fmla="*/ 17 h 37"/>
                <a:gd name="T6" fmla="*/ 2 w 14"/>
                <a:gd name="T7" fmla="*/ 31 h 37"/>
                <a:gd name="T8" fmla="*/ 8 w 14"/>
                <a:gd name="T9" fmla="*/ 33 h 37"/>
                <a:gd name="T10" fmla="*/ 7 w 14"/>
                <a:gd name="T11" fmla="*/ 3 h 37"/>
              </a:gdLst>
              <a:ahLst/>
              <a:cxnLst>
                <a:cxn ang="0">
                  <a:pos x="T0" y="T1"/>
                </a:cxn>
                <a:cxn ang="0">
                  <a:pos x="T2" y="T3"/>
                </a:cxn>
                <a:cxn ang="0">
                  <a:pos x="T4" y="T5"/>
                </a:cxn>
                <a:cxn ang="0">
                  <a:pos x="T6" y="T7"/>
                </a:cxn>
                <a:cxn ang="0">
                  <a:pos x="T8" y="T9"/>
                </a:cxn>
                <a:cxn ang="0">
                  <a:pos x="T10" y="T11"/>
                </a:cxn>
              </a:cxnLst>
              <a:rect l="0" t="0" r="r" b="b"/>
              <a:pathLst>
                <a:path w="14" h="37">
                  <a:moveTo>
                    <a:pt x="7" y="3"/>
                  </a:moveTo>
                  <a:cubicBezTo>
                    <a:pt x="4" y="0"/>
                    <a:pt x="0" y="2"/>
                    <a:pt x="0" y="6"/>
                  </a:cubicBezTo>
                  <a:cubicBezTo>
                    <a:pt x="0" y="10"/>
                    <a:pt x="2" y="13"/>
                    <a:pt x="2" y="17"/>
                  </a:cubicBezTo>
                  <a:cubicBezTo>
                    <a:pt x="3" y="22"/>
                    <a:pt x="3" y="27"/>
                    <a:pt x="2" y="31"/>
                  </a:cubicBezTo>
                  <a:cubicBezTo>
                    <a:pt x="1" y="36"/>
                    <a:pt x="7" y="37"/>
                    <a:pt x="8" y="33"/>
                  </a:cubicBezTo>
                  <a:cubicBezTo>
                    <a:pt x="11" y="25"/>
                    <a:pt x="14" y="1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8" name="Freeform 12">
              <a:extLst>
                <a:ext uri="{FF2B5EF4-FFF2-40B4-BE49-F238E27FC236}">
                  <a16:creationId xmlns:a16="http://schemas.microsoft.com/office/drawing/2014/main" id="{9CB82380-7DE4-464A-AF5B-3CFF612790ED}"/>
                </a:ext>
              </a:extLst>
            </p:cNvPr>
            <p:cNvSpPr/>
            <p:nvPr/>
          </p:nvSpPr>
          <p:spPr bwMode="auto">
            <a:xfrm>
              <a:off x="3390" y="823"/>
              <a:ext cx="59" cy="88"/>
            </a:xfrm>
            <a:custGeom>
              <a:avLst/>
              <a:gdLst>
                <a:gd name="T0" fmla="*/ 23 w 25"/>
                <a:gd name="T1" fmla="*/ 6 h 37"/>
                <a:gd name="T2" fmla="*/ 4 w 25"/>
                <a:gd name="T3" fmla="*/ 15 h 37"/>
                <a:gd name="T4" fmla="*/ 7 w 25"/>
                <a:gd name="T5" fmla="*/ 36 h 37"/>
                <a:gd name="T6" fmla="*/ 11 w 25"/>
                <a:gd name="T7" fmla="*/ 34 h 37"/>
                <a:gd name="T8" fmla="*/ 13 w 25"/>
                <a:gd name="T9" fmla="*/ 20 h 37"/>
                <a:gd name="T10" fmla="*/ 24 w 25"/>
                <a:gd name="T11" fmla="*/ 11 h 37"/>
                <a:gd name="T12" fmla="*/ 23 w 25"/>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25" h="37">
                  <a:moveTo>
                    <a:pt x="23" y="6"/>
                  </a:moveTo>
                  <a:cubicBezTo>
                    <a:pt x="17" y="0"/>
                    <a:pt x="7" y="9"/>
                    <a:pt x="4" y="15"/>
                  </a:cubicBezTo>
                  <a:cubicBezTo>
                    <a:pt x="0" y="22"/>
                    <a:pt x="1" y="31"/>
                    <a:pt x="7" y="36"/>
                  </a:cubicBezTo>
                  <a:cubicBezTo>
                    <a:pt x="8" y="37"/>
                    <a:pt x="11" y="36"/>
                    <a:pt x="11" y="34"/>
                  </a:cubicBezTo>
                  <a:cubicBezTo>
                    <a:pt x="9" y="29"/>
                    <a:pt x="10" y="24"/>
                    <a:pt x="13" y="20"/>
                  </a:cubicBezTo>
                  <a:cubicBezTo>
                    <a:pt x="16" y="15"/>
                    <a:pt x="21" y="15"/>
                    <a:pt x="24" y="11"/>
                  </a:cubicBezTo>
                  <a:cubicBezTo>
                    <a:pt x="25" y="10"/>
                    <a:pt x="25"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9" name="Freeform 13">
              <a:extLst>
                <a:ext uri="{FF2B5EF4-FFF2-40B4-BE49-F238E27FC236}">
                  <a16:creationId xmlns:a16="http://schemas.microsoft.com/office/drawing/2014/main" id="{990E081C-3A01-4D77-9F67-B1DDEA60C301}"/>
                </a:ext>
              </a:extLst>
            </p:cNvPr>
            <p:cNvSpPr/>
            <p:nvPr/>
          </p:nvSpPr>
          <p:spPr bwMode="auto">
            <a:xfrm>
              <a:off x="3494" y="825"/>
              <a:ext cx="73" cy="26"/>
            </a:xfrm>
            <a:custGeom>
              <a:avLst/>
              <a:gdLst>
                <a:gd name="T0" fmla="*/ 26 w 31"/>
                <a:gd name="T1" fmla="*/ 2 h 11"/>
                <a:gd name="T2" fmla="*/ 16 w 31"/>
                <a:gd name="T3" fmla="*/ 1 h 11"/>
                <a:gd name="T4" fmla="*/ 5 w 31"/>
                <a:gd name="T5" fmla="*/ 2 h 11"/>
                <a:gd name="T6" fmla="*/ 5 w 31"/>
                <a:gd name="T7" fmla="*/ 10 h 11"/>
                <a:gd name="T8" fmla="*/ 16 w 31"/>
                <a:gd name="T9" fmla="*/ 10 h 11"/>
                <a:gd name="T10" fmla="*/ 26 w 31"/>
                <a:gd name="T11" fmla="*/ 10 h 11"/>
                <a:gd name="T12" fmla="*/ 26 w 3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26" y="2"/>
                  </a:moveTo>
                  <a:cubicBezTo>
                    <a:pt x="23" y="0"/>
                    <a:pt x="20" y="1"/>
                    <a:pt x="16" y="1"/>
                  </a:cubicBezTo>
                  <a:cubicBezTo>
                    <a:pt x="12" y="1"/>
                    <a:pt x="9" y="2"/>
                    <a:pt x="5" y="2"/>
                  </a:cubicBezTo>
                  <a:cubicBezTo>
                    <a:pt x="0" y="2"/>
                    <a:pt x="0" y="9"/>
                    <a:pt x="5" y="10"/>
                  </a:cubicBezTo>
                  <a:cubicBezTo>
                    <a:pt x="9" y="10"/>
                    <a:pt x="12" y="10"/>
                    <a:pt x="16" y="10"/>
                  </a:cubicBezTo>
                  <a:cubicBezTo>
                    <a:pt x="20" y="11"/>
                    <a:pt x="23" y="11"/>
                    <a:pt x="26" y="10"/>
                  </a:cubicBezTo>
                  <a:cubicBezTo>
                    <a:pt x="31" y="8"/>
                    <a:pt x="31" y="3"/>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0" name="Freeform 14">
              <a:extLst>
                <a:ext uri="{FF2B5EF4-FFF2-40B4-BE49-F238E27FC236}">
                  <a16:creationId xmlns:a16="http://schemas.microsoft.com/office/drawing/2014/main" id="{57A90899-AC78-44EA-9A47-D1E35E6C369A}"/>
                </a:ext>
              </a:extLst>
            </p:cNvPr>
            <p:cNvSpPr/>
            <p:nvPr/>
          </p:nvSpPr>
          <p:spPr bwMode="auto">
            <a:xfrm>
              <a:off x="3629" y="825"/>
              <a:ext cx="83" cy="31"/>
            </a:xfrm>
            <a:custGeom>
              <a:avLst/>
              <a:gdLst>
                <a:gd name="T0" fmla="*/ 33 w 35"/>
                <a:gd name="T1" fmla="*/ 4 h 13"/>
                <a:gd name="T2" fmla="*/ 20 w 35"/>
                <a:gd name="T3" fmla="*/ 2 h 13"/>
                <a:gd name="T4" fmla="*/ 6 w 35"/>
                <a:gd name="T5" fmla="*/ 0 h 13"/>
                <a:gd name="T6" fmla="*/ 5 w 35"/>
                <a:gd name="T7" fmla="*/ 8 h 13"/>
                <a:gd name="T8" fmla="*/ 19 w 35"/>
                <a:gd name="T9" fmla="*/ 11 h 13"/>
                <a:gd name="T10" fmla="*/ 32 w 35"/>
                <a:gd name="T11" fmla="*/ 11 h 13"/>
                <a:gd name="T12" fmla="*/ 33 w 3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33" y="4"/>
                  </a:moveTo>
                  <a:cubicBezTo>
                    <a:pt x="29" y="2"/>
                    <a:pt x="24" y="2"/>
                    <a:pt x="20" y="2"/>
                  </a:cubicBezTo>
                  <a:cubicBezTo>
                    <a:pt x="16" y="1"/>
                    <a:pt x="11" y="1"/>
                    <a:pt x="6" y="0"/>
                  </a:cubicBezTo>
                  <a:cubicBezTo>
                    <a:pt x="1" y="0"/>
                    <a:pt x="0" y="7"/>
                    <a:pt x="5" y="8"/>
                  </a:cubicBezTo>
                  <a:cubicBezTo>
                    <a:pt x="10" y="9"/>
                    <a:pt x="14" y="10"/>
                    <a:pt x="19" y="11"/>
                  </a:cubicBezTo>
                  <a:cubicBezTo>
                    <a:pt x="23" y="12"/>
                    <a:pt x="28" y="13"/>
                    <a:pt x="32" y="11"/>
                  </a:cubicBezTo>
                  <a:cubicBezTo>
                    <a:pt x="35" y="10"/>
                    <a:pt x="35" y="6"/>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1" name="Freeform 15">
              <a:extLst>
                <a:ext uri="{FF2B5EF4-FFF2-40B4-BE49-F238E27FC236}">
                  <a16:creationId xmlns:a16="http://schemas.microsoft.com/office/drawing/2014/main" id="{A9A72A36-FBCF-4592-A197-668CD490FC08}"/>
                </a:ext>
              </a:extLst>
            </p:cNvPr>
            <p:cNvSpPr/>
            <p:nvPr/>
          </p:nvSpPr>
          <p:spPr bwMode="auto">
            <a:xfrm>
              <a:off x="3764" y="823"/>
              <a:ext cx="74" cy="26"/>
            </a:xfrm>
            <a:custGeom>
              <a:avLst/>
              <a:gdLst>
                <a:gd name="T0" fmla="*/ 30 w 31"/>
                <a:gd name="T1" fmla="*/ 5 h 11"/>
                <a:gd name="T2" fmla="*/ 18 w 31"/>
                <a:gd name="T3" fmla="*/ 1 h 11"/>
                <a:gd name="T4" fmla="*/ 4 w 31"/>
                <a:gd name="T5" fmla="*/ 2 h 11"/>
                <a:gd name="T6" fmla="*/ 5 w 31"/>
                <a:gd name="T7" fmla="*/ 8 h 11"/>
                <a:gd name="T8" fmla="*/ 17 w 31"/>
                <a:gd name="T9" fmla="*/ 9 h 11"/>
                <a:gd name="T10" fmla="*/ 28 w 31"/>
                <a:gd name="T11" fmla="*/ 10 h 11"/>
                <a:gd name="T12" fmla="*/ 30 w 3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30" y="5"/>
                  </a:moveTo>
                  <a:cubicBezTo>
                    <a:pt x="27" y="1"/>
                    <a:pt x="23" y="1"/>
                    <a:pt x="18" y="1"/>
                  </a:cubicBezTo>
                  <a:cubicBezTo>
                    <a:pt x="14" y="0"/>
                    <a:pt x="9" y="0"/>
                    <a:pt x="4" y="2"/>
                  </a:cubicBezTo>
                  <a:cubicBezTo>
                    <a:pt x="0" y="3"/>
                    <a:pt x="1" y="8"/>
                    <a:pt x="5" y="8"/>
                  </a:cubicBezTo>
                  <a:cubicBezTo>
                    <a:pt x="9" y="8"/>
                    <a:pt x="13" y="8"/>
                    <a:pt x="17" y="9"/>
                  </a:cubicBezTo>
                  <a:cubicBezTo>
                    <a:pt x="21" y="9"/>
                    <a:pt x="24" y="11"/>
                    <a:pt x="28" y="10"/>
                  </a:cubicBezTo>
                  <a:cubicBezTo>
                    <a:pt x="30" y="9"/>
                    <a:pt x="31" y="7"/>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2" name="Freeform 16">
              <a:extLst>
                <a:ext uri="{FF2B5EF4-FFF2-40B4-BE49-F238E27FC236}">
                  <a16:creationId xmlns:a16="http://schemas.microsoft.com/office/drawing/2014/main" id="{1DA592A0-2A9D-4E6C-B1AE-21AC85513EEC}"/>
                </a:ext>
              </a:extLst>
            </p:cNvPr>
            <p:cNvSpPr/>
            <p:nvPr/>
          </p:nvSpPr>
          <p:spPr bwMode="auto">
            <a:xfrm>
              <a:off x="3892" y="828"/>
              <a:ext cx="71" cy="23"/>
            </a:xfrm>
            <a:custGeom>
              <a:avLst/>
              <a:gdLst>
                <a:gd name="T0" fmla="*/ 28 w 30"/>
                <a:gd name="T1" fmla="*/ 2 h 10"/>
                <a:gd name="T2" fmla="*/ 17 w 30"/>
                <a:gd name="T3" fmla="*/ 1 h 10"/>
                <a:gd name="T4" fmla="*/ 4 w 30"/>
                <a:gd name="T5" fmla="*/ 1 h 10"/>
                <a:gd name="T6" fmla="*/ 4 w 30"/>
                <a:gd name="T7" fmla="*/ 8 h 10"/>
                <a:gd name="T8" fmla="*/ 17 w 30"/>
                <a:gd name="T9" fmla="*/ 9 h 10"/>
                <a:gd name="T10" fmla="*/ 28 w 30"/>
                <a:gd name="T11" fmla="*/ 8 h 10"/>
                <a:gd name="T12" fmla="*/ 28 w 30"/>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8" y="2"/>
                  </a:moveTo>
                  <a:cubicBezTo>
                    <a:pt x="25" y="0"/>
                    <a:pt x="21" y="1"/>
                    <a:pt x="17" y="1"/>
                  </a:cubicBezTo>
                  <a:cubicBezTo>
                    <a:pt x="13" y="1"/>
                    <a:pt x="8" y="1"/>
                    <a:pt x="4" y="1"/>
                  </a:cubicBezTo>
                  <a:cubicBezTo>
                    <a:pt x="0" y="2"/>
                    <a:pt x="0" y="8"/>
                    <a:pt x="4" y="8"/>
                  </a:cubicBezTo>
                  <a:cubicBezTo>
                    <a:pt x="8" y="8"/>
                    <a:pt x="13" y="9"/>
                    <a:pt x="17" y="9"/>
                  </a:cubicBezTo>
                  <a:cubicBezTo>
                    <a:pt x="21" y="9"/>
                    <a:pt x="25" y="10"/>
                    <a:pt x="28" y="8"/>
                  </a:cubicBezTo>
                  <a:cubicBezTo>
                    <a:pt x="30" y="6"/>
                    <a:pt x="30" y="3"/>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3" name="Freeform 17">
              <a:extLst>
                <a:ext uri="{FF2B5EF4-FFF2-40B4-BE49-F238E27FC236}">
                  <a16:creationId xmlns:a16="http://schemas.microsoft.com/office/drawing/2014/main" id="{D5C1F552-41A0-4C5E-99EF-B362F47AF3D9}"/>
                </a:ext>
              </a:extLst>
            </p:cNvPr>
            <p:cNvSpPr/>
            <p:nvPr/>
          </p:nvSpPr>
          <p:spPr bwMode="auto">
            <a:xfrm>
              <a:off x="4013" y="832"/>
              <a:ext cx="90" cy="24"/>
            </a:xfrm>
            <a:custGeom>
              <a:avLst/>
              <a:gdLst>
                <a:gd name="T0" fmla="*/ 34 w 38"/>
                <a:gd name="T1" fmla="*/ 1 h 10"/>
                <a:gd name="T2" fmla="*/ 20 w 38"/>
                <a:gd name="T3" fmla="*/ 0 h 10"/>
                <a:gd name="T4" fmla="*/ 4 w 38"/>
                <a:gd name="T5" fmla="*/ 1 h 10"/>
                <a:gd name="T6" fmla="*/ 4 w 38"/>
                <a:gd name="T7" fmla="*/ 8 h 10"/>
                <a:gd name="T8" fmla="*/ 20 w 38"/>
                <a:gd name="T9" fmla="*/ 9 h 10"/>
                <a:gd name="T10" fmla="*/ 34 w 38"/>
                <a:gd name="T11" fmla="*/ 9 h 10"/>
                <a:gd name="T12" fmla="*/ 34 w 3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
                  </a:moveTo>
                  <a:cubicBezTo>
                    <a:pt x="30" y="0"/>
                    <a:pt x="25" y="0"/>
                    <a:pt x="20" y="0"/>
                  </a:cubicBezTo>
                  <a:cubicBezTo>
                    <a:pt x="4" y="1"/>
                    <a:pt x="4" y="1"/>
                    <a:pt x="4" y="1"/>
                  </a:cubicBezTo>
                  <a:cubicBezTo>
                    <a:pt x="0" y="1"/>
                    <a:pt x="0" y="8"/>
                    <a:pt x="4" y="8"/>
                  </a:cubicBezTo>
                  <a:cubicBezTo>
                    <a:pt x="10" y="8"/>
                    <a:pt x="15" y="9"/>
                    <a:pt x="20" y="9"/>
                  </a:cubicBezTo>
                  <a:cubicBezTo>
                    <a:pt x="25" y="9"/>
                    <a:pt x="30" y="10"/>
                    <a:pt x="34" y="9"/>
                  </a:cubicBezTo>
                  <a:cubicBezTo>
                    <a:pt x="38" y="7"/>
                    <a:pt x="38" y="3"/>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4" name="Freeform 18">
              <a:extLst>
                <a:ext uri="{FF2B5EF4-FFF2-40B4-BE49-F238E27FC236}">
                  <a16:creationId xmlns:a16="http://schemas.microsoft.com/office/drawing/2014/main" id="{68520377-3624-4B31-B0F4-57FFA943C7F8}"/>
                </a:ext>
              </a:extLst>
            </p:cNvPr>
            <p:cNvSpPr/>
            <p:nvPr/>
          </p:nvSpPr>
          <p:spPr bwMode="auto">
            <a:xfrm>
              <a:off x="4167" y="825"/>
              <a:ext cx="66" cy="26"/>
            </a:xfrm>
            <a:custGeom>
              <a:avLst/>
              <a:gdLst>
                <a:gd name="T0" fmla="*/ 25 w 28"/>
                <a:gd name="T1" fmla="*/ 1 h 11"/>
                <a:gd name="T2" fmla="*/ 3 w 28"/>
                <a:gd name="T3" fmla="*/ 5 h 11"/>
                <a:gd name="T4" fmla="*/ 4 w 28"/>
                <a:gd name="T5" fmla="*/ 11 h 11"/>
                <a:gd name="T6" fmla="*/ 25 w 28"/>
                <a:gd name="T7" fmla="*/ 7 h 11"/>
                <a:gd name="T8" fmla="*/ 25 w 28"/>
                <a:gd name="T9" fmla="*/ 1 h 11"/>
              </a:gdLst>
              <a:ahLst/>
              <a:cxnLst>
                <a:cxn ang="0">
                  <a:pos x="T0" y="T1"/>
                </a:cxn>
                <a:cxn ang="0">
                  <a:pos x="T2" y="T3"/>
                </a:cxn>
                <a:cxn ang="0">
                  <a:pos x="T4" y="T5"/>
                </a:cxn>
                <a:cxn ang="0">
                  <a:pos x="T6" y="T7"/>
                </a:cxn>
                <a:cxn ang="0">
                  <a:pos x="T8" y="T9"/>
                </a:cxn>
              </a:cxnLst>
              <a:rect l="0" t="0" r="r" b="b"/>
              <a:pathLst>
                <a:path w="28" h="11">
                  <a:moveTo>
                    <a:pt x="25" y="1"/>
                  </a:moveTo>
                  <a:cubicBezTo>
                    <a:pt x="18" y="0"/>
                    <a:pt x="10" y="3"/>
                    <a:pt x="3" y="5"/>
                  </a:cubicBezTo>
                  <a:cubicBezTo>
                    <a:pt x="0" y="5"/>
                    <a:pt x="0" y="11"/>
                    <a:pt x="4" y="11"/>
                  </a:cubicBezTo>
                  <a:cubicBezTo>
                    <a:pt x="11" y="10"/>
                    <a:pt x="19" y="10"/>
                    <a:pt x="25" y="7"/>
                  </a:cubicBezTo>
                  <a:cubicBezTo>
                    <a:pt x="28" y="6"/>
                    <a:pt x="27" y="2"/>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5" name="Freeform 19">
              <a:extLst>
                <a:ext uri="{FF2B5EF4-FFF2-40B4-BE49-F238E27FC236}">
                  <a16:creationId xmlns:a16="http://schemas.microsoft.com/office/drawing/2014/main" id="{A78CFD07-1350-4B3E-BE47-43FCDCB5DA5A}"/>
                </a:ext>
              </a:extLst>
            </p:cNvPr>
            <p:cNvSpPr/>
            <p:nvPr/>
          </p:nvSpPr>
          <p:spPr bwMode="auto">
            <a:xfrm>
              <a:off x="4302" y="835"/>
              <a:ext cx="64" cy="24"/>
            </a:xfrm>
            <a:custGeom>
              <a:avLst/>
              <a:gdLst>
                <a:gd name="T0" fmla="*/ 23 w 27"/>
                <a:gd name="T1" fmla="*/ 3 h 10"/>
                <a:gd name="T2" fmla="*/ 12 w 27"/>
                <a:gd name="T3" fmla="*/ 1 h 10"/>
                <a:gd name="T4" fmla="*/ 2 w 27"/>
                <a:gd name="T5" fmla="*/ 2 h 10"/>
                <a:gd name="T6" fmla="*/ 1 w 27"/>
                <a:gd name="T7" fmla="*/ 5 h 10"/>
                <a:gd name="T8" fmla="*/ 11 w 27"/>
                <a:gd name="T9" fmla="*/ 9 h 10"/>
                <a:gd name="T10" fmla="*/ 22 w 27"/>
                <a:gd name="T11" fmla="*/ 10 h 10"/>
                <a:gd name="T12" fmla="*/ 23 w 27"/>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23" y="3"/>
                  </a:moveTo>
                  <a:cubicBezTo>
                    <a:pt x="20" y="2"/>
                    <a:pt x="16" y="2"/>
                    <a:pt x="12" y="1"/>
                  </a:cubicBezTo>
                  <a:cubicBezTo>
                    <a:pt x="9" y="1"/>
                    <a:pt x="5" y="0"/>
                    <a:pt x="2" y="2"/>
                  </a:cubicBezTo>
                  <a:cubicBezTo>
                    <a:pt x="1" y="2"/>
                    <a:pt x="0" y="4"/>
                    <a:pt x="1" y="5"/>
                  </a:cubicBezTo>
                  <a:cubicBezTo>
                    <a:pt x="4" y="7"/>
                    <a:pt x="7" y="8"/>
                    <a:pt x="11" y="9"/>
                  </a:cubicBezTo>
                  <a:cubicBezTo>
                    <a:pt x="15" y="9"/>
                    <a:pt x="19" y="10"/>
                    <a:pt x="22" y="10"/>
                  </a:cubicBezTo>
                  <a:cubicBezTo>
                    <a:pt x="26" y="10"/>
                    <a:pt x="27"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6" name="Freeform 20">
              <a:extLst>
                <a:ext uri="{FF2B5EF4-FFF2-40B4-BE49-F238E27FC236}">
                  <a16:creationId xmlns:a16="http://schemas.microsoft.com/office/drawing/2014/main" id="{D75A3FE3-2166-452C-A18F-FB5BCD846EA0}"/>
                </a:ext>
              </a:extLst>
            </p:cNvPr>
            <p:cNvSpPr/>
            <p:nvPr/>
          </p:nvSpPr>
          <p:spPr bwMode="auto">
            <a:xfrm>
              <a:off x="4416" y="840"/>
              <a:ext cx="80" cy="19"/>
            </a:xfrm>
            <a:custGeom>
              <a:avLst/>
              <a:gdLst>
                <a:gd name="T0" fmla="*/ 31 w 34"/>
                <a:gd name="T1" fmla="*/ 2 h 8"/>
                <a:gd name="T2" fmla="*/ 19 w 34"/>
                <a:gd name="T3" fmla="*/ 0 h 8"/>
                <a:gd name="T4" fmla="*/ 3 w 34"/>
                <a:gd name="T5" fmla="*/ 1 h 8"/>
                <a:gd name="T6" fmla="*/ 3 w 34"/>
                <a:gd name="T7" fmla="*/ 6 h 8"/>
                <a:gd name="T8" fmla="*/ 18 w 34"/>
                <a:gd name="T9" fmla="*/ 7 h 8"/>
                <a:gd name="T10" fmla="*/ 31 w 34"/>
                <a:gd name="T11" fmla="*/ 7 h 8"/>
                <a:gd name="T12" fmla="*/ 31 w 34"/>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2"/>
                  </a:moveTo>
                  <a:cubicBezTo>
                    <a:pt x="28" y="0"/>
                    <a:pt x="23" y="0"/>
                    <a:pt x="19" y="0"/>
                  </a:cubicBezTo>
                  <a:cubicBezTo>
                    <a:pt x="14" y="0"/>
                    <a:pt x="9" y="1"/>
                    <a:pt x="3" y="1"/>
                  </a:cubicBezTo>
                  <a:cubicBezTo>
                    <a:pt x="0" y="1"/>
                    <a:pt x="0" y="5"/>
                    <a:pt x="3" y="6"/>
                  </a:cubicBezTo>
                  <a:cubicBezTo>
                    <a:pt x="8" y="6"/>
                    <a:pt x="13" y="7"/>
                    <a:pt x="18" y="7"/>
                  </a:cubicBezTo>
                  <a:cubicBezTo>
                    <a:pt x="22" y="7"/>
                    <a:pt x="27" y="8"/>
                    <a:pt x="31" y="7"/>
                  </a:cubicBezTo>
                  <a:cubicBezTo>
                    <a:pt x="33" y="6"/>
                    <a:pt x="34"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7" name="Freeform 21">
              <a:extLst>
                <a:ext uri="{FF2B5EF4-FFF2-40B4-BE49-F238E27FC236}">
                  <a16:creationId xmlns:a16="http://schemas.microsoft.com/office/drawing/2014/main" id="{58BD2C97-66AC-4859-8EC8-5F637DA0CDC8}"/>
                </a:ext>
              </a:extLst>
            </p:cNvPr>
            <p:cNvSpPr/>
            <p:nvPr/>
          </p:nvSpPr>
          <p:spPr bwMode="auto">
            <a:xfrm>
              <a:off x="4551" y="837"/>
              <a:ext cx="71" cy="26"/>
            </a:xfrm>
            <a:custGeom>
              <a:avLst/>
              <a:gdLst>
                <a:gd name="T0" fmla="*/ 28 w 30"/>
                <a:gd name="T1" fmla="*/ 3 h 11"/>
                <a:gd name="T2" fmla="*/ 4 w 30"/>
                <a:gd name="T3" fmla="*/ 2 h 11"/>
                <a:gd name="T4" fmla="*/ 4 w 30"/>
                <a:gd name="T5" fmla="*/ 9 h 11"/>
                <a:gd name="T6" fmla="*/ 28 w 30"/>
                <a:gd name="T7" fmla="*/ 8 h 11"/>
                <a:gd name="T8" fmla="*/ 28 w 30"/>
                <a:gd name="T9" fmla="*/ 3 h 11"/>
              </a:gdLst>
              <a:ahLst/>
              <a:cxnLst>
                <a:cxn ang="0">
                  <a:pos x="T0" y="T1"/>
                </a:cxn>
                <a:cxn ang="0">
                  <a:pos x="T2" y="T3"/>
                </a:cxn>
                <a:cxn ang="0">
                  <a:pos x="T4" y="T5"/>
                </a:cxn>
                <a:cxn ang="0">
                  <a:pos x="T6" y="T7"/>
                </a:cxn>
                <a:cxn ang="0">
                  <a:pos x="T8" y="T9"/>
                </a:cxn>
              </a:cxnLst>
              <a:rect l="0" t="0" r="r" b="b"/>
              <a:pathLst>
                <a:path w="30" h="11">
                  <a:moveTo>
                    <a:pt x="28" y="3"/>
                  </a:moveTo>
                  <a:cubicBezTo>
                    <a:pt x="21" y="0"/>
                    <a:pt x="11" y="2"/>
                    <a:pt x="4" y="2"/>
                  </a:cubicBezTo>
                  <a:cubicBezTo>
                    <a:pt x="0" y="2"/>
                    <a:pt x="0" y="9"/>
                    <a:pt x="4" y="9"/>
                  </a:cubicBezTo>
                  <a:cubicBezTo>
                    <a:pt x="11" y="9"/>
                    <a:pt x="21" y="11"/>
                    <a:pt x="28" y="8"/>
                  </a:cubicBezTo>
                  <a:cubicBezTo>
                    <a:pt x="30" y="7"/>
                    <a:pt x="30" y="3"/>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8" name="Freeform 22">
              <a:extLst>
                <a:ext uri="{FF2B5EF4-FFF2-40B4-BE49-F238E27FC236}">
                  <a16:creationId xmlns:a16="http://schemas.microsoft.com/office/drawing/2014/main" id="{D177F52D-26D9-4FA9-95EC-5748DBC034C3}"/>
                </a:ext>
              </a:extLst>
            </p:cNvPr>
            <p:cNvSpPr/>
            <p:nvPr/>
          </p:nvSpPr>
          <p:spPr bwMode="auto">
            <a:xfrm>
              <a:off x="4691" y="844"/>
              <a:ext cx="64" cy="22"/>
            </a:xfrm>
            <a:custGeom>
              <a:avLst/>
              <a:gdLst>
                <a:gd name="T0" fmla="*/ 24 w 27"/>
                <a:gd name="T1" fmla="*/ 1 h 9"/>
                <a:gd name="T2" fmla="*/ 12 w 27"/>
                <a:gd name="T3" fmla="*/ 1 h 9"/>
                <a:gd name="T4" fmla="*/ 2 w 27"/>
                <a:gd name="T5" fmla="*/ 2 h 9"/>
                <a:gd name="T6" fmla="*/ 2 w 27"/>
                <a:gd name="T7" fmla="*/ 7 h 9"/>
                <a:gd name="T8" fmla="*/ 12 w 27"/>
                <a:gd name="T9" fmla="*/ 8 h 9"/>
                <a:gd name="T10" fmla="*/ 24 w 27"/>
                <a:gd name="T11" fmla="*/ 8 h 9"/>
                <a:gd name="T12" fmla="*/ 24 w 2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4" y="1"/>
                  </a:moveTo>
                  <a:cubicBezTo>
                    <a:pt x="20" y="0"/>
                    <a:pt x="16" y="0"/>
                    <a:pt x="12" y="1"/>
                  </a:cubicBezTo>
                  <a:cubicBezTo>
                    <a:pt x="9" y="1"/>
                    <a:pt x="5" y="0"/>
                    <a:pt x="2" y="2"/>
                  </a:cubicBezTo>
                  <a:cubicBezTo>
                    <a:pt x="0" y="3"/>
                    <a:pt x="0" y="5"/>
                    <a:pt x="2" y="7"/>
                  </a:cubicBezTo>
                  <a:cubicBezTo>
                    <a:pt x="5" y="8"/>
                    <a:pt x="9" y="8"/>
                    <a:pt x="12" y="8"/>
                  </a:cubicBezTo>
                  <a:cubicBezTo>
                    <a:pt x="16" y="9"/>
                    <a:pt x="20" y="9"/>
                    <a:pt x="24" y="8"/>
                  </a:cubicBezTo>
                  <a:cubicBezTo>
                    <a:pt x="27" y="7"/>
                    <a:pt x="27" y="2"/>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9" name="Freeform 23">
              <a:extLst>
                <a:ext uri="{FF2B5EF4-FFF2-40B4-BE49-F238E27FC236}">
                  <a16:creationId xmlns:a16="http://schemas.microsoft.com/office/drawing/2014/main" id="{116C182B-5422-4DB8-8B01-F27D1BF2E64C}"/>
                </a:ext>
              </a:extLst>
            </p:cNvPr>
            <p:cNvSpPr/>
            <p:nvPr/>
          </p:nvSpPr>
          <p:spPr bwMode="auto">
            <a:xfrm>
              <a:off x="4814" y="851"/>
              <a:ext cx="88" cy="29"/>
            </a:xfrm>
            <a:custGeom>
              <a:avLst/>
              <a:gdLst>
                <a:gd name="T0" fmla="*/ 34 w 37"/>
                <a:gd name="T1" fmla="*/ 4 h 12"/>
                <a:gd name="T2" fmla="*/ 21 w 37"/>
                <a:gd name="T3" fmla="*/ 2 h 12"/>
                <a:gd name="T4" fmla="*/ 5 w 37"/>
                <a:gd name="T5" fmla="*/ 1 h 12"/>
                <a:gd name="T6" fmla="*/ 4 w 37"/>
                <a:gd name="T7" fmla="*/ 7 h 12"/>
                <a:gd name="T8" fmla="*/ 34 w 37"/>
                <a:gd name="T9" fmla="*/ 8 h 12"/>
                <a:gd name="T10" fmla="*/ 34 w 37"/>
                <a:gd name="T11" fmla="*/ 4 h 12"/>
              </a:gdLst>
              <a:ahLst/>
              <a:cxnLst>
                <a:cxn ang="0">
                  <a:pos x="T0" y="T1"/>
                </a:cxn>
                <a:cxn ang="0">
                  <a:pos x="T2" y="T3"/>
                </a:cxn>
                <a:cxn ang="0">
                  <a:pos x="T4" y="T5"/>
                </a:cxn>
                <a:cxn ang="0">
                  <a:pos x="T6" y="T7"/>
                </a:cxn>
                <a:cxn ang="0">
                  <a:pos x="T8" y="T9"/>
                </a:cxn>
                <a:cxn ang="0">
                  <a:pos x="T10" y="T11"/>
                </a:cxn>
              </a:cxnLst>
              <a:rect l="0" t="0" r="r" b="b"/>
              <a:pathLst>
                <a:path w="37" h="12">
                  <a:moveTo>
                    <a:pt x="34" y="4"/>
                  </a:moveTo>
                  <a:cubicBezTo>
                    <a:pt x="30" y="2"/>
                    <a:pt x="26" y="2"/>
                    <a:pt x="21" y="2"/>
                  </a:cubicBezTo>
                  <a:cubicBezTo>
                    <a:pt x="16" y="2"/>
                    <a:pt x="11" y="1"/>
                    <a:pt x="5" y="1"/>
                  </a:cubicBezTo>
                  <a:cubicBezTo>
                    <a:pt x="2" y="0"/>
                    <a:pt x="0" y="5"/>
                    <a:pt x="4" y="7"/>
                  </a:cubicBezTo>
                  <a:cubicBezTo>
                    <a:pt x="13" y="9"/>
                    <a:pt x="25" y="12"/>
                    <a:pt x="34" y="8"/>
                  </a:cubicBezTo>
                  <a:cubicBezTo>
                    <a:pt x="36" y="7"/>
                    <a:pt x="37" y="4"/>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0" name="Freeform 24">
              <a:extLst>
                <a:ext uri="{FF2B5EF4-FFF2-40B4-BE49-F238E27FC236}">
                  <a16:creationId xmlns:a16="http://schemas.microsoft.com/office/drawing/2014/main" id="{8728AD0F-7CB3-4335-B143-5648C37CAB50}"/>
                </a:ext>
              </a:extLst>
            </p:cNvPr>
            <p:cNvSpPr/>
            <p:nvPr/>
          </p:nvSpPr>
          <p:spPr bwMode="auto">
            <a:xfrm>
              <a:off x="4942" y="856"/>
              <a:ext cx="71" cy="19"/>
            </a:xfrm>
            <a:custGeom>
              <a:avLst/>
              <a:gdLst>
                <a:gd name="T0" fmla="*/ 26 w 30"/>
                <a:gd name="T1" fmla="*/ 1 h 8"/>
                <a:gd name="T2" fmla="*/ 4 w 30"/>
                <a:gd name="T3" fmla="*/ 1 h 8"/>
                <a:gd name="T4" fmla="*/ 4 w 30"/>
                <a:gd name="T5" fmla="*/ 7 h 8"/>
                <a:gd name="T6" fmla="*/ 26 w 30"/>
                <a:gd name="T7" fmla="*/ 7 h 8"/>
                <a:gd name="T8" fmla="*/ 26 w 30"/>
                <a:gd name="T9" fmla="*/ 1 h 8"/>
              </a:gdLst>
              <a:ahLst/>
              <a:cxnLst>
                <a:cxn ang="0">
                  <a:pos x="T0" y="T1"/>
                </a:cxn>
                <a:cxn ang="0">
                  <a:pos x="T2" y="T3"/>
                </a:cxn>
                <a:cxn ang="0">
                  <a:pos x="T4" y="T5"/>
                </a:cxn>
                <a:cxn ang="0">
                  <a:pos x="T6" y="T7"/>
                </a:cxn>
                <a:cxn ang="0">
                  <a:pos x="T8" y="T9"/>
                </a:cxn>
              </a:cxnLst>
              <a:rect l="0" t="0" r="r" b="b"/>
              <a:pathLst>
                <a:path w="30" h="8">
                  <a:moveTo>
                    <a:pt x="26" y="1"/>
                  </a:moveTo>
                  <a:cubicBezTo>
                    <a:pt x="19" y="0"/>
                    <a:pt x="11" y="0"/>
                    <a:pt x="4" y="1"/>
                  </a:cubicBezTo>
                  <a:cubicBezTo>
                    <a:pt x="0" y="1"/>
                    <a:pt x="0" y="6"/>
                    <a:pt x="4" y="7"/>
                  </a:cubicBezTo>
                  <a:cubicBezTo>
                    <a:pt x="11" y="7"/>
                    <a:pt x="19" y="8"/>
                    <a:pt x="26" y="7"/>
                  </a:cubicBezTo>
                  <a:cubicBezTo>
                    <a:pt x="30" y="6"/>
                    <a:pt x="30"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1" name="Freeform 25">
              <a:extLst>
                <a:ext uri="{FF2B5EF4-FFF2-40B4-BE49-F238E27FC236}">
                  <a16:creationId xmlns:a16="http://schemas.microsoft.com/office/drawing/2014/main" id="{4C0F3F64-9727-430E-9A1F-1F9250109CB8}"/>
                </a:ext>
              </a:extLst>
            </p:cNvPr>
            <p:cNvSpPr/>
            <p:nvPr/>
          </p:nvSpPr>
          <p:spPr bwMode="auto">
            <a:xfrm>
              <a:off x="5058" y="849"/>
              <a:ext cx="128" cy="67"/>
            </a:xfrm>
            <a:custGeom>
              <a:avLst/>
              <a:gdLst>
                <a:gd name="T0" fmla="*/ 49 w 54"/>
                <a:gd name="T1" fmla="*/ 17 h 28"/>
                <a:gd name="T2" fmla="*/ 4 w 54"/>
                <a:gd name="T3" fmla="*/ 6 h 28"/>
                <a:gd name="T4" fmla="*/ 4 w 54"/>
                <a:gd name="T5" fmla="*/ 12 h 28"/>
                <a:gd name="T6" fmla="*/ 43 w 54"/>
                <a:gd name="T7" fmla="*/ 24 h 28"/>
                <a:gd name="T8" fmla="*/ 49 w 54"/>
                <a:gd name="T9" fmla="*/ 17 h 28"/>
              </a:gdLst>
              <a:ahLst/>
              <a:cxnLst>
                <a:cxn ang="0">
                  <a:pos x="T0" y="T1"/>
                </a:cxn>
                <a:cxn ang="0">
                  <a:pos x="T2" y="T3"/>
                </a:cxn>
                <a:cxn ang="0">
                  <a:pos x="T4" y="T5"/>
                </a:cxn>
                <a:cxn ang="0">
                  <a:pos x="T6" y="T7"/>
                </a:cxn>
                <a:cxn ang="0">
                  <a:pos x="T8" y="T9"/>
                </a:cxn>
              </a:cxnLst>
              <a:rect l="0" t="0" r="r" b="b"/>
              <a:pathLst>
                <a:path w="54" h="28">
                  <a:moveTo>
                    <a:pt x="49" y="17"/>
                  </a:moveTo>
                  <a:cubicBezTo>
                    <a:pt x="37" y="5"/>
                    <a:pt x="20" y="0"/>
                    <a:pt x="4" y="6"/>
                  </a:cubicBezTo>
                  <a:cubicBezTo>
                    <a:pt x="0" y="7"/>
                    <a:pt x="1" y="12"/>
                    <a:pt x="4" y="12"/>
                  </a:cubicBezTo>
                  <a:cubicBezTo>
                    <a:pt x="18" y="10"/>
                    <a:pt x="32" y="14"/>
                    <a:pt x="43" y="24"/>
                  </a:cubicBezTo>
                  <a:cubicBezTo>
                    <a:pt x="47" y="28"/>
                    <a:pt x="54" y="21"/>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2" name="Freeform 26">
              <a:extLst>
                <a:ext uri="{FF2B5EF4-FFF2-40B4-BE49-F238E27FC236}">
                  <a16:creationId xmlns:a16="http://schemas.microsoft.com/office/drawing/2014/main" id="{945078BA-AA74-482A-B3D5-5C3F286A132C}"/>
                </a:ext>
              </a:extLst>
            </p:cNvPr>
            <p:cNvSpPr/>
            <p:nvPr/>
          </p:nvSpPr>
          <p:spPr bwMode="auto">
            <a:xfrm>
              <a:off x="5203" y="913"/>
              <a:ext cx="78" cy="62"/>
            </a:xfrm>
            <a:custGeom>
              <a:avLst/>
              <a:gdLst>
                <a:gd name="T0" fmla="*/ 32 w 33"/>
                <a:gd name="T1" fmla="*/ 21 h 26"/>
                <a:gd name="T2" fmla="*/ 20 w 33"/>
                <a:gd name="T3" fmla="*/ 11 h 26"/>
                <a:gd name="T4" fmla="*/ 5 w 33"/>
                <a:gd name="T5" fmla="*/ 2 h 26"/>
                <a:gd name="T6" fmla="*/ 2 w 33"/>
                <a:gd name="T7" fmla="*/ 5 h 26"/>
                <a:gd name="T8" fmla="*/ 15 w 33"/>
                <a:gd name="T9" fmla="*/ 16 h 26"/>
                <a:gd name="T10" fmla="*/ 28 w 33"/>
                <a:gd name="T11" fmla="*/ 25 h 26"/>
                <a:gd name="T12" fmla="*/ 32 w 33"/>
                <a:gd name="T13" fmla="*/ 21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2" y="21"/>
                  </a:moveTo>
                  <a:cubicBezTo>
                    <a:pt x="29" y="17"/>
                    <a:pt x="24" y="14"/>
                    <a:pt x="20" y="11"/>
                  </a:cubicBezTo>
                  <a:cubicBezTo>
                    <a:pt x="15" y="8"/>
                    <a:pt x="10" y="5"/>
                    <a:pt x="5" y="2"/>
                  </a:cubicBezTo>
                  <a:cubicBezTo>
                    <a:pt x="2" y="0"/>
                    <a:pt x="0" y="3"/>
                    <a:pt x="2" y="5"/>
                  </a:cubicBezTo>
                  <a:cubicBezTo>
                    <a:pt x="6" y="9"/>
                    <a:pt x="10" y="13"/>
                    <a:pt x="15" y="16"/>
                  </a:cubicBezTo>
                  <a:cubicBezTo>
                    <a:pt x="19" y="19"/>
                    <a:pt x="23" y="24"/>
                    <a:pt x="28" y="25"/>
                  </a:cubicBezTo>
                  <a:cubicBezTo>
                    <a:pt x="31" y="26"/>
                    <a:pt x="33" y="23"/>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3" name="Freeform 27">
              <a:extLst>
                <a:ext uri="{FF2B5EF4-FFF2-40B4-BE49-F238E27FC236}">
                  <a16:creationId xmlns:a16="http://schemas.microsoft.com/office/drawing/2014/main" id="{1B502C91-A30F-4692-A64B-3CBEFB564078}"/>
                </a:ext>
              </a:extLst>
            </p:cNvPr>
            <p:cNvSpPr/>
            <p:nvPr/>
          </p:nvSpPr>
          <p:spPr bwMode="auto">
            <a:xfrm>
              <a:off x="5314" y="997"/>
              <a:ext cx="52" cy="45"/>
            </a:xfrm>
            <a:custGeom>
              <a:avLst/>
              <a:gdLst>
                <a:gd name="T0" fmla="*/ 21 w 22"/>
                <a:gd name="T1" fmla="*/ 15 h 19"/>
                <a:gd name="T2" fmla="*/ 15 w 22"/>
                <a:gd name="T3" fmla="*/ 8 h 19"/>
                <a:gd name="T4" fmla="*/ 7 w 22"/>
                <a:gd name="T5" fmla="*/ 2 h 19"/>
                <a:gd name="T6" fmla="*/ 3 w 22"/>
                <a:gd name="T7" fmla="*/ 7 h 19"/>
                <a:gd name="T8" fmla="*/ 10 w 22"/>
                <a:gd name="T9" fmla="*/ 13 h 19"/>
                <a:gd name="T10" fmla="*/ 18 w 22"/>
                <a:gd name="T11" fmla="*/ 18 h 19"/>
                <a:gd name="T12" fmla="*/ 21 w 22"/>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21" y="15"/>
                  </a:moveTo>
                  <a:cubicBezTo>
                    <a:pt x="20" y="12"/>
                    <a:pt x="17" y="10"/>
                    <a:pt x="15" y="8"/>
                  </a:cubicBezTo>
                  <a:cubicBezTo>
                    <a:pt x="12" y="6"/>
                    <a:pt x="9" y="4"/>
                    <a:pt x="7" y="2"/>
                  </a:cubicBezTo>
                  <a:cubicBezTo>
                    <a:pt x="4" y="0"/>
                    <a:pt x="0" y="5"/>
                    <a:pt x="3" y="7"/>
                  </a:cubicBezTo>
                  <a:cubicBezTo>
                    <a:pt x="5" y="9"/>
                    <a:pt x="8" y="11"/>
                    <a:pt x="10" y="13"/>
                  </a:cubicBezTo>
                  <a:cubicBezTo>
                    <a:pt x="12" y="15"/>
                    <a:pt x="15" y="18"/>
                    <a:pt x="18" y="18"/>
                  </a:cubicBezTo>
                  <a:cubicBezTo>
                    <a:pt x="20" y="19"/>
                    <a:pt x="22" y="17"/>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4" name="Freeform 28">
              <a:extLst>
                <a:ext uri="{FF2B5EF4-FFF2-40B4-BE49-F238E27FC236}">
                  <a16:creationId xmlns:a16="http://schemas.microsoft.com/office/drawing/2014/main" id="{41D59416-06C1-41B9-A14A-2C784A47C83E}"/>
                </a:ext>
              </a:extLst>
            </p:cNvPr>
            <p:cNvSpPr/>
            <p:nvPr/>
          </p:nvSpPr>
          <p:spPr bwMode="auto">
            <a:xfrm>
              <a:off x="5395" y="1063"/>
              <a:ext cx="63" cy="43"/>
            </a:xfrm>
            <a:custGeom>
              <a:avLst/>
              <a:gdLst>
                <a:gd name="T0" fmla="*/ 27 w 27"/>
                <a:gd name="T1" fmla="*/ 14 h 18"/>
                <a:gd name="T2" fmla="*/ 18 w 27"/>
                <a:gd name="T3" fmla="*/ 6 h 18"/>
                <a:gd name="T4" fmla="*/ 5 w 27"/>
                <a:gd name="T5" fmla="*/ 1 h 18"/>
                <a:gd name="T6" fmla="*/ 3 w 27"/>
                <a:gd name="T7" fmla="*/ 5 h 18"/>
                <a:gd name="T8" fmla="*/ 14 w 27"/>
                <a:gd name="T9" fmla="*/ 11 h 18"/>
                <a:gd name="T10" fmla="*/ 23 w 27"/>
                <a:gd name="T11" fmla="*/ 17 h 18"/>
                <a:gd name="T12" fmla="*/ 27 w 27"/>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27" y="14"/>
                  </a:moveTo>
                  <a:cubicBezTo>
                    <a:pt x="25" y="10"/>
                    <a:pt x="21" y="8"/>
                    <a:pt x="18" y="6"/>
                  </a:cubicBezTo>
                  <a:cubicBezTo>
                    <a:pt x="14" y="4"/>
                    <a:pt x="9" y="2"/>
                    <a:pt x="5" y="1"/>
                  </a:cubicBezTo>
                  <a:cubicBezTo>
                    <a:pt x="2" y="0"/>
                    <a:pt x="0" y="4"/>
                    <a:pt x="3" y="5"/>
                  </a:cubicBezTo>
                  <a:cubicBezTo>
                    <a:pt x="7" y="7"/>
                    <a:pt x="10" y="9"/>
                    <a:pt x="14" y="11"/>
                  </a:cubicBezTo>
                  <a:cubicBezTo>
                    <a:pt x="17" y="13"/>
                    <a:pt x="20" y="17"/>
                    <a:pt x="23" y="17"/>
                  </a:cubicBezTo>
                  <a:cubicBezTo>
                    <a:pt x="25" y="18"/>
                    <a:pt x="27" y="16"/>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5" name="Freeform 29">
              <a:extLst>
                <a:ext uri="{FF2B5EF4-FFF2-40B4-BE49-F238E27FC236}">
                  <a16:creationId xmlns:a16="http://schemas.microsoft.com/office/drawing/2014/main" id="{4DC7807F-DFE1-421F-8C56-CF3990CDFE74}"/>
                </a:ext>
              </a:extLst>
            </p:cNvPr>
            <p:cNvSpPr/>
            <p:nvPr/>
          </p:nvSpPr>
          <p:spPr bwMode="auto">
            <a:xfrm>
              <a:off x="5489" y="1130"/>
              <a:ext cx="55" cy="52"/>
            </a:xfrm>
            <a:custGeom>
              <a:avLst/>
              <a:gdLst>
                <a:gd name="T0" fmla="*/ 22 w 23"/>
                <a:gd name="T1" fmla="*/ 16 h 22"/>
                <a:gd name="T2" fmla="*/ 14 w 23"/>
                <a:gd name="T3" fmla="*/ 11 h 22"/>
                <a:gd name="T4" fmla="*/ 6 w 23"/>
                <a:gd name="T5" fmla="*/ 3 h 22"/>
                <a:gd name="T6" fmla="*/ 2 w 23"/>
                <a:gd name="T7" fmla="*/ 6 h 22"/>
                <a:gd name="T8" fmla="*/ 9 w 23"/>
                <a:gd name="T9" fmla="*/ 17 h 22"/>
                <a:gd name="T10" fmla="*/ 21 w 23"/>
                <a:gd name="T11" fmla="*/ 20 h 22"/>
                <a:gd name="T12" fmla="*/ 22 w 23"/>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22" y="16"/>
                  </a:moveTo>
                  <a:cubicBezTo>
                    <a:pt x="21" y="13"/>
                    <a:pt x="16" y="13"/>
                    <a:pt x="14" y="11"/>
                  </a:cubicBezTo>
                  <a:cubicBezTo>
                    <a:pt x="11" y="9"/>
                    <a:pt x="8" y="6"/>
                    <a:pt x="6" y="3"/>
                  </a:cubicBezTo>
                  <a:cubicBezTo>
                    <a:pt x="5" y="0"/>
                    <a:pt x="0" y="3"/>
                    <a:pt x="2" y="6"/>
                  </a:cubicBezTo>
                  <a:cubicBezTo>
                    <a:pt x="3" y="10"/>
                    <a:pt x="6" y="14"/>
                    <a:pt x="9" y="17"/>
                  </a:cubicBezTo>
                  <a:cubicBezTo>
                    <a:pt x="12" y="19"/>
                    <a:pt x="18" y="22"/>
                    <a:pt x="21" y="20"/>
                  </a:cubicBezTo>
                  <a:cubicBezTo>
                    <a:pt x="23" y="20"/>
                    <a:pt x="23" y="18"/>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6" name="Freeform 30">
              <a:extLst>
                <a:ext uri="{FF2B5EF4-FFF2-40B4-BE49-F238E27FC236}">
                  <a16:creationId xmlns:a16="http://schemas.microsoft.com/office/drawing/2014/main" id="{BD29C779-CBA8-4476-8E1E-549D9F5565D7}"/>
                </a:ext>
              </a:extLst>
            </p:cNvPr>
            <p:cNvSpPr/>
            <p:nvPr/>
          </p:nvSpPr>
          <p:spPr bwMode="auto">
            <a:xfrm>
              <a:off x="5556" y="1194"/>
              <a:ext cx="47" cy="67"/>
            </a:xfrm>
            <a:custGeom>
              <a:avLst/>
              <a:gdLst>
                <a:gd name="T0" fmla="*/ 15 w 20"/>
                <a:gd name="T1" fmla="*/ 13 h 28"/>
                <a:gd name="T2" fmla="*/ 7 w 20"/>
                <a:gd name="T3" fmla="*/ 2 h 28"/>
                <a:gd name="T4" fmla="*/ 2 w 20"/>
                <a:gd name="T5" fmla="*/ 6 h 28"/>
                <a:gd name="T6" fmla="*/ 9 w 20"/>
                <a:gd name="T7" fmla="*/ 16 h 28"/>
                <a:gd name="T8" fmla="*/ 14 w 20"/>
                <a:gd name="T9" fmla="*/ 27 h 28"/>
                <a:gd name="T10" fmla="*/ 20 w 20"/>
                <a:gd name="T11" fmla="*/ 25 h 28"/>
                <a:gd name="T12" fmla="*/ 15 w 20"/>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15" y="13"/>
                  </a:moveTo>
                  <a:cubicBezTo>
                    <a:pt x="13" y="9"/>
                    <a:pt x="10" y="6"/>
                    <a:pt x="7" y="2"/>
                  </a:cubicBezTo>
                  <a:cubicBezTo>
                    <a:pt x="5" y="0"/>
                    <a:pt x="0" y="3"/>
                    <a:pt x="2" y="6"/>
                  </a:cubicBezTo>
                  <a:cubicBezTo>
                    <a:pt x="4" y="9"/>
                    <a:pt x="7" y="13"/>
                    <a:pt x="9" y="16"/>
                  </a:cubicBezTo>
                  <a:cubicBezTo>
                    <a:pt x="10" y="20"/>
                    <a:pt x="11" y="24"/>
                    <a:pt x="14" y="27"/>
                  </a:cubicBezTo>
                  <a:cubicBezTo>
                    <a:pt x="16" y="28"/>
                    <a:pt x="19" y="28"/>
                    <a:pt x="20" y="25"/>
                  </a:cubicBezTo>
                  <a:cubicBezTo>
                    <a:pt x="20" y="21"/>
                    <a:pt x="18" y="17"/>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7" name="Freeform 31">
              <a:extLst>
                <a:ext uri="{FF2B5EF4-FFF2-40B4-BE49-F238E27FC236}">
                  <a16:creationId xmlns:a16="http://schemas.microsoft.com/office/drawing/2014/main" id="{BF7629FC-DC0B-453D-BF96-07F2D575D1C3}"/>
                </a:ext>
              </a:extLst>
            </p:cNvPr>
            <p:cNvSpPr/>
            <p:nvPr/>
          </p:nvSpPr>
          <p:spPr bwMode="auto">
            <a:xfrm>
              <a:off x="3496" y="1630"/>
              <a:ext cx="86" cy="26"/>
            </a:xfrm>
            <a:custGeom>
              <a:avLst/>
              <a:gdLst>
                <a:gd name="T0" fmla="*/ 33 w 36"/>
                <a:gd name="T1" fmla="*/ 3 h 11"/>
                <a:gd name="T2" fmla="*/ 20 w 36"/>
                <a:gd name="T3" fmla="*/ 1 h 11"/>
                <a:gd name="T4" fmla="*/ 4 w 36"/>
                <a:gd name="T5" fmla="*/ 0 h 11"/>
                <a:gd name="T6" fmla="*/ 3 w 36"/>
                <a:gd name="T7" fmla="*/ 7 h 11"/>
                <a:gd name="T8" fmla="*/ 20 w 36"/>
                <a:gd name="T9" fmla="*/ 9 h 11"/>
                <a:gd name="T10" fmla="*/ 33 w 36"/>
                <a:gd name="T11" fmla="*/ 9 h 11"/>
                <a:gd name="T12" fmla="*/ 33 w 36"/>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3"/>
                  </a:moveTo>
                  <a:cubicBezTo>
                    <a:pt x="29" y="0"/>
                    <a:pt x="24" y="1"/>
                    <a:pt x="20" y="1"/>
                  </a:cubicBezTo>
                  <a:cubicBezTo>
                    <a:pt x="15" y="0"/>
                    <a:pt x="9" y="0"/>
                    <a:pt x="4" y="0"/>
                  </a:cubicBezTo>
                  <a:cubicBezTo>
                    <a:pt x="1" y="0"/>
                    <a:pt x="0" y="6"/>
                    <a:pt x="3" y="7"/>
                  </a:cubicBezTo>
                  <a:cubicBezTo>
                    <a:pt x="9" y="8"/>
                    <a:pt x="14" y="8"/>
                    <a:pt x="20" y="9"/>
                  </a:cubicBezTo>
                  <a:cubicBezTo>
                    <a:pt x="24" y="10"/>
                    <a:pt x="28" y="11"/>
                    <a:pt x="33" y="9"/>
                  </a:cubicBezTo>
                  <a:cubicBezTo>
                    <a:pt x="36" y="8"/>
                    <a:pt x="35"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8" name="Freeform 32">
              <a:extLst>
                <a:ext uri="{FF2B5EF4-FFF2-40B4-BE49-F238E27FC236}">
                  <a16:creationId xmlns:a16="http://schemas.microsoft.com/office/drawing/2014/main" id="{37CDE933-7717-4149-AA2C-41E8D941E8D6}"/>
                </a:ext>
              </a:extLst>
            </p:cNvPr>
            <p:cNvSpPr/>
            <p:nvPr/>
          </p:nvSpPr>
          <p:spPr bwMode="auto">
            <a:xfrm>
              <a:off x="3655" y="1637"/>
              <a:ext cx="83" cy="24"/>
            </a:xfrm>
            <a:custGeom>
              <a:avLst/>
              <a:gdLst>
                <a:gd name="T0" fmla="*/ 32 w 35"/>
                <a:gd name="T1" fmla="*/ 1 h 10"/>
                <a:gd name="T2" fmla="*/ 17 w 35"/>
                <a:gd name="T3" fmla="*/ 1 h 10"/>
                <a:gd name="T4" fmla="*/ 3 w 35"/>
                <a:gd name="T5" fmla="*/ 2 h 10"/>
                <a:gd name="T6" fmla="*/ 3 w 35"/>
                <a:gd name="T7" fmla="*/ 9 h 10"/>
                <a:gd name="T8" fmla="*/ 17 w 35"/>
                <a:gd name="T9" fmla="*/ 10 h 10"/>
                <a:gd name="T10" fmla="*/ 32 w 35"/>
                <a:gd name="T11" fmla="*/ 9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7" y="0"/>
                    <a:pt x="22" y="0"/>
                    <a:pt x="17" y="1"/>
                  </a:cubicBezTo>
                  <a:cubicBezTo>
                    <a:pt x="13" y="1"/>
                    <a:pt x="8" y="1"/>
                    <a:pt x="3" y="2"/>
                  </a:cubicBezTo>
                  <a:cubicBezTo>
                    <a:pt x="0" y="2"/>
                    <a:pt x="0" y="8"/>
                    <a:pt x="3" y="9"/>
                  </a:cubicBezTo>
                  <a:cubicBezTo>
                    <a:pt x="8" y="9"/>
                    <a:pt x="13" y="10"/>
                    <a:pt x="17" y="10"/>
                  </a:cubicBezTo>
                  <a:cubicBezTo>
                    <a:pt x="22" y="10"/>
                    <a:pt x="27" y="10"/>
                    <a:pt x="32" y="9"/>
                  </a:cubicBezTo>
                  <a:cubicBezTo>
                    <a:pt x="35" y="8"/>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9" name="Freeform 33">
              <a:extLst>
                <a:ext uri="{FF2B5EF4-FFF2-40B4-BE49-F238E27FC236}">
                  <a16:creationId xmlns:a16="http://schemas.microsoft.com/office/drawing/2014/main" id="{468A8276-E1A4-412B-BC05-764616C31FAE}"/>
                </a:ext>
              </a:extLst>
            </p:cNvPr>
            <p:cNvSpPr/>
            <p:nvPr/>
          </p:nvSpPr>
          <p:spPr bwMode="auto">
            <a:xfrm>
              <a:off x="3807" y="1640"/>
              <a:ext cx="104" cy="35"/>
            </a:xfrm>
            <a:custGeom>
              <a:avLst/>
              <a:gdLst>
                <a:gd name="T0" fmla="*/ 40 w 44"/>
                <a:gd name="T1" fmla="*/ 5 h 15"/>
                <a:gd name="T2" fmla="*/ 6 w 44"/>
                <a:gd name="T3" fmla="*/ 6 h 15"/>
                <a:gd name="T4" fmla="*/ 8 w 44"/>
                <a:gd name="T5" fmla="*/ 15 h 15"/>
                <a:gd name="T6" fmla="*/ 24 w 44"/>
                <a:gd name="T7" fmla="*/ 13 h 15"/>
                <a:gd name="T8" fmla="*/ 39 w 44"/>
                <a:gd name="T9" fmla="*/ 13 h 15"/>
                <a:gd name="T10" fmla="*/ 40 w 44"/>
                <a:gd name="T11" fmla="*/ 5 h 15"/>
              </a:gdLst>
              <a:ahLst/>
              <a:cxnLst>
                <a:cxn ang="0">
                  <a:pos x="T0" y="T1"/>
                </a:cxn>
                <a:cxn ang="0">
                  <a:pos x="T2" y="T3"/>
                </a:cxn>
                <a:cxn ang="0">
                  <a:pos x="T4" y="T5"/>
                </a:cxn>
                <a:cxn ang="0">
                  <a:pos x="T6" y="T7"/>
                </a:cxn>
                <a:cxn ang="0">
                  <a:pos x="T8" y="T9"/>
                </a:cxn>
                <a:cxn ang="0">
                  <a:pos x="T10" y="T11"/>
                </a:cxn>
              </a:cxnLst>
              <a:rect l="0" t="0" r="r" b="b"/>
              <a:pathLst>
                <a:path w="44" h="15">
                  <a:moveTo>
                    <a:pt x="40" y="5"/>
                  </a:moveTo>
                  <a:cubicBezTo>
                    <a:pt x="30" y="0"/>
                    <a:pt x="16" y="4"/>
                    <a:pt x="6" y="6"/>
                  </a:cubicBezTo>
                  <a:cubicBezTo>
                    <a:pt x="0" y="8"/>
                    <a:pt x="3" y="15"/>
                    <a:pt x="8" y="15"/>
                  </a:cubicBezTo>
                  <a:cubicBezTo>
                    <a:pt x="13" y="14"/>
                    <a:pt x="19" y="13"/>
                    <a:pt x="24" y="13"/>
                  </a:cubicBezTo>
                  <a:cubicBezTo>
                    <a:pt x="29" y="13"/>
                    <a:pt x="34" y="14"/>
                    <a:pt x="39" y="13"/>
                  </a:cubicBezTo>
                  <a:cubicBezTo>
                    <a:pt x="43" y="12"/>
                    <a:pt x="44" y="7"/>
                    <a:pt x="4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0" name="Freeform 34">
              <a:extLst>
                <a:ext uri="{FF2B5EF4-FFF2-40B4-BE49-F238E27FC236}">
                  <a16:creationId xmlns:a16="http://schemas.microsoft.com/office/drawing/2014/main" id="{122E15BB-714D-43D5-BFDC-1F538B4669DC}"/>
                </a:ext>
              </a:extLst>
            </p:cNvPr>
            <p:cNvSpPr/>
            <p:nvPr/>
          </p:nvSpPr>
          <p:spPr bwMode="auto">
            <a:xfrm>
              <a:off x="3975" y="1632"/>
              <a:ext cx="107" cy="36"/>
            </a:xfrm>
            <a:custGeom>
              <a:avLst/>
              <a:gdLst>
                <a:gd name="T0" fmla="*/ 42 w 45"/>
                <a:gd name="T1" fmla="*/ 2 h 15"/>
                <a:gd name="T2" fmla="*/ 25 w 45"/>
                <a:gd name="T3" fmla="*/ 3 h 15"/>
                <a:gd name="T4" fmla="*/ 6 w 45"/>
                <a:gd name="T5" fmla="*/ 1 h 15"/>
                <a:gd name="T6" fmla="*/ 4 w 45"/>
                <a:gd name="T7" fmla="*/ 8 h 15"/>
                <a:gd name="T8" fmla="*/ 42 w 45"/>
                <a:gd name="T9" fmla="*/ 9 h 15"/>
                <a:gd name="T10" fmla="*/ 42 w 45"/>
                <a:gd name="T11" fmla="*/ 2 h 15"/>
              </a:gdLst>
              <a:ahLst/>
              <a:cxnLst>
                <a:cxn ang="0">
                  <a:pos x="T0" y="T1"/>
                </a:cxn>
                <a:cxn ang="0">
                  <a:pos x="T2" y="T3"/>
                </a:cxn>
                <a:cxn ang="0">
                  <a:pos x="T4" y="T5"/>
                </a:cxn>
                <a:cxn ang="0">
                  <a:pos x="T6" y="T7"/>
                </a:cxn>
                <a:cxn ang="0">
                  <a:pos x="T8" y="T9"/>
                </a:cxn>
                <a:cxn ang="0">
                  <a:pos x="T10" y="T11"/>
                </a:cxn>
              </a:cxnLst>
              <a:rect l="0" t="0" r="r" b="b"/>
              <a:pathLst>
                <a:path w="45" h="15">
                  <a:moveTo>
                    <a:pt x="42" y="2"/>
                  </a:moveTo>
                  <a:cubicBezTo>
                    <a:pt x="36" y="1"/>
                    <a:pt x="31" y="2"/>
                    <a:pt x="25" y="3"/>
                  </a:cubicBezTo>
                  <a:cubicBezTo>
                    <a:pt x="19" y="3"/>
                    <a:pt x="12" y="2"/>
                    <a:pt x="6" y="1"/>
                  </a:cubicBezTo>
                  <a:cubicBezTo>
                    <a:pt x="1" y="0"/>
                    <a:pt x="0" y="6"/>
                    <a:pt x="4" y="8"/>
                  </a:cubicBezTo>
                  <a:cubicBezTo>
                    <a:pt x="14" y="12"/>
                    <a:pt x="32" y="15"/>
                    <a:pt x="42" y="9"/>
                  </a:cubicBezTo>
                  <a:cubicBezTo>
                    <a:pt x="45" y="7"/>
                    <a:pt x="45" y="3"/>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1" name="Freeform 35">
              <a:extLst>
                <a:ext uri="{FF2B5EF4-FFF2-40B4-BE49-F238E27FC236}">
                  <a16:creationId xmlns:a16="http://schemas.microsoft.com/office/drawing/2014/main" id="{5859643D-B6D3-4E76-A9E5-87F239DF3AFB}"/>
                </a:ext>
              </a:extLst>
            </p:cNvPr>
            <p:cNvSpPr/>
            <p:nvPr/>
          </p:nvSpPr>
          <p:spPr bwMode="auto">
            <a:xfrm>
              <a:off x="4143" y="1647"/>
              <a:ext cx="93" cy="26"/>
            </a:xfrm>
            <a:custGeom>
              <a:avLst/>
              <a:gdLst>
                <a:gd name="T0" fmla="*/ 36 w 39"/>
                <a:gd name="T1" fmla="*/ 2 h 11"/>
                <a:gd name="T2" fmla="*/ 22 w 39"/>
                <a:gd name="T3" fmla="*/ 1 h 11"/>
                <a:gd name="T4" fmla="*/ 5 w 39"/>
                <a:gd name="T5" fmla="*/ 2 h 11"/>
                <a:gd name="T6" fmla="*/ 5 w 39"/>
                <a:gd name="T7" fmla="*/ 10 h 11"/>
                <a:gd name="T8" fmla="*/ 22 w 39"/>
                <a:gd name="T9" fmla="*/ 10 h 11"/>
                <a:gd name="T10" fmla="*/ 36 w 39"/>
                <a:gd name="T11" fmla="*/ 9 h 11"/>
                <a:gd name="T12" fmla="*/ 36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6" y="2"/>
                  </a:moveTo>
                  <a:cubicBezTo>
                    <a:pt x="31" y="0"/>
                    <a:pt x="27" y="1"/>
                    <a:pt x="22" y="1"/>
                  </a:cubicBezTo>
                  <a:cubicBezTo>
                    <a:pt x="16" y="1"/>
                    <a:pt x="10" y="1"/>
                    <a:pt x="5" y="2"/>
                  </a:cubicBezTo>
                  <a:cubicBezTo>
                    <a:pt x="0" y="2"/>
                    <a:pt x="0" y="9"/>
                    <a:pt x="5" y="10"/>
                  </a:cubicBezTo>
                  <a:cubicBezTo>
                    <a:pt x="10" y="10"/>
                    <a:pt x="16" y="10"/>
                    <a:pt x="22" y="10"/>
                  </a:cubicBezTo>
                  <a:cubicBezTo>
                    <a:pt x="27" y="11"/>
                    <a:pt x="31" y="11"/>
                    <a:pt x="36" y="9"/>
                  </a:cubicBezTo>
                  <a:cubicBezTo>
                    <a:pt x="39" y="8"/>
                    <a:pt x="39"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2" name="Freeform 36">
              <a:extLst>
                <a:ext uri="{FF2B5EF4-FFF2-40B4-BE49-F238E27FC236}">
                  <a16:creationId xmlns:a16="http://schemas.microsoft.com/office/drawing/2014/main" id="{CC2F593F-5D00-4C9F-AADC-574FE40D2850}"/>
                </a:ext>
              </a:extLst>
            </p:cNvPr>
            <p:cNvSpPr/>
            <p:nvPr/>
          </p:nvSpPr>
          <p:spPr bwMode="auto">
            <a:xfrm>
              <a:off x="4307" y="1647"/>
              <a:ext cx="92" cy="26"/>
            </a:xfrm>
            <a:custGeom>
              <a:avLst/>
              <a:gdLst>
                <a:gd name="T0" fmla="*/ 35 w 39"/>
                <a:gd name="T1" fmla="*/ 2 h 11"/>
                <a:gd name="T2" fmla="*/ 18 w 39"/>
                <a:gd name="T3" fmla="*/ 1 h 11"/>
                <a:gd name="T4" fmla="*/ 2 w 39"/>
                <a:gd name="T5" fmla="*/ 3 h 11"/>
                <a:gd name="T6" fmla="*/ 2 w 39"/>
                <a:gd name="T7" fmla="*/ 8 h 11"/>
                <a:gd name="T8" fmla="*/ 18 w 39"/>
                <a:gd name="T9" fmla="*/ 10 h 11"/>
                <a:gd name="T10" fmla="*/ 35 w 39"/>
                <a:gd name="T11" fmla="*/ 9 h 11"/>
                <a:gd name="T12" fmla="*/ 35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5" y="2"/>
                  </a:moveTo>
                  <a:cubicBezTo>
                    <a:pt x="29" y="0"/>
                    <a:pt x="24" y="1"/>
                    <a:pt x="18" y="1"/>
                  </a:cubicBezTo>
                  <a:cubicBezTo>
                    <a:pt x="13" y="1"/>
                    <a:pt x="7" y="2"/>
                    <a:pt x="2" y="3"/>
                  </a:cubicBezTo>
                  <a:cubicBezTo>
                    <a:pt x="0" y="4"/>
                    <a:pt x="0" y="7"/>
                    <a:pt x="2" y="8"/>
                  </a:cubicBezTo>
                  <a:cubicBezTo>
                    <a:pt x="7" y="9"/>
                    <a:pt x="13" y="10"/>
                    <a:pt x="18" y="10"/>
                  </a:cubicBezTo>
                  <a:cubicBezTo>
                    <a:pt x="24" y="10"/>
                    <a:pt x="29" y="11"/>
                    <a:pt x="35" y="9"/>
                  </a:cubicBezTo>
                  <a:cubicBezTo>
                    <a:pt x="39" y="8"/>
                    <a:pt x="39" y="3"/>
                    <a:pt x="3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3" name="Freeform 37">
              <a:extLst>
                <a:ext uri="{FF2B5EF4-FFF2-40B4-BE49-F238E27FC236}">
                  <a16:creationId xmlns:a16="http://schemas.microsoft.com/office/drawing/2014/main" id="{3EDAA88B-D6E2-44D8-B168-A5122223FEBA}"/>
                </a:ext>
              </a:extLst>
            </p:cNvPr>
            <p:cNvSpPr/>
            <p:nvPr/>
          </p:nvSpPr>
          <p:spPr bwMode="auto">
            <a:xfrm>
              <a:off x="4473" y="1652"/>
              <a:ext cx="83" cy="28"/>
            </a:xfrm>
            <a:custGeom>
              <a:avLst/>
              <a:gdLst>
                <a:gd name="T0" fmla="*/ 32 w 35"/>
                <a:gd name="T1" fmla="*/ 2 h 12"/>
                <a:gd name="T2" fmla="*/ 3 w 35"/>
                <a:gd name="T3" fmla="*/ 6 h 12"/>
                <a:gd name="T4" fmla="*/ 14 w 35"/>
                <a:gd name="T5" fmla="*/ 10 h 12"/>
                <a:gd name="T6" fmla="*/ 32 w 35"/>
                <a:gd name="T7" fmla="*/ 10 h 12"/>
                <a:gd name="T8" fmla="*/ 32 w 35"/>
                <a:gd name="T9" fmla="*/ 2 h 12"/>
              </a:gdLst>
              <a:ahLst/>
              <a:cxnLst>
                <a:cxn ang="0">
                  <a:pos x="T0" y="T1"/>
                </a:cxn>
                <a:cxn ang="0">
                  <a:pos x="T2" y="T3"/>
                </a:cxn>
                <a:cxn ang="0">
                  <a:pos x="T4" y="T5"/>
                </a:cxn>
                <a:cxn ang="0">
                  <a:pos x="T6" y="T7"/>
                </a:cxn>
                <a:cxn ang="0">
                  <a:pos x="T8" y="T9"/>
                </a:cxn>
              </a:cxnLst>
              <a:rect l="0" t="0" r="r" b="b"/>
              <a:pathLst>
                <a:path w="35" h="12">
                  <a:moveTo>
                    <a:pt x="32" y="2"/>
                  </a:moveTo>
                  <a:cubicBezTo>
                    <a:pt x="28" y="1"/>
                    <a:pt x="0" y="0"/>
                    <a:pt x="3" y="6"/>
                  </a:cubicBezTo>
                  <a:cubicBezTo>
                    <a:pt x="4" y="10"/>
                    <a:pt x="11" y="10"/>
                    <a:pt x="14" y="10"/>
                  </a:cubicBezTo>
                  <a:cubicBezTo>
                    <a:pt x="20" y="11"/>
                    <a:pt x="26" y="12"/>
                    <a:pt x="32" y="10"/>
                  </a:cubicBezTo>
                  <a:cubicBezTo>
                    <a:pt x="35" y="8"/>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4" name="Freeform 38">
              <a:extLst>
                <a:ext uri="{FF2B5EF4-FFF2-40B4-BE49-F238E27FC236}">
                  <a16:creationId xmlns:a16="http://schemas.microsoft.com/office/drawing/2014/main" id="{6C1844DA-1F5B-41D6-874D-00EF5E471B56}"/>
                </a:ext>
              </a:extLst>
            </p:cNvPr>
            <p:cNvSpPr/>
            <p:nvPr/>
          </p:nvSpPr>
          <p:spPr bwMode="auto">
            <a:xfrm>
              <a:off x="4624" y="1642"/>
              <a:ext cx="93" cy="24"/>
            </a:xfrm>
            <a:custGeom>
              <a:avLst/>
              <a:gdLst>
                <a:gd name="T0" fmla="*/ 34 w 39"/>
                <a:gd name="T1" fmla="*/ 1 h 10"/>
                <a:gd name="T2" fmla="*/ 20 w 39"/>
                <a:gd name="T3" fmla="*/ 1 h 10"/>
                <a:gd name="T4" fmla="*/ 4 w 39"/>
                <a:gd name="T5" fmla="*/ 2 h 10"/>
                <a:gd name="T6" fmla="*/ 4 w 39"/>
                <a:gd name="T7" fmla="*/ 9 h 10"/>
                <a:gd name="T8" fmla="*/ 20 w 39"/>
                <a:gd name="T9" fmla="*/ 10 h 10"/>
                <a:gd name="T10" fmla="*/ 34 w 39"/>
                <a:gd name="T11" fmla="*/ 9 h 10"/>
                <a:gd name="T12" fmla="*/ 34 w 3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9" h="10">
                  <a:moveTo>
                    <a:pt x="34" y="1"/>
                  </a:moveTo>
                  <a:cubicBezTo>
                    <a:pt x="30" y="0"/>
                    <a:pt x="25" y="1"/>
                    <a:pt x="20" y="1"/>
                  </a:cubicBezTo>
                  <a:cubicBezTo>
                    <a:pt x="15" y="1"/>
                    <a:pt x="10" y="2"/>
                    <a:pt x="4" y="2"/>
                  </a:cubicBezTo>
                  <a:cubicBezTo>
                    <a:pt x="0" y="3"/>
                    <a:pt x="0" y="8"/>
                    <a:pt x="4" y="9"/>
                  </a:cubicBezTo>
                  <a:cubicBezTo>
                    <a:pt x="10" y="9"/>
                    <a:pt x="15" y="9"/>
                    <a:pt x="20" y="10"/>
                  </a:cubicBezTo>
                  <a:cubicBezTo>
                    <a:pt x="25" y="10"/>
                    <a:pt x="30" y="10"/>
                    <a:pt x="34" y="9"/>
                  </a:cubicBezTo>
                  <a:cubicBezTo>
                    <a:pt x="39" y="9"/>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5" name="Freeform 39">
              <a:extLst>
                <a:ext uri="{FF2B5EF4-FFF2-40B4-BE49-F238E27FC236}">
                  <a16:creationId xmlns:a16="http://schemas.microsoft.com/office/drawing/2014/main" id="{DA26E4BB-D0B4-4F02-A3CF-AD576A0087A4}"/>
                </a:ext>
              </a:extLst>
            </p:cNvPr>
            <p:cNvSpPr/>
            <p:nvPr/>
          </p:nvSpPr>
          <p:spPr bwMode="auto">
            <a:xfrm>
              <a:off x="4762" y="1640"/>
              <a:ext cx="106" cy="28"/>
            </a:xfrm>
            <a:custGeom>
              <a:avLst/>
              <a:gdLst>
                <a:gd name="T0" fmla="*/ 41 w 45"/>
                <a:gd name="T1" fmla="*/ 3 h 12"/>
                <a:gd name="T2" fmla="*/ 3 w 45"/>
                <a:gd name="T3" fmla="*/ 5 h 12"/>
                <a:gd name="T4" fmla="*/ 4 w 45"/>
                <a:gd name="T5" fmla="*/ 11 h 12"/>
                <a:gd name="T6" fmla="*/ 22 w 45"/>
                <a:gd name="T7" fmla="*/ 10 h 12"/>
                <a:gd name="T8" fmla="*/ 40 w 45"/>
                <a:gd name="T9" fmla="*/ 10 h 12"/>
                <a:gd name="T10" fmla="*/ 41 w 45"/>
                <a:gd name="T11" fmla="*/ 3 h 12"/>
              </a:gdLst>
              <a:ahLst/>
              <a:cxnLst>
                <a:cxn ang="0">
                  <a:pos x="T0" y="T1"/>
                </a:cxn>
                <a:cxn ang="0">
                  <a:pos x="T2" y="T3"/>
                </a:cxn>
                <a:cxn ang="0">
                  <a:pos x="T4" y="T5"/>
                </a:cxn>
                <a:cxn ang="0">
                  <a:pos x="T6" y="T7"/>
                </a:cxn>
                <a:cxn ang="0">
                  <a:pos x="T8" y="T9"/>
                </a:cxn>
                <a:cxn ang="0">
                  <a:pos x="T10" y="T11"/>
                </a:cxn>
              </a:cxnLst>
              <a:rect l="0" t="0" r="r" b="b"/>
              <a:pathLst>
                <a:path w="45" h="12">
                  <a:moveTo>
                    <a:pt x="41" y="3"/>
                  </a:moveTo>
                  <a:cubicBezTo>
                    <a:pt x="29" y="0"/>
                    <a:pt x="15" y="2"/>
                    <a:pt x="3" y="5"/>
                  </a:cubicBezTo>
                  <a:cubicBezTo>
                    <a:pt x="0" y="6"/>
                    <a:pt x="0" y="12"/>
                    <a:pt x="4" y="11"/>
                  </a:cubicBezTo>
                  <a:cubicBezTo>
                    <a:pt x="10" y="11"/>
                    <a:pt x="16" y="10"/>
                    <a:pt x="22" y="10"/>
                  </a:cubicBezTo>
                  <a:cubicBezTo>
                    <a:pt x="28" y="10"/>
                    <a:pt x="34" y="11"/>
                    <a:pt x="40" y="10"/>
                  </a:cubicBezTo>
                  <a:cubicBezTo>
                    <a:pt x="44" y="10"/>
                    <a:pt x="45" y="4"/>
                    <a:pt x="4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6" name="Freeform 40">
              <a:extLst>
                <a:ext uri="{FF2B5EF4-FFF2-40B4-BE49-F238E27FC236}">
                  <a16:creationId xmlns:a16="http://schemas.microsoft.com/office/drawing/2014/main" id="{E376C523-7C09-4A80-A33B-674369002FD8}"/>
                </a:ext>
              </a:extLst>
            </p:cNvPr>
            <p:cNvSpPr/>
            <p:nvPr/>
          </p:nvSpPr>
          <p:spPr bwMode="auto">
            <a:xfrm>
              <a:off x="4951" y="1637"/>
              <a:ext cx="98" cy="26"/>
            </a:xfrm>
            <a:custGeom>
              <a:avLst/>
              <a:gdLst>
                <a:gd name="T0" fmla="*/ 37 w 41"/>
                <a:gd name="T1" fmla="*/ 1 h 11"/>
                <a:gd name="T2" fmla="*/ 21 w 41"/>
                <a:gd name="T3" fmla="*/ 2 h 11"/>
                <a:gd name="T4" fmla="*/ 3 w 41"/>
                <a:gd name="T5" fmla="*/ 5 h 11"/>
                <a:gd name="T6" fmla="*/ 4 w 41"/>
                <a:gd name="T7" fmla="*/ 11 h 11"/>
                <a:gd name="T8" fmla="*/ 21 w 41"/>
                <a:gd name="T9" fmla="*/ 11 h 11"/>
                <a:gd name="T10" fmla="*/ 37 w 41"/>
                <a:gd name="T11" fmla="*/ 9 h 11"/>
                <a:gd name="T12" fmla="*/ 37 w 4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1" h="11">
                  <a:moveTo>
                    <a:pt x="37" y="1"/>
                  </a:moveTo>
                  <a:cubicBezTo>
                    <a:pt x="31" y="0"/>
                    <a:pt x="26" y="1"/>
                    <a:pt x="21" y="2"/>
                  </a:cubicBezTo>
                  <a:cubicBezTo>
                    <a:pt x="15" y="2"/>
                    <a:pt x="9" y="3"/>
                    <a:pt x="3" y="5"/>
                  </a:cubicBezTo>
                  <a:cubicBezTo>
                    <a:pt x="0" y="5"/>
                    <a:pt x="1" y="11"/>
                    <a:pt x="4" y="11"/>
                  </a:cubicBezTo>
                  <a:cubicBezTo>
                    <a:pt x="10" y="11"/>
                    <a:pt x="15" y="11"/>
                    <a:pt x="21" y="11"/>
                  </a:cubicBezTo>
                  <a:cubicBezTo>
                    <a:pt x="26" y="10"/>
                    <a:pt x="32" y="11"/>
                    <a:pt x="37" y="9"/>
                  </a:cubicBezTo>
                  <a:cubicBezTo>
                    <a:pt x="40" y="8"/>
                    <a:pt x="41" y="2"/>
                    <a:pt x="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7" name="Freeform 41">
              <a:extLst>
                <a:ext uri="{FF2B5EF4-FFF2-40B4-BE49-F238E27FC236}">
                  <a16:creationId xmlns:a16="http://schemas.microsoft.com/office/drawing/2014/main" id="{74707C21-460B-4EB6-B2BF-510A5BABF4AF}"/>
                </a:ext>
              </a:extLst>
            </p:cNvPr>
            <p:cNvSpPr/>
            <p:nvPr/>
          </p:nvSpPr>
          <p:spPr bwMode="auto">
            <a:xfrm>
              <a:off x="5091" y="1587"/>
              <a:ext cx="121" cy="72"/>
            </a:xfrm>
            <a:custGeom>
              <a:avLst/>
              <a:gdLst>
                <a:gd name="T0" fmla="*/ 46 w 51"/>
                <a:gd name="T1" fmla="*/ 1 h 30"/>
                <a:gd name="T2" fmla="*/ 27 w 51"/>
                <a:gd name="T3" fmla="*/ 12 h 30"/>
                <a:gd name="T4" fmla="*/ 5 w 51"/>
                <a:gd name="T5" fmla="*/ 22 h 30"/>
                <a:gd name="T6" fmla="*/ 7 w 51"/>
                <a:gd name="T7" fmla="*/ 29 h 30"/>
                <a:gd name="T8" fmla="*/ 50 w 51"/>
                <a:gd name="T9" fmla="*/ 7 h 30"/>
                <a:gd name="T10" fmla="*/ 46 w 51"/>
                <a:gd name="T11" fmla="*/ 1 h 30"/>
              </a:gdLst>
              <a:ahLst/>
              <a:cxnLst>
                <a:cxn ang="0">
                  <a:pos x="T0" y="T1"/>
                </a:cxn>
                <a:cxn ang="0">
                  <a:pos x="T2" y="T3"/>
                </a:cxn>
                <a:cxn ang="0">
                  <a:pos x="T4" y="T5"/>
                </a:cxn>
                <a:cxn ang="0">
                  <a:pos x="T6" y="T7"/>
                </a:cxn>
                <a:cxn ang="0">
                  <a:pos x="T8" y="T9"/>
                </a:cxn>
                <a:cxn ang="0">
                  <a:pos x="T10" y="T11"/>
                </a:cxn>
              </a:cxnLst>
              <a:rect l="0" t="0" r="r" b="b"/>
              <a:pathLst>
                <a:path w="51" h="30">
                  <a:moveTo>
                    <a:pt x="46" y="1"/>
                  </a:moveTo>
                  <a:cubicBezTo>
                    <a:pt x="39" y="4"/>
                    <a:pt x="33" y="8"/>
                    <a:pt x="27" y="12"/>
                  </a:cubicBezTo>
                  <a:cubicBezTo>
                    <a:pt x="20" y="16"/>
                    <a:pt x="13" y="19"/>
                    <a:pt x="5" y="22"/>
                  </a:cubicBezTo>
                  <a:cubicBezTo>
                    <a:pt x="0" y="23"/>
                    <a:pt x="2" y="30"/>
                    <a:pt x="7" y="29"/>
                  </a:cubicBezTo>
                  <a:cubicBezTo>
                    <a:pt x="21" y="26"/>
                    <a:pt x="41" y="20"/>
                    <a:pt x="50" y="7"/>
                  </a:cubicBezTo>
                  <a:cubicBezTo>
                    <a:pt x="51" y="4"/>
                    <a:pt x="49" y="0"/>
                    <a:pt x="4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8" name="Freeform 42">
              <a:extLst>
                <a:ext uri="{FF2B5EF4-FFF2-40B4-BE49-F238E27FC236}">
                  <a16:creationId xmlns:a16="http://schemas.microsoft.com/office/drawing/2014/main" id="{22836DDD-1580-4683-A7D7-5036336A0473}"/>
                </a:ext>
              </a:extLst>
            </p:cNvPr>
            <p:cNvSpPr/>
            <p:nvPr/>
          </p:nvSpPr>
          <p:spPr bwMode="auto">
            <a:xfrm>
              <a:off x="5257" y="1513"/>
              <a:ext cx="83" cy="67"/>
            </a:xfrm>
            <a:custGeom>
              <a:avLst/>
              <a:gdLst>
                <a:gd name="T0" fmla="*/ 31 w 35"/>
                <a:gd name="T1" fmla="*/ 4 h 28"/>
                <a:gd name="T2" fmla="*/ 17 w 35"/>
                <a:gd name="T3" fmla="*/ 6 h 28"/>
                <a:gd name="T4" fmla="*/ 4 w 35"/>
                <a:gd name="T5" fmla="*/ 19 h 28"/>
                <a:gd name="T6" fmla="*/ 9 w 35"/>
                <a:gd name="T7" fmla="*/ 24 h 28"/>
                <a:gd name="T8" fmla="*/ 24 w 35"/>
                <a:gd name="T9" fmla="*/ 14 h 28"/>
                <a:gd name="T10" fmla="*/ 31 w 35"/>
                <a:gd name="T11" fmla="*/ 4 h 28"/>
              </a:gdLst>
              <a:ahLst/>
              <a:cxnLst>
                <a:cxn ang="0">
                  <a:pos x="T0" y="T1"/>
                </a:cxn>
                <a:cxn ang="0">
                  <a:pos x="T2" y="T3"/>
                </a:cxn>
                <a:cxn ang="0">
                  <a:pos x="T4" y="T5"/>
                </a:cxn>
                <a:cxn ang="0">
                  <a:pos x="T6" y="T7"/>
                </a:cxn>
                <a:cxn ang="0">
                  <a:pos x="T8" y="T9"/>
                </a:cxn>
                <a:cxn ang="0">
                  <a:pos x="T10" y="T11"/>
                </a:cxn>
              </a:cxnLst>
              <a:rect l="0" t="0" r="r" b="b"/>
              <a:pathLst>
                <a:path w="35" h="28">
                  <a:moveTo>
                    <a:pt x="31" y="4"/>
                  </a:moveTo>
                  <a:cubicBezTo>
                    <a:pt x="28" y="0"/>
                    <a:pt x="21" y="4"/>
                    <a:pt x="17" y="6"/>
                  </a:cubicBezTo>
                  <a:cubicBezTo>
                    <a:pt x="12" y="10"/>
                    <a:pt x="7" y="14"/>
                    <a:pt x="4" y="19"/>
                  </a:cubicBezTo>
                  <a:cubicBezTo>
                    <a:pt x="0" y="23"/>
                    <a:pt x="5" y="28"/>
                    <a:pt x="9" y="24"/>
                  </a:cubicBezTo>
                  <a:cubicBezTo>
                    <a:pt x="14" y="20"/>
                    <a:pt x="19" y="17"/>
                    <a:pt x="24" y="14"/>
                  </a:cubicBezTo>
                  <a:cubicBezTo>
                    <a:pt x="27" y="12"/>
                    <a:pt x="35" y="9"/>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9" name="Freeform 43">
              <a:extLst>
                <a:ext uri="{FF2B5EF4-FFF2-40B4-BE49-F238E27FC236}">
                  <a16:creationId xmlns:a16="http://schemas.microsoft.com/office/drawing/2014/main" id="{94304C0C-163D-420F-88C0-0B30831ED267}"/>
                </a:ext>
              </a:extLst>
            </p:cNvPr>
            <p:cNvSpPr/>
            <p:nvPr/>
          </p:nvSpPr>
          <p:spPr bwMode="auto">
            <a:xfrm>
              <a:off x="5361" y="1440"/>
              <a:ext cx="76" cy="57"/>
            </a:xfrm>
            <a:custGeom>
              <a:avLst/>
              <a:gdLst>
                <a:gd name="T0" fmla="*/ 26 w 32"/>
                <a:gd name="T1" fmla="*/ 0 h 24"/>
                <a:gd name="T2" fmla="*/ 15 w 32"/>
                <a:gd name="T3" fmla="*/ 8 h 24"/>
                <a:gd name="T4" fmla="*/ 3 w 32"/>
                <a:gd name="T5" fmla="*/ 17 h 24"/>
                <a:gd name="T6" fmla="*/ 7 w 32"/>
                <a:gd name="T7" fmla="*/ 22 h 24"/>
                <a:gd name="T8" fmla="*/ 20 w 32"/>
                <a:gd name="T9" fmla="*/ 14 h 24"/>
                <a:gd name="T10" fmla="*/ 30 w 32"/>
                <a:gd name="T11" fmla="*/ 6 h 24"/>
                <a:gd name="T12" fmla="*/ 26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6" y="0"/>
                  </a:moveTo>
                  <a:cubicBezTo>
                    <a:pt x="22" y="2"/>
                    <a:pt x="18" y="5"/>
                    <a:pt x="15" y="8"/>
                  </a:cubicBezTo>
                  <a:cubicBezTo>
                    <a:pt x="11" y="11"/>
                    <a:pt x="6" y="14"/>
                    <a:pt x="3" y="17"/>
                  </a:cubicBezTo>
                  <a:cubicBezTo>
                    <a:pt x="0" y="20"/>
                    <a:pt x="4" y="24"/>
                    <a:pt x="7" y="22"/>
                  </a:cubicBezTo>
                  <a:cubicBezTo>
                    <a:pt x="11" y="20"/>
                    <a:pt x="15" y="17"/>
                    <a:pt x="20" y="14"/>
                  </a:cubicBezTo>
                  <a:cubicBezTo>
                    <a:pt x="24" y="12"/>
                    <a:pt x="28" y="10"/>
                    <a:pt x="30" y="6"/>
                  </a:cubicBezTo>
                  <a:cubicBezTo>
                    <a:pt x="32" y="3"/>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0" name="Freeform 44">
              <a:extLst>
                <a:ext uri="{FF2B5EF4-FFF2-40B4-BE49-F238E27FC236}">
                  <a16:creationId xmlns:a16="http://schemas.microsoft.com/office/drawing/2014/main" id="{96241B87-9228-4535-804B-14410DB12301}"/>
                </a:ext>
              </a:extLst>
            </p:cNvPr>
            <p:cNvSpPr/>
            <p:nvPr/>
          </p:nvSpPr>
          <p:spPr bwMode="auto">
            <a:xfrm>
              <a:off x="5489" y="1344"/>
              <a:ext cx="69" cy="67"/>
            </a:xfrm>
            <a:custGeom>
              <a:avLst/>
              <a:gdLst>
                <a:gd name="T0" fmla="*/ 20 w 29"/>
                <a:gd name="T1" fmla="*/ 1 h 28"/>
                <a:gd name="T2" fmla="*/ 2 w 29"/>
                <a:gd name="T3" fmla="*/ 19 h 28"/>
                <a:gd name="T4" fmla="*/ 10 w 29"/>
                <a:gd name="T5" fmla="*/ 23 h 28"/>
                <a:gd name="T6" fmla="*/ 17 w 29"/>
                <a:gd name="T7" fmla="*/ 16 h 28"/>
                <a:gd name="T8" fmla="*/ 25 w 29"/>
                <a:gd name="T9" fmla="*/ 10 h 28"/>
                <a:gd name="T10" fmla="*/ 20 w 29"/>
                <a:gd name="T11" fmla="*/ 1 h 28"/>
              </a:gdLst>
              <a:ahLst/>
              <a:cxnLst>
                <a:cxn ang="0">
                  <a:pos x="T0" y="T1"/>
                </a:cxn>
                <a:cxn ang="0">
                  <a:pos x="T2" y="T3"/>
                </a:cxn>
                <a:cxn ang="0">
                  <a:pos x="T4" y="T5"/>
                </a:cxn>
                <a:cxn ang="0">
                  <a:pos x="T6" y="T7"/>
                </a:cxn>
                <a:cxn ang="0">
                  <a:pos x="T8" y="T9"/>
                </a:cxn>
                <a:cxn ang="0">
                  <a:pos x="T10" y="T11"/>
                </a:cxn>
              </a:cxnLst>
              <a:rect l="0" t="0" r="r" b="b"/>
              <a:pathLst>
                <a:path w="29" h="28">
                  <a:moveTo>
                    <a:pt x="20" y="1"/>
                  </a:moveTo>
                  <a:cubicBezTo>
                    <a:pt x="12" y="4"/>
                    <a:pt x="6" y="12"/>
                    <a:pt x="2" y="19"/>
                  </a:cubicBezTo>
                  <a:cubicBezTo>
                    <a:pt x="0" y="24"/>
                    <a:pt x="7" y="28"/>
                    <a:pt x="10" y="23"/>
                  </a:cubicBezTo>
                  <a:cubicBezTo>
                    <a:pt x="12" y="21"/>
                    <a:pt x="14" y="18"/>
                    <a:pt x="17" y="16"/>
                  </a:cubicBezTo>
                  <a:cubicBezTo>
                    <a:pt x="19" y="14"/>
                    <a:pt x="22" y="12"/>
                    <a:pt x="25" y="10"/>
                  </a:cubicBezTo>
                  <a:cubicBezTo>
                    <a:pt x="29" y="7"/>
                    <a:pt x="24"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1" name="Freeform 45">
              <a:extLst>
                <a:ext uri="{FF2B5EF4-FFF2-40B4-BE49-F238E27FC236}">
                  <a16:creationId xmlns:a16="http://schemas.microsoft.com/office/drawing/2014/main" id="{0BB5CD57-328A-4DD3-B5DB-67B16A7E494B}"/>
                </a:ext>
              </a:extLst>
            </p:cNvPr>
            <p:cNvSpPr/>
            <p:nvPr/>
          </p:nvSpPr>
          <p:spPr bwMode="auto">
            <a:xfrm>
              <a:off x="5560" y="1273"/>
              <a:ext cx="55" cy="57"/>
            </a:xfrm>
            <a:custGeom>
              <a:avLst/>
              <a:gdLst>
                <a:gd name="T0" fmla="*/ 17 w 23"/>
                <a:gd name="T1" fmla="*/ 1 h 24"/>
                <a:gd name="T2" fmla="*/ 10 w 23"/>
                <a:gd name="T3" fmla="*/ 8 h 24"/>
                <a:gd name="T4" fmla="*/ 3 w 23"/>
                <a:gd name="T5" fmla="*/ 17 h 24"/>
                <a:gd name="T6" fmla="*/ 9 w 23"/>
                <a:gd name="T7" fmla="*/ 21 h 24"/>
                <a:gd name="T8" fmla="*/ 16 w 23"/>
                <a:gd name="T9" fmla="*/ 14 h 24"/>
                <a:gd name="T10" fmla="*/ 22 w 23"/>
                <a:gd name="T11" fmla="*/ 5 h 24"/>
                <a:gd name="T12" fmla="*/ 17 w 23"/>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17" y="1"/>
                  </a:moveTo>
                  <a:cubicBezTo>
                    <a:pt x="14" y="2"/>
                    <a:pt x="12" y="5"/>
                    <a:pt x="10" y="8"/>
                  </a:cubicBezTo>
                  <a:cubicBezTo>
                    <a:pt x="7" y="11"/>
                    <a:pt x="5" y="14"/>
                    <a:pt x="3" y="17"/>
                  </a:cubicBezTo>
                  <a:cubicBezTo>
                    <a:pt x="0" y="20"/>
                    <a:pt x="6" y="24"/>
                    <a:pt x="9" y="21"/>
                  </a:cubicBezTo>
                  <a:cubicBezTo>
                    <a:pt x="11" y="19"/>
                    <a:pt x="14" y="16"/>
                    <a:pt x="16" y="14"/>
                  </a:cubicBezTo>
                  <a:cubicBezTo>
                    <a:pt x="19" y="11"/>
                    <a:pt x="22" y="9"/>
                    <a:pt x="22" y="5"/>
                  </a:cubicBezTo>
                  <a:cubicBezTo>
                    <a:pt x="23" y="3"/>
                    <a:pt x="20" y="0"/>
                    <a:pt x="1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12" name="文本框 55">
            <a:extLst>
              <a:ext uri="{FF2B5EF4-FFF2-40B4-BE49-F238E27FC236}">
                <a16:creationId xmlns:a16="http://schemas.microsoft.com/office/drawing/2014/main" id="{16036563-4495-4848-88EC-DC51E30C0B16}"/>
              </a:ext>
            </a:extLst>
          </p:cNvPr>
          <p:cNvSpPr txBox="1"/>
          <p:nvPr/>
        </p:nvSpPr>
        <p:spPr>
          <a:xfrm>
            <a:off x="2197354" y="786915"/>
            <a:ext cx="659923" cy="584775"/>
          </a:xfrm>
          <a:prstGeom prst="rect">
            <a:avLst/>
          </a:prstGeom>
          <a:noFill/>
        </p:spPr>
        <p:txBody>
          <a:bodyPr wrap="square" rtlCol="0">
            <a:spAutoFit/>
          </a:bodyPr>
          <a:lstStyle/>
          <a:p>
            <a:pPr algn="dist"/>
            <a:r>
              <a:rPr lang="en-US" altLang="zh-CN" sz="3200" dirty="0">
                <a:solidFill>
                  <a:srgbClr val="404040"/>
                </a:solidFill>
                <a:cs typeface="+mn-ea"/>
                <a:sym typeface="+mn-lt"/>
              </a:rPr>
              <a:t>05</a:t>
            </a:r>
            <a:endParaRPr lang="zh-CN" altLang="en-US" sz="3200" dirty="0">
              <a:solidFill>
                <a:srgbClr val="404040"/>
              </a:solidFill>
              <a:cs typeface="+mn-ea"/>
              <a:sym typeface="+mn-lt"/>
            </a:endParaRPr>
          </a:p>
        </p:txBody>
      </p:sp>
      <p:pic>
        <p:nvPicPr>
          <p:cNvPr id="52" name="Picture 51">
            <a:extLst>
              <a:ext uri="{FF2B5EF4-FFF2-40B4-BE49-F238E27FC236}">
                <a16:creationId xmlns:a16="http://schemas.microsoft.com/office/drawing/2014/main" id="{CD957F03-A07D-4467-9F15-EB6B7B9743D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265223" y="900629"/>
            <a:ext cx="3884295" cy="3552825"/>
          </a:xfrm>
          <a:prstGeom prst="rect">
            <a:avLst/>
          </a:prstGeom>
          <a:noFill/>
          <a:ln>
            <a:noFill/>
          </a:ln>
        </p:spPr>
      </p:pic>
    </p:spTree>
    <p:extLst>
      <p:ext uri="{BB962C8B-B14F-4D97-AF65-F5344CB8AC3E}">
        <p14:creationId xmlns:p14="http://schemas.microsoft.com/office/powerpoint/2010/main" val="2873491897"/>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49</a:t>
            </a:fld>
            <a:endParaRPr lang="zh-CN" altLang="en-US" dirty="0"/>
          </a:p>
        </p:txBody>
      </p:sp>
      <p:grpSp>
        <p:nvGrpSpPr>
          <p:cNvPr id="70" name="Group 4">
            <a:extLst>
              <a:ext uri="{FF2B5EF4-FFF2-40B4-BE49-F238E27FC236}">
                <a16:creationId xmlns:a16="http://schemas.microsoft.com/office/drawing/2014/main" id="{553410CF-182D-4AFA-8636-084A5C086FF9}"/>
              </a:ext>
            </a:extLst>
          </p:cNvPr>
          <p:cNvGrpSpPr>
            <a:grpSpLocks noChangeAspect="1"/>
          </p:cNvGrpSpPr>
          <p:nvPr/>
        </p:nvGrpSpPr>
        <p:grpSpPr bwMode="auto">
          <a:xfrm flipH="1">
            <a:off x="1860444" y="767704"/>
            <a:ext cx="1133478" cy="621619"/>
            <a:chOff x="3326" y="771"/>
            <a:chExt cx="2348" cy="954"/>
          </a:xfrm>
          <a:solidFill>
            <a:schemeClr val="tx1">
              <a:lumMod val="75000"/>
              <a:lumOff val="25000"/>
            </a:schemeClr>
          </a:solidFill>
        </p:grpSpPr>
        <p:sp>
          <p:nvSpPr>
            <p:cNvPr id="71" name="Freeform 5">
              <a:extLst>
                <a:ext uri="{FF2B5EF4-FFF2-40B4-BE49-F238E27FC236}">
                  <a16:creationId xmlns:a16="http://schemas.microsoft.com/office/drawing/2014/main" id="{9997A38E-3E88-44C2-9F16-3772F434CCAA}"/>
                </a:ext>
              </a:extLst>
            </p:cNvPr>
            <p:cNvSpPr>
              <a:spLocks noEditPoints="1"/>
            </p:cNvSpPr>
            <p:nvPr/>
          </p:nvSpPr>
          <p:spPr bwMode="auto">
            <a:xfrm>
              <a:off x="3326" y="771"/>
              <a:ext cx="2348" cy="954"/>
            </a:xfrm>
            <a:custGeom>
              <a:avLst/>
              <a:gdLst>
                <a:gd name="T0" fmla="*/ 969 w 991"/>
                <a:gd name="T1" fmla="*/ 166 h 401"/>
                <a:gd name="T2" fmla="*/ 911 w 991"/>
                <a:gd name="T3" fmla="*/ 115 h 401"/>
                <a:gd name="T4" fmla="*/ 851 w 991"/>
                <a:gd name="T5" fmla="*/ 67 h 401"/>
                <a:gd name="T6" fmla="*/ 780 w 991"/>
                <a:gd name="T7" fmla="*/ 16 h 401"/>
                <a:gd name="T8" fmla="*/ 774 w 991"/>
                <a:gd name="T9" fmla="*/ 17 h 401"/>
                <a:gd name="T10" fmla="*/ 770 w 991"/>
                <a:gd name="T11" fmla="*/ 16 h 401"/>
                <a:gd name="T12" fmla="*/ 354 w 991"/>
                <a:gd name="T13" fmla="*/ 3 h 401"/>
                <a:gd name="T14" fmla="*/ 149 w 991"/>
                <a:gd name="T15" fmla="*/ 2 h 401"/>
                <a:gd name="T16" fmla="*/ 44 w 991"/>
                <a:gd name="T17" fmla="*/ 3 h 401"/>
                <a:gd name="T18" fmla="*/ 9 w 991"/>
                <a:gd name="T19" fmla="*/ 34 h 401"/>
                <a:gd name="T20" fmla="*/ 6 w 991"/>
                <a:gd name="T21" fmla="*/ 38 h 401"/>
                <a:gd name="T22" fmla="*/ 3 w 991"/>
                <a:gd name="T23" fmla="*/ 263 h 401"/>
                <a:gd name="T24" fmla="*/ 2 w 991"/>
                <a:gd name="T25" fmla="*/ 319 h 401"/>
                <a:gd name="T26" fmla="*/ 4 w 991"/>
                <a:gd name="T27" fmla="*/ 363 h 401"/>
                <a:gd name="T28" fmla="*/ 63 w 991"/>
                <a:gd name="T29" fmla="*/ 388 h 401"/>
                <a:gd name="T30" fmla="*/ 514 w 991"/>
                <a:gd name="T31" fmla="*/ 399 h 401"/>
                <a:gd name="T32" fmla="*/ 768 w 991"/>
                <a:gd name="T33" fmla="*/ 392 h 401"/>
                <a:gd name="T34" fmla="*/ 772 w 991"/>
                <a:gd name="T35" fmla="*/ 391 h 401"/>
                <a:gd name="T36" fmla="*/ 778 w 991"/>
                <a:gd name="T37" fmla="*/ 391 h 401"/>
                <a:gd name="T38" fmla="*/ 901 w 991"/>
                <a:gd name="T39" fmla="*/ 317 h 401"/>
                <a:gd name="T40" fmla="*/ 952 w 991"/>
                <a:gd name="T41" fmla="*/ 270 h 401"/>
                <a:gd name="T42" fmla="*/ 987 w 991"/>
                <a:gd name="T43" fmla="*/ 214 h 401"/>
                <a:gd name="T44" fmla="*/ 969 w 991"/>
                <a:gd name="T45" fmla="*/ 166 h 401"/>
                <a:gd name="T46" fmla="*/ 970 w 991"/>
                <a:gd name="T47" fmla="*/ 222 h 401"/>
                <a:gd name="T48" fmla="*/ 879 w 991"/>
                <a:gd name="T49" fmla="*/ 316 h 401"/>
                <a:gd name="T50" fmla="*/ 772 w 991"/>
                <a:gd name="T51" fmla="*/ 380 h 401"/>
                <a:gd name="T52" fmla="*/ 771 w 991"/>
                <a:gd name="T53" fmla="*/ 380 h 401"/>
                <a:gd name="T54" fmla="*/ 768 w 991"/>
                <a:gd name="T55" fmla="*/ 379 h 401"/>
                <a:gd name="T56" fmla="*/ 349 w 991"/>
                <a:gd name="T57" fmla="*/ 386 h 401"/>
                <a:gd name="T58" fmla="*/ 142 w 991"/>
                <a:gd name="T59" fmla="*/ 380 h 401"/>
                <a:gd name="T60" fmla="*/ 38 w 991"/>
                <a:gd name="T61" fmla="*/ 374 h 401"/>
                <a:gd name="T62" fmla="*/ 14 w 991"/>
                <a:gd name="T63" fmla="*/ 329 h 401"/>
                <a:gd name="T64" fmla="*/ 15 w 991"/>
                <a:gd name="T65" fmla="*/ 276 h 401"/>
                <a:gd name="T66" fmla="*/ 14 w 991"/>
                <a:gd name="T67" fmla="*/ 38 h 401"/>
                <a:gd name="T68" fmla="*/ 14 w 991"/>
                <a:gd name="T69" fmla="*/ 37 h 401"/>
                <a:gd name="T70" fmla="*/ 66 w 991"/>
                <a:gd name="T71" fmla="*/ 15 h 401"/>
                <a:gd name="T72" fmla="*/ 112 w 991"/>
                <a:gd name="T73" fmla="*/ 15 h 401"/>
                <a:gd name="T74" fmla="*/ 208 w 991"/>
                <a:gd name="T75" fmla="*/ 15 h 401"/>
                <a:gd name="T76" fmla="*/ 393 w 991"/>
                <a:gd name="T77" fmla="*/ 17 h 401"/>
                <a:gd name="T78" fmla="*/ 770 w 991"/>
                <a:gd name="T79" fmla="*/ 29 h 401"/>
                <a:gd name="T80" fmla="*/ 776 w 991"/>
                <a:gd name="T81" fmla="*/ 25 h 401"/>
                <a:gd name="T82" fmla="*/ 830 w 991"/>
                <a:gd name="T83" fmla="*/ 68 h 401"/>
                <a:gd name="T84" fmla="*/ 886 w 991"/>
                <a:gd name="T85" fmla="*/ 114 h 401"/>
                <a:gd name="T86" fmla="*/ 941 w 991"/>
                <a:gd name="T87" fmla="*/ 160 h 401"/>
                <a:gd name="T88" fmla="*/ 970 w 991"/>
                <a:gd name="T89" fmla="*/ 22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1" h="401">
                  <a:moveTo>
                    <a:pt x="969" y="166"/>
                  </a:moveTo>
                  <a:cubicBezTo>
                    <a:pt x="951" y="148"/>
                    <a:pt x="930" y="132"/>
                    <a:pt x="911" y="115"/>
                  </a:cubicBezTo>
                  <a:cubicBezTo>
                    <a:pt x="891" y="99"/>
                    <a:pt x="871" y="83"/>
                    <a:pt x="851" y="67"/>
                  </a:cubicBezTo>
                  <a:cubicBezTo>
                    <a:pt x="828" y="49"/>
                    <a:pt x="805" y="29"/>
                    <a:pt x="780" y="16"/>
                  </a:cubicBezTo>
                  <a:cubicBezTo>
                    <a:pt x="777" y="15"/>
                    <a:pt x="775" y="15"/>
                    <a:pt x="774" y="17"/>
                  </a:cubicBezTo>
                  <a:cubicBezTo>
                    <a:pt x="773" y="16"/>
                    <a:pt x="772" y="16"/>
                    <a:pt x="770" y="16"/>
                  </a:cubicBezTo>
                  <a:cubicBezTo>
                    <a:pt x="631" y="10"/>
                    <a:pt x="493" y="5"/>
                    <a:pt x="354" y="3"/>
                  </a:cubicBezTo>
                  <a:cubicBezTo>
                    <a:pt x="285" y="2"/>
                    <a:pt x="217" y="2"/>
                    <a:pt x="149" y="2"/>
                  </a:cubicBezTo>
                  <a:cubicBezTo>
                    <a:pt x="114" y="2"/>
                    <a:pt x="78" y="0"/>
                    <a:pt x="44" y="3"/>
                  </a:cubicBezTo>
                  <a:cubicBezTo>
                    <a:pt x="26" y="5"/>
                    <a:pt x="6" y="14"/>
                    <a:pt x="9" y="34"/>
                  </a:cubicBezTo>
                  <a:cubicBezTo>
                    <a:pt x="8" y="34"/>
                    <a:pt x="6" y="35"/>
                    <a:pt x="6" y="38"/>
                  </a:cubicBezTo>
                  <a:cubicBezTo>
                    <a:pt x="2" y="113"/>
                    <a:pt x="3" y="188"/>
                    <a:pt x="3" y="263"/>
                  </a:cubicBezTo>
                  <a:cubicBezTo>
                    <a:pt x="2" y="282"/>
                    <a:pt x="2" y="301"/>
                    <a:pt x="2" y="319"/>
                  </a:cubicBezTo>
                  <a:cubicBezTo>
                    <a:pt x="2" y="333"/>
                    <a:pt x="0" y="349"/>
                    <a:pt x="4" y="363"/>
                  </a:cubicBezTo>
                  <a:cubicBezTo>
                    <a:pt x="11" y="389"/>
                    <a:pt x="41" y="387"/>
                    <a:pt x="63" y="388"/>
                  </a:cubicBezTo>
                  <a:cubicBezTo>
                    <a:pt x="213" y="397"/>
                    <a:pt x="364" y="401"/>
                    <a:pt x="514" y="399"/>
                  </a:cubicBezTo>
                  <a:cubicBezTo>
                    <a:pt x="599" y="398"/>
                    <a:pt x="683" y="396"/>
                    <a:pt x="768" y="392"/>
                  </a:cubicBezTo>
                  <a:cubicBezTo>
                    <a:pt x="770" y="392"/>
                    <a:pt x="771" y="392"/>
                    <a:pt x="772" y="391"/>
                  </a:cubicBezTo>
                  <a:cubicBezTo>
                    <a:pt x="774" y="392"/>
                    <a:pt x="776" y="392"/>
                    <a:pt x="778" y="391"/>
                  </a:cubicBezTo>
                  <a:cubicBezTo>
                    <a:pt x="821" y="369"/>
                    <a:pt x="863" y="346"/>
                    <a:pt x="901" y="317"/>
                  </a:cubicBezTo>
                  <a:cubicBezTo>
                    <a:pt x="919" y="303"/>
                    <a:pt x="937" y="287"/>
                    <a:pt x="952" y="270"/>
                  </a:cubicBezTo>
                  <a:cubicBezTo>
                    <a:pt x="966" y="254"/>
                    <a:pt x="983" y="235"/>
                    <a:pt x="987" y="214"/>
                  </a:cubicBezTo>
                  <a:cubicBezTo>
                    <a:pt x="991" y="195"/>
                    <a:pt x="982" y="179"/>
                    <a:pt x="969" y="166"/>
                  </a:cubicBezTo>
                  <a:close/>
                  <a:moveTo>
                    <a:pt x="970" y="222"/>
                  </a:moveTo>
                  <a:cubicBezTo>
                    <a:pt x="952" y="260"/>
                    <a:pt x="912" y="292"/>
                    <a:pt x="879" y="316"/>
                  </a:cubicBezTo>
                  <a:cubicBezTo>
                    <a:pt x="845" y="340"/>
                    <a:pt x="808" y="360"/>
                    <a:pt x="772" y="380"/>
                  </a:cubicBezTo>
                  <a:cubicBezTo>
                    <a:pt x="772" y="380"/>
                    <a:pt x="772" y="380"/>
                    <a:pt x="771" y="380"/>
                  </a:cubicBezTo>
                  <a:cubicBezTo>
                    <a:pt x="770" y="379"/>
                    <a:pt x="769" y="379"/>
                    <a:pt x="768" y="379"/>
                  </a:cubicBezTo>
                  <a:cubicBezTo>
                    <a:pt x="629" y="386"/>
                    <a:pt x="489" y="388"/>
                    <a:pt x="349" y="386"/>
                  </a:cubicBezTo>
                  <a:cubicBezTo>
                    <a:pt x="280" y="385"/>
                    <a:pt x="211" y="383"/>
                    <a:pt x="142" y="380"/>
                  </a:cubicBezTo>
                  <a:cubicBezTo>
                    <a:pt x="107" y="378"/>
                    <a:pt x="72" y="378"/>
                    <a:pt x="38" y="374"/>
                  </a:cubicBezTo>
                  <a:cubicBezTo>
                    <a:pt x="12" y="371"/>
                    <a:pt x="14" y="350"/>
                    <a:pt x="14" y="329"/>
                  </a:cubicBezTo>
                  <a:cubicBezTo>
                    <a:pt x="15" y="312"/>
                    <a:pt x="15" y="294"/>
                    <a:pt x="15" y="276"/>
                  </a:cubicBezTo>
                  <a:cubicBezTo>
                    <a:pt x="15" y="197"/>
                    <a:pt x="18" y="117"/>
                    <a:pt x="14" y="38"/>
                  </a:cubicBezTo>
                  <a:cubicBezTo>
                    <a:pt x="14" y="37"/>
                    <a:pt x="14" y="37"/>
                    <a:pt x="14" y="37"/>
                  </a:cubicBezTo>
                  <a:cubicBezTo>
                    <a:pt x="20" y="14"/>
                    <a:pt x="47" y="15"/>
                    <a:pt x="66" y="15"/>
                  </a:cubicBezTo>
                  <a:cubicBezTo>
                    <a:pt x="81" y="15"/>
                    <a:pt x="97" y="15"/>
                    <a:pt x="112" y="15"/>
                  </a:cubicBezTo>
                  <a:cubicBezTo>
                    <a:pt x="144" y="15"/>
                    <a:pt x="176" y="15"/>
                    <a:pt x="208" y="15"/>
                  </a:cubicBezTo>
                  <a:cubicBezTo>
                    <a:pt x="270" y="16"/>
                    <a:pt x="332" y="16"/>
                    <a:pt x="393" y="17"/>
                  </a:cubicBezTo>
                  <a:cubicBezTo>
                    <a:pt x="519" y="19"/>
                    <a:pt x="645" y="23"/>
                    <a:pt x="770" y="29"/>
                  </a:cubicBezTo>
                  <a:cubicBezTo>
                    <a:pt x="773" y="29"/>
                    <a:pt x="775" y="27"/>
                    <a:pt x="776" y="25"/>
                  </a:cubicBezTo>
                  <a:cubicBezTo>
                    <a:pt x="792" y="41"/>
                    <a:pt x="812" y="54"/>
                    <a:pt x="830" y="68"/>
                  </a:cubicBezTo>
                  <a:cubicBezTo>
                    <a:pt x="849" y="83"/>
                    <a:pt x="867" y="98"/>
                    <a:pt x="886" y="114"/>
                  </a:cubicBezTo>
                  <a:cubicBezTo>
                    <a:pt x="905" y="129"/>
                    <a:pt x="923" y="145"/>
                    <a:pt x="941" y="160"/>
                  </a:cubicBezTo>
                  <a:cubicBezTo>
                    <a:pt x="959" y="176"/>
                    <a:pt x="982" y="195"/>
                    <a:pt x="970"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2" name="Freeform 6">
              <a:extLst>
                <a:ext uri="{FF2B5EF4-FFF2-40B4-BE49-F238E27FC236}">
                  <a16:creationId xmlns:a16="http://schemas.microsoft.com/office/drawing/2014/main" id="{41603308-F7E7-448D-A2CB-696A9743B90E}"/>
                </a:ext>
              </a:extLst>
            </p:cNvPr>
            <p:cNvSpPr>
              <a:spLocks noEditPoints="1"/>
            </p:cNvSpPr>
            <p:nvPr/>
          </p:nvSpPr>
          <p:spPr bwMode="auto">
            <a:xfrm>
              <a:off x="5302" y="1201"/>
              <a:ext cx="123" cy="129"/>
            </a:xfrm>
            <a:custGeom>
              <a:avLst/>
              <a:gdLst>
                <a:gd name="T0" fmla="*/ 51 w 52"/>
                <a:gd name="T1" fmla="*/ 28 h 54"/>
                <a:gd name="T2" fmla="*/ 44 w 52"/>
                <a:gd name="T3" fmla="*/ 13 h 54"/>
                <a:gd name="T4" fmla="*/ 32 w 52"/>
                <a:gd name="T5" fmla="*/ 1 h 54"/>
                <a:gd name="T6" fmla="*/ 19 w 52"/>
                <a:gd name="T7" fmla="*/ 3 h 54"/>
                <a:gd name="T8" fmla="*/ 0 w 52"/>
                <a:gd name="T9" fmla="*/ 29 h 54"/>
                <a:gd name="T10" fmla="*/ 26 w 52"/>
                <a:gd name="T11" fmla="*/ 53 h 54"/>
                <a:gd name="T12" fmla="*/ 51 w 52"/>
                <a:gd name="T13" fmla="*/ 28 h 54"/>
                <a:gd name="T14" fmla="*/ 26 w 52"/>
                <a:gd name="T15" fmla="*/ 42 h 54"/>
                <a:gd name="T16" fmla="*/ 11 w 52"/>
                <a:gd name="T17" fmla="*/ 29 h 54"/>
                <a:gd name="T18" fmla="*/ 16 w 52"/>
                <a:gd name="T19" fmla="*/ 18 h 54"/>
                <a:gd name="T20" fmla="*/ 25 w 52"/>
                <a:gd name="T21" fmla="*/ 12 h 54"/>
                <a:gd name="T22" fmla="*/ 27 w 52"/>
                <a:gd name="T23" fmla="*/ 10 h 54"/>
                <a:gd name="T24" fmla="*/ 26 w 52"/>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51" y="28"/>
                  </a:moveTo>
                  <a:cubicBezTo>
                    <a:pt x="50" y="23"/>
                    <a:pt x="48" y="17"/>
                    <a:pt x="44" y="13"/>
                  </a:cubicBezTo>
                  <a:cubicBezTo>
                    <a:pt x="46" y="7"/>
                    <a:pt x="37" y="2"/>
                    <a:pt x="32" y="1"/>
                  </a:cubicBezTo>
                  <a:cubicBezTo>
                    <a:pt x="28" y="0"/>
                    <a:pt x="23" y="1"/>
                    <a:pt x="19" y="3"/>
                  </a:cubicBezTo>
                  <a:cubicBezTo>
                    <a:pt x="8" y="4"/>
                    <a:pt x="0" y="20"/>
                    <a:pt x="0" y="29"/>
                  </a:cubicBezTo>
                  <a:cubicBezTo>
                    <a:pt x="0" y="44"/>
                    <a:pt x="12" y="54"/>
                    <a:pt x="26" y="53"/>
                  </a:cubicBezTo>
                  <a:cubicBezTo>
                    <a:pt x="40" y="53"/>
                    <a:pt x="52" y="43"/>
                    <a:pt x="51" y="28"/>
                  </a:cubicBezTo>
                  <a:close/>
                  <a:moveTo>
                    <a:pt x="26" y="42"/>
                  </a:moveTo>
                  <a:cubicBezTo>
                    <a:pt x="18" y="42"/>
                    <a:pt x="11" y="37"/>
                    <a:pt x="11" y="29"/>
                  </a:cubicBezTo>
                  <a:cubicBezTo>
                    <a:pt x="11" y="25"/>
                    <a:pt x="13" y="21"/>
                    <a:pt x="16" y="18"/>
                  </a:cubicBezTo>
                  <a:cubicBezTo>
                    <a:pt x="18" y="15"/>
                    <a:pt x="22" y="14"/>
                    <a:pt x="25" y="12"/>
                  </a:cubicBezTo>
                  <a:cubicBezTo>
                    <a:pt x="26" y="11"/>
                    <a:pt x="26" y="11"/>
                    <a:pt x="27" y="10"/>
                  </a:cubicBezTo>
                  <a:cubicBezTo>
                    <a:pt x="40" y="17"/>
                    <a:pt x="45" y="40"/>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3" name="Freeform 7">
              <a:extLst>
                <a:ext uri="{FF2B5EF4-FFF2-40B4-BE49-F238E27FC236}">
                  <a16:creationId xmlns:a16="http://schemas.microsoft.com/office/drawing/2014/main" id="{A8C6DD86-1D47-45A1-B0F0-40DBC03DE2C2}"/>
                </a:ext>
              </a:extLst>
            </p:cNvPr>
            <p:cNvSpPr/>
            <p:nvPr/>
          </p:nvSpPr>
          <p:spPr bwMode="auto">
            <a:xfrm>
              <a:off x="3375" y="1549"/>
              <a:ext cx="76" cy="100"/>
            </a:xfrm>
            <a:custGeom>
              <a:avLst/>
              <a:gdLst>
                <a:gd name="T0" fmla="*/ 28 w 32"/>
                <a:gd name="T1" fmla="*/ 31 h 42"/>
                <a:gd name="T2" fmla="*/ 14 w 32"/>
                <a:gd name="T3" fmla="*/ 22 h 42"/>
                <a:gd name="T4" fmla="*/ 15 w 32"/>
                <a:gd name="T5" fmla="*/ 5 h 42"/>
                <a:gd name="T6" fmla="*/ 11 w 32"/>
                <a:gd name="T7" fmla="*/ 2 h 42"/>
                <a:gd name="T8" fmla="*/ 4 w 32"/>
                <a:gd name="T9" fmla="*/ 26 h 42"/>
                <a:gd name="T10" fmla="*/ 28 w 32"/>
                <a:gd name="T11" fmla="*/ 40 h 42"/>
                <a:gd name="T12" fmla="*/ 28 w 32"/>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2" h="42">
                  <a:moveTo>
                    <a:pt x="28" y="31"/>
                  </a:moveTo>
                  <a:cubicBezTo>
                    <a:pt x="22" y="29"/>
                    <a:pt x="17" y="28"/>
                    <a:pt x="14" y="22"/>
                  </a:cubicBezTo>
                  <a:cubicBezTo>
                    <a:pt x="12" y="17"/>
                    <a:pt x="12" y="10"/>
                    <a:pt x="15" y="5"/>
                  </a:cubicBezTo>
                  <a:cubicBezTo>
                    <a:pt x="16" y="3"/>
                    <a:pt x="14" y="0"/>
                    <a:pt x="11" y="2"/>
                  </a:cubicBezTo>
                  <a:cubicBezTo>
                    <a:pt x="4" y="8"/>
                    <a:pt x="0" y="17"/>
                    <a:pt x="4" y="26"/>
                  </a:cubicBezTo>
                  <a:cubicBezTo>
                    <a:pt x="8" y="35"/>
                    <a:pt x="18" y="42"/>
                    <a:pt x="28" y="40"/>
                  </a:cubicBezTo>
                  <a:cubicBezTo>
                    <a:pt x="32" y="39"/>
                    <a:pt x="32" y="33"/>
                    <a:pt x="2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4" name="Freeform 8">
              <a:extLst>
                <a:ext uri="{FF2B5EF4-FFF2-40B4-BE49-F238E27FC236}">
                  <a16:creationId xmlns:a16="http://schemas.microsoft.com/office/drawing/2014/main" id="{F7FD735D-FD34-4CF9-B806-FE86F6FF7DCB}"/>
                </a:ext>
              </a:extLst>
            </p:cNvPr>
            <p:cNvSpPr/>
            <p:nvPr/>
          </p:nvSpPr>
          <p:spPr bwMode="auto">
            <a:xfrm>
              <a:off x="3382" y="1437"/>
              <a:ext cx="27" cy="79"/>
            </a:xfrm>
            <a:custGeom>
              <a:avLst/>
              <a:gdLst>
                <a:gd name="T0" fmla="*/ 9 w 11"/>
                <a:gd name="T1" fmla="*/ 3 h 33"/>
                <a:gd name="T2" fmla="*/ 2 w 11"/>
                <a:gd name="T3" fmla="*/ 3 h 33"/>
                <a:gd name="T4" fmla="*/ 1 w 11"/>
                <a:gd name="T5" fmla="*/ 15 h 33"/>
                <a:gd name="T6" fmla="*/ 3 w 11"/>
                <a:gd name="T7" fmla="*/ 29 h 33"/>
                <a:gd name="T8" fmla="*/ 9 w 11"/>
                <a:gd name="T9" fmla="*/ 29 h 33"/>
                <a:gd name="T10" fmla="*/ 10 w 11"/>
                <a:gd name="T11" fmla="*/ 15 h 33"/>
                <a:gd name="T12" fmla="*/ 9 w 11"/>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9" y="3"/>
                  </a:moveTo>
                  <a:cubicBezTo>
                    <a:pt x="8" y="0"/>
                    <a:pt x="3" y="0"/>
                    <a:pt x="2" y="3"/>
                  </a:cubicBezTo>
                  <a:cubicBezTo>
                    <a:pt x="0" y="7"/>
                    <a:pt x="1" y="11"/>
                    <a:pt x="1" y="15"/>
                  </a:cubicBezTo>
                  <a:cubicBezTo>
                    <a:pt x="2" y="20"/>
                    <a:pt x="2" y="24"/>
                    <a:pt x="3" y="29"/>
                  </a:cubicBezTo>
                  <a:cubicBezTo>
                    <a:pt x="3" y="33"/>
                    <a:pt x="8" y="33"/>
                    <a:pt x="9" y="29"/>
                  </a:cubicBezTo>
                  <a:cubicBezTo>
                    <a:pt x="9" y="24"/>
                    <a:pt x="10" y="20"/>
                    <a:pt x="10" y="15"/>
                  </a:cubicBezTo>
                  <a:cubicBezTo>
                    <a:pt x="10" y="11"/>
                    <a:pt x="11" y="7"/>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5" name="Freeform 9">
              <a:extLst>
                <a:ext uri="{FF2B5EF4-FFF2-40B4-BE49-F238E27FC236}">
                  <a16:creationId xmlns:a16="http://schemas.microsoft.com/office/drawing/2014/main" id="{775E19F0-D4E0-4132-BD6B-0F31A2AD326E}"/>
                </a:ext>
              </a:extLst>
            </p:cNvPr>
            <p:cNvSpPr/>
            <p:nvPr/>
          </p:nvSpPr>
          <p:spPr bwMode="auto">
            <a:xfrm>
              <a:off x="3380" y="1285"/>
              <a:ext cx="31" cy="86"/>
            </a:xfrm>
            <a:custGeom>
              <a:avLst/>
              <a:gdLst>
                <a:gd name="T0" fmla="*/ 9 w 13"/>
                <a:gd name="T1" fmla="*/ 1 h 36"/>
                <a:gd name="T2" fmla="*/ 4 w 13"/>
                <a:gd name="T3" fmla="*/ 1 h 36"/>
                <a:gd name="T4" fmla="*/ 2 w 13"/>
                <a:gd name="T5" fmla="*/ 16 h 36"/>
                <a:gd name="T6" fmla="*/ 4 w 13"/>
                <a:gd name="T7" fmla="*/ 34 h 36"/>
                <a:gd name="T8" fmla="*/ 9 w 13"/>
                <a:gd name="T9" fmla="*/ 34 h 36"/>
                <a:gd name="T10" fmla="*/ 11 w 13"/>
                <a:gd name="T11" fmla="*/ 16 h 36"/>
                <a:gd name="T12" fmla="*/ 9 w 13"/>
                <a:gd name="T13" fmla="*/ 1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9" y="1"/>
                  </a:moveTo>
                  <a:cubicBezTo>
                    <a:pt x="8" y="0"/>
                    <a:pt x="5" y="0"/>
                    <a:pt x="4" y="1"/>
                  </a:cubicBezTo>
                  <a:cubicBezTo>
                    <a:pt x="0" y="6"/>
                    <a:pt x="2" y="11"/>
                    <a:pt x="2" y="16"/>
                  </a:cubicBezTo>
                  <a:cubicBezTo>
                    <a:pt x="2" y="22"/>
                    <a:pt x="3" y="28"/>
                    <a:pt x="4" y="34"/>
                  </a:cubicBezTo>
                  <a:cubicBezTo>
                    <a:pt x="5" y="36"/>
                    <a:pt x="9" y="36"/>
                    <a:pt x="9" y="34"/>
                  </a:cubicBezTo>
                  <a:cubicBezTo>
                    <a:pt x="10" y="28"/>
                    <a:pt x="11" y="22"/>
                    <a:pt x="11" y="16"/>
                  </a:cubicBezTo>
                  <a:cubicBezTo>
                    <a:pt x="12" y="11"/>
                    <a:pt x="13" y="6"/>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6" name="Freeform 10">
              <a:extLst>
                <a:ext uri="{FF2B5EF4-FFF2-40B4-BE49-F238E27FC236}">
                  <a16:creationId xmlns:a16="http://schemas.microsoft.com/office/drawing/2014/main" id="{29785D45-44E2-448F-AAA0-D49BBC71D3EA}"/>
                </a:ext>
              </a:extLst>
            </p:cNvPr>
            <p:cNvSpPr/>
            <p:nvPr/>
          </p:nvSpPr>
          <p:spPr bwMode="auto">
            <a:xfrm>
              <a:off x="3380" y="1132"/>
              <a:ext cx="31" cy="89"/>
            </a:xfrm>
            <a:custGeom>
              <a:avLst/>
              <a:gdLst>
                <a:gd name="T0" fmla="*/ 8 w 13"/>
                <a:gd name="T1" fmla="*/ 4 h 37"/>
                <a:gd name="T2" fmla="*/ 0 w 13"/>
                <a:gd name="T3" fmla="*/ 6 h 37"/>
                <a:gd name="T4" fmla="*/ 2 w 13"/>
                <a:gd name="T5" fmla="*/ 18 h 37"/>
                <a:gd name="T6" fmla="*/ 3 w 13"/>
                <a:gd name="T7" fmla="*/ 32 h 37"/>
                <a:gd name="T8" fmla="*/ 10 w 13"/>
                <a:gd name="T9" fmla="*/ 33 h 37"/>
                <a:gd name="T10" fmla="*/ 8 w 13"/>
                <a:gd name="T11" fmla="*/ 4 h 37"/>
              </a:gdLst>
              <a:ahLst/>
              <a:cxnLst>
                <a:cxn ang="0">
                  <a:pos x="T0" y="T1"/>
                </a:cxn>
                <a:cxn ang="0">
                  <a:pos x="T2" y="T3"/>
                </a:cxn>
                <a:cxn ang="0">
                  <a:pos x="T4" y="T5"/>
                </a:cxn>
                <a:cxn ang="0">
                  <a:pos x="T6" y="T7"/>
                </a:cxn>
                <a:cxn ang="0">
                  <a:pos x="T8" y="T9"/>
                </a:cxn>
                <a:cxn ang="0">
                  <a:pos x="T10" y="T11"/>
                </a:cxn>
              </a:cxnLst>
              <a:rect l="0" t="0" r="r" b="b"/>
              <a:pathLst>
                <a:path w="13" h="37">
                  <a:moveTo>
                    <a:pt x="8" y="4"/>
                  </a:moveTo>
                  <a:cubicBezTo>
                    <a:pt x="6" y="0"/>
                    <a:pt x="1" y="2"/>
                    <a:pt x="0" y="6"/>
                  </a:cubicBezTo>
                  <a:cubicBezTo>
                    <a:pt x="0" y="10"/>
                    <a:pt x="2" y="14"/>
                    <a:pt x="2" y="18"/>
                  </a:cubicBezTo>
                  <a:cubicBezTo>
                    <a:pt x="3" y="23"/>
                    <a:pt x="3" y="28"/>
                    <a:pt x="3" y="32"/>
                  </a:cubicBezTo>
                  <a:cubicBezTo>
                    <a:pt x="3" y="36"/>
                    <a:pt x="9" y="37"/>
                    <a:pt x="10" y="33"/>
                  </a:cubicBezTo>
                  <a:cubicBezTo>
                    <a:pt x="12" y="25"/>
                    <a:pt x="13" y="12"/>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7" name="Freeform 11">
              <a:extLst>
                <a:ext uri="{FF2B5EF4-FFF2-40B4-BE49-F238E27FC236}">
                  <a16:creationId xmlns:a16="http://schemas.microsoft.com/office/drawing/2014/main" id="{904095EE-7588-4706-A267-3A8D99D673EA}"/>
                </a:ext>
              </a:extLst>
            </p:cNvPr>
            <p:cNvSpPr/>
            <p:nvPr/>
          </p:nvSpPr>
          <p:spPr bwMode="auto">
            <a:xfrm>
              <a:off x="3390" y="985"/>
              <a:ext cx="33" cy="88"/>
            </a:xfrm>
            <a:custGeom>
              <a:avLst/>
              <a:gdLst>
                <a:gd name="T0" fmla="*/ 7 w 14"/>
                <a:gd name="T1" fmla="*/ 3 h 37"/>
                <a:gd name="T2" fmla="*/ 0 w 14"/>
                <a:gd name="T3" fmla="*/ 6 h 37"/>
                <a:gd name="T4" fmla="*/ 2 w 14"/>
                <a:gd name="T5" fmla="*/ 17 h 37"/>
                <a:gd name="T6" fmla="*/ 2 w 14"/>
                <a:gd name="T7" fmla="*/ 31 h 37"/>
                <a:gd name="T8" fmla="*/ 8 w 14"/>
                <a:gd name="T9" fmla="*/ 33 h 37"/>
                <a:gd name="T10" fmla="*/ 7 w 14"/>
                <a:gd name="T11" fmla="*/ 3 h 37"/>
              </a:gdLst>
              <a:ahLst/>
              <a:cxnLst>
                <a:cxn ang="0">
                  <a:pos x="T0" y="T1"/>
                </a:cxn>
                <a:cxn ang="0">
                  <a:pos x="T2" y="T3"/>
                </a:cxn>
                <a:cxn ang="0">
                  <a:pos x="T4" y="T5"/>
                </a:cxn>
                <a:cxn ang="0">
                  <a:pos x="T6" y="T7"/>
                </a:cxn>
                <a:cxn ang="0">
                  <a:pos x="T8" y="T9"/>
                </a:cxn>
                <a:cxn ang="0">
                  <a:pos x="T10" y="T11"/>
                </a:cxn>
              </a:cxnLst>
              <a:rect l="0" t="0" r="r" b="b"/>
              <a:pathLst>
                <a:path w="14" h="37">
                  <a:moveTo>
                    <a:pt x="7" y="3"/>
                  </a:moveTo>
                  <a:cubicBezTo>
                    <a:pt x="4" y="0"/>
                    <a:pt x="0" y="2"/>
                    <a:pt x="0" y="6"/>
                  </a:cubicBezTo>
                  <a:cubicBezTo>
                    <a:pt x="0" y="10"/>
                    <a:pt x="2" y="13"/>
                    <a:pt x="2" y="17"/>
                  </a:cubicBezTo>
                  <a:cubicBezTo>
                    <a:pt x="3" y="22"/>
                    <a:pt x="3" y="27"/>
                    <a:pt x="2" y="31"/>
                  </a:cubicBezTo>
                  <a:cubicBezTo>
                    <a:pt x="1" y="36"/>
                    <a:pt x="7" y="37"/>
                    <a:pt x="8" y="33"/>
                  </a:cubicBezTo>
                  <a:cubicBezTo>
                    <a:pt x="11" y="25"/>
                    <a:pt x="14" y="1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8" name="Freeform 12">
              <a:extLst>
                <a:ext uri="{FF2B5EF4-FFF2-40B4-BE49-F238E27FC236}">
                  <a16:creationId xmlns:a16="http://schemas.microsoft.com/office/drawing/2014/main" id="{9CB82380-7DE4-464A-AF5B-3CFF612790ED}"/>
                </a:ext>
              </a:extLst>
            </p:cNvPr>
            <p:cNvSpPr/>
            <p:nvPr/>
          </p:nvSpPr>
          <p:spPr bwMode="auto">
            <a:xfrm>
              <a:off x="3390" y="823"/>
              <a:ext cx="59" cy="88"/>
            </a:xfrm>
            <a:custGeom>
              <a:avLst/>
              <a:gdLst>
                <a:gd name="T0" fmla="*/ 23 w 25"/>
                <a:gd name="T1" fmla="*/ 6 h 37"/>
                <a:gd name="T2" fmla="*/ 4 w 25"/>
                <a:gd name="T3" fmla="*/ 15 h 37"/>
                <a:gd name="T4" fmla="*/ 7 w 25"/>
                <a:gd name="T5" fmla="*/ 36 h 37"/>
                <a:gd name="T6" fmla="*/ 11 w 25"/>
                <a:gd name="T7" fmla="*/ 34 h 37"/>
                <a:gd name="T8" fmla="*/ 13 w 25"/>
                <a:gd name="T9" fmla="*/ 20 h 37"/>
                <a:gd name="T10" fmla="*/ 24 w 25"/>
                <a:gd name="T11" fmla="*/ 11 h 37"/>
                <a:gd name="T12" fmla="*/ 23 w 25"/>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25" h="37">
                  <a:moveTo>
                    <a:pt x="23" y="6"/>
                  </a:moveTo>
                  <a:cubicBezTo>
                    <a:pt x="17" y="0"/>
                    <a:pt x="7" y="9"/>
                    <a:pt x="4" y="15"/>
                  </a:cubicBezTo>
                  <a:cubicBezTo>
                    <a:pt x="0" y="22"/>
                    <a:pt x="1" y="31"/>
                    <a:pt x="7" y="36"/>
                  </a:cubicBezTo>
                  <a:cubicBezTo>
                    <a:pt x="8" y="37"/>
                    <a:pt x="11" y="36"/>
                    <a:pt x="11" y="34"/>
                  </a:cubicBezTo>
                  <a:cubicBezTo>
                    <a:pt x="9" y="29"/>
                    <a:pt x="10" y="24"/>
                    <a:pt x="13" y="20"/>
                  </a:cubicBezTo>
                  <a:cubicBezTo>
                    <a:pt x="16" y="15"/>
                    <a:pt x="21" y="15"/>
                    <a:pt x="24" y="11"/>
                  </a:cubicBezTo>
                  <a:cubicBezTo>
                    <a:pt x="25" y="10"/>
                    <a:pt x="25"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9" name="Freeform 13">
              <a:extLst>
                <a:ext uri="{FF2B5EF4-FFF2-40B4-BE49-F238E27FC236}">
                  <a16:creationId xmlns:a16="http://schemas.microsoft.com/office/drawing/2014/main" id="{990E081C-3A01-4D77-9F67-B1DDEA60C301}"/>
                </a:ext>
              </a:extLst>
            </p:cNvPr>
            <p:cNvSpPr/>
            <p:nvPr/>
          </p:nvSpPr>
          <p:spPr bwMode="auto">
            <a:xfrm>
              <a:off x="3494" y="825"/>
              <a:ext cx="73" cy="26"/>
            </a:xfrm>
            <a:custGeom>
              <a:avLst/>
              <a:gdLst>
                <a:gd name="T0" fmla="*/ 26 w 31"/>
                <a:gd name="T1" fmla="*/ 2 h 11"/>
                <a:gd name="T2" fmla="*/ 16 w 31"/>
                <a:gd name="T3" fmla="*/ 1 h 11"/>
                <a:gd name="T4" fmla="*/ 5 w 31"/>
                <a:gd name="T5" fmla="*/ 2 h 11"/>
                <a:gd name="T6" fmla="*/ 5 w 31"/>
                <a:gd name="T7" fmla="*/ 10 h 11"/>
                <a:gd name="T8" fmla="*/ 16 w 31"/>
                <a:gd name="T9" fmla="*/ 10 h 11"/>
                <a:gd name="T10" fmla="*/ 26 w 31"/>
                <a:gd name="T11" fmla="*/ 10 h 11"/>
                <a:gd name="T12" fmla="*/ 26 w 3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26" y="2"/>
                  </a:moveTo>
                  <a:cubicBezTo>
                    <a:pt x="23" y="0"/>
                    <a:pt x="20" y="1"/>
                    <a:pt x="16" y="1"/>
                  </a:cubicBezTo>
                  <a:cubicBezTo>
                    <a:pt x="12" y="1"/>
                    <a:pt x="9" y="2"/>
                    <a:pt x="5" y="2"/>
                  </a:cubicBezTo>
                  <a:cubicBezTo>
                    <a:pt x="0" y="2"/>
                    <a:pt x="0" y="9"/>
                    <a:pt x="5" y="10"/>
                  </a:cubicBezTo>
                  <a:cubicBezTo>
                    <a:pt x="9" y="10"/>
                    <a:pt x="12" y="10"/>
                    <a:pt x="16" y="10"/>
                  </a:cubicBezTo>
                  <a:cubicBezTo>
                    <a:pt x="20" y="11"/>
                    <a:pt x="23" y="11"/>
                    <a:pt x="26" y="10"/>
                  </a:cubicBezTo>
                  <a:cubicBezTo>
                    <a:pt x="31" y="8"/>
                    <a:pt x="31" y="3"/>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0" name="Freeform 14">
              <a:extLst>
                <a:ext uri="{FF2B5EF4-FFF2-40B4-BE49-F238E27FC236}">
                  <a16:creationId xmlns:a16="http://schemas.microsoft.com/office/drawing/2014/main" id="{57A90899-AC78-44EA-9A47-D1E35E6C369A}"/>
                </a:ext>
              </a:extLst>
            </p:cNvPr>
            <p:cNvSpPr/>
            <p:nvPr/>
          </p:nvSpPr>
          <p:spPr bwMode="auto">
            <a:xfrm>
              <a:off x="3629" y="825"/>
              <a:ext cx="83" cy="31"/>
            </a:xfrm>
            <a:custGeom>
              <a:avLst/>
              <a:gdLst>
                <a:gd name="T0" fmla="*/ 33 w 35"/>
                <a:gd name="T1" fmla="*/ 4 h 13"/>
                <a:gd name="T2" fmla="*/ 20 w 35"/>
                <a:gd name="T3" fmla="*/ 2 h 13"/>
                <a:gd name="T4" fmla="*/ 6 w 35"/>
                <a:gd name="T5" fmla="*/ 0 h 13"/>
                <a:gd name="T6" fmla="*/ 5 w 35"/>
                <a:gd name="T7" fmla="*/ 8 h 13"/>
                <a:gd name="T8" fmla="*/ 19 w 35"/>
                <a:gd name="T9" fmla="*/ 11 h 13"/>
                <a:gd name="T10" fmla="*/ 32 w 35"/>
                <a:gd name="T11" fmla="*/ 11 h 13"/>
                <a:gd name="T12" fmla="*/ 33 w 3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33" y="4"/>
                  </a:moveTo>
                  <a:cubicBezTo>
                    <a:pt x="29" y="2"/>
                    <a:pt x="24" y="2"/>
                    <a:pt x="20" y="2"/>
                  </a:cubicBezTo>
                  <a:cubicBezTo>
                    <a:pt x="16" y="1"/>
                    <a:pt x="11" y="1"/>
                    <a:pt x="6" y="0"/>
                  </a:cubicBezTo>
                  <a:cubicBezTo>
                    <a:pt x="1" y="0"/>
                    <a:pt x="0" y="7"/>
                    <a:pt x="5" y="8"/>
                  </a:cubicBezTo>
                  <a:cubicBezTo>
                    <a:pt x="10" y="9"/>
                    <a:pt x="14" y="10"/>
                    <a:pt x="19" y="11"/>
                  </a:cubicBezTo>
                  <a:cubicBezTo>
                    <a:pt x="23" y="12"/>
                    <a:pt x="28" y="13"/>
                    <a:pt x="32" y="11"/>
                  </a:cubicBezTo>
                  <a:cubicBezTo>
                    <a:pt x="35" y="10"/>
                    <a:pt x="35" y="6"/>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1" name="Freeform 15">
              <a:extLst>
                <a:ext uri="{FF2B5EF4-FFF2-40B4-BE49-F238E27FC236}">
                  <a16:creationId xmlns:a16="http://schemas.microsoft.com/office/drawing/2014/main" id="{A9A72A36-FBCF-4592-A197-668CD490FC08}"/>
                </a:ext>
              </a:extLst>
            </p:cNvPr>
            <p:cNvSpPr/>
            <p:nvPr/>
          </p:nvSpPr>
          <p:spPr bwMode="auto">
            <a:xfrm>
              <a:off x="3764" y="823"/>
              <a:ext cx="74" cy="26"/>
            </a:xfrm>
            <a:custGeom>
              <a:avLst/>
              <a:gdLst>
                <a:gd name="T0" fmla="*/ 30 w 31"/>
                <a:gd name="T1" fmla="*/ 5 h 11"/>
                <a:gd name="T2" fmla="*/ 18 w 31"/>
                <a:gd name="T3" fmla="*/ 1 h 11"/>
                <a:gd name="T4" fmla="*/ 4 w 31"/>
                <a:gd name="T5" fmla="*/ 2 h 11"/>
                <a:gd name="T6" fmla="*/ 5 w 31"/>
                <a:gd name="T7" fmla="*/ 8 h 11"/>
                <a:gd name="T8" fmla="*/ 17 w 31"/>
                <a:gd name="T9" fmla="*/ 9 h 11"/>
                <a:gd name="T10" fmla="*/ 28 w 31"/>
                <a:gd name="T11" fmla="*/ 10 h 11"/>
                <a:gd name="T12" fmla="*/ 30 w 3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30" y="5"/>
                  </a:moveTo>
                  <a:cubicBezTo>
                    <a:pt x="27" y="1"/>
                    <a:pt x="23" y="1"/>
                    <a:pt x="18" y="1"/>
                  </a:cubicBezTo>
                  <a:cubicBezTo>
                    <a:pt x="14" y="0"/>
                    <a:pt x="9" y="0"/>
                    <a:pt x="4" y="2"/>
                  </a:cubicBezTo>
                  <a:cubicBezTo>
                    <a:pt x="0" y="3"/>
                    <a:pt x="1" y="8"/>
                    <a:pt x="5" y="8"/>
                  </a:cubicBezTo>
                  <a:cubicBezTo>
                    <a:pt x="9" y="8"/>
                    <a:pt x="13" y="8"/>
                    <a:pt x="17" y="9"/>
                  </a:cubicBezTo>
                  <a:cubicBezTo>
                    <a:pt x="21" y="9"/>
                    <a:pt x="24" y="11"/>
                    <a:pt x="28" y="10"/>
                  </a:cubicBezTo>
                  <a:cubicBezTo>
                    <a:pt x="30" y="9"/>
                    <a:pt x="31" y="7"/>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2" name="Freeform 16">
              <a:extLst>
                <a:ext uri="{FF2B5EF4-FFF2-40B4-BE49-F238E27FC236}">
                  <a16:creationId xmlns:a16="http://schemas.microsoft.com/office/drawing/2014/main" id="{1DA592A0-2A9D-4E6C-B1AE-21AC85513EEC}"/>
                </a:ext>
              </a:extLst>
            </p:cNvPr>
            <p:cNvSpPr/>
            <p:nvPr/>
          </p:nvSpPr>
          <p:spPr bwMode="auto">
            <a:xfrm>
              <a:off x="3892" y="828"/>
              <a:ext cx="71" cy="23"/>
            </a:xfrm>
            <a:custGeom>
              <a:avLst/>
              <a:gdLst>
                <a:gd name="T0" fmla="*/ 28 w 30"/>
                <a:gd name="T1" fmla="*/ 2 h 10"/>
                <a:gd name="T2" fmla="*/ 17 w 30"/>
                <a:gd name="T3" fmla="*/ 1 h 10"/>
                <a:gd name="T4" fmla="*/ 4 w 30"/>
                <a:gd name="T5" fmla="*/ 1 h 10"/>
                <a:gd name="T6" fmla="*/ 4 w 30"/>
                <a:gd name="T7" fmla="*/ 8 h 10"/>
                <a:gd name="T8" fmla="*/ 17 w 30"/>
                <a:gd name="T9" fmla="*/ 9 h 10"/>
                <a:gd name="T10" fmla="*/ 28 w 30"/>
                <a:gd name="T11" fmla="*/ 8 h 10"/>
                <a:gd name="T12" fmla="*/ 28 w 30"/>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8" y="2"/>
                  </a:moveTo>
                  <a:cubicBezTo>
                    <a:pt x="25" y="0"/>
                    <a:pt x="21" y="1"/>
                    <a:pt x="17" y="1"/>
                  </a:cubicBezTo>
                  <a:cubicBezTo>
                    <a:pt x="13" y="1"/>
                    <a:pt x="8" y="1"/>
                    <a:pt x="4" y="1"/>
                  </a:cubicBezTo>
                  <a:cubicBezTo>
                    <a:pt x="0" y="2"/>
                    <a:pt x="0" y="8"/>
                    <a:pt x="4" y="8"/>
                  </a:cubicBezTo>
                  <a:cubicBezTo>
                    <a:pt x="8" y="8"/>
                    <a:pt x="13" y="9"/>
                    <a:pt x="17" y="9"/>
                  </a:cubicBezTo>
                  <a:cubicBezTo>
                    <a:pt x="21" y="9"/>
                    <a:pt x="25" y="10"/>
                    <a:pt x="28" y="8"/>
                  </a:cubicBezTo>
                  <a:cubicBezTo>
                    <a:pt x="30" y="6"/>
                    <a:pt x="30" y="3"/>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3" name="Freeform 17">
              <a:extLst>
                <a:ext uri="{FF2B5EF4-FFF2-40B4-BE49-F238E27FC236}">
                  <a16:creationId xmlns:a16="http://schemas.microsoft.com/office/drawing/2014/main" id="{D5C1F552-41A0-4C5E-99EF-B362F47AF3D9}"/>
                </a:ext>
              </a:extLst>
            </p:cNvPr>
            <p:cNvSpPr/>
            <p:nvPr/>
          </p:nvSpPr>
          <p:spPr bwMode="auto">
            <a:xfrm>
              <a:off x="4013" y="832"/>
              <a:ext cx="90" cy="24"/>
            </a:xfrm>
            <a:custGeom>
              <a:avLst/>
              <a:gdLst>
                <a:gd name="T0" fmla="*/ 34 w 38"/>
                <a:gd name="T1" fmla="*/ 1 h 10"/>
                <a:gd name="T2" fmla="*/ 20 w 38"/>
                <a:gd name="T3" fmla="*/ 0 h 10"/>
                <a:gd name="T4" fmla="*/ 4 w 38"/>
                <a:gd name="T5" fmla="*/ 1 h 10"/>
                <a:gd name="T6" fmla="*/ 4 w 38"/>
                <a:gd name="T7" fmla="*/ 8 h 10"/>
                <a:gd name="T8" fmla="*/ 20 w 38"/>
                <a:gd name="T9" fmla="*/ 9 h 10"/>
                <a:gd name="T10" fmla="*/ 34 w 38"/>
                <a:gd name="T11" fmla="*/ 9 h 10"/>
                <a:gd name="T12" fmla="*/ 34 w 3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
                  </a:moveTo>
                  <a:cubicBezTo>
                    <a:pt x="30" y="0"/>
                    <a:pt x="25" y="0"/>
                    <a:pt x="20" y="0"/>
                  </a:cubicBezTo>
                  <a:cubicBezTo>
                    <a:pt x="4" y="1"/>
                    <a:pt x="4" y="1"/>
                    <a:pt x="4" y="1"/>
                  </a:cubicBezTo>
                  <a:cubicBezTo>
                    <a:pt x="0" y="1"/>
                    <a:pt x="0" y="8"/>
                    <a:pt x="4" y="8"/>
                  </a:cubicBezTo>
                  <a:cubicBezTo>
                    <a:pt x="10" y="8"/>
                    <a:pt x="15" y="9"/>
                    <a:pt x="20" y="9"/>
                  </a:cubicBezTo>
                  <a:cubicBezTo>
                    <a:pt x="25" y="9"/>
                    <a:pt x="30" y="10"/>
                    <a:pt x="34" y="9"/>
                  </a:cubicBezTo>
                  <a:cubicBezTo>
                    <a:pt x="38" y="7"/>
                    <a:pt x="38" y="3"/>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4" name="Freeform 18">
              <a:extLst>
                <a:ext uri="{FF2B5EF4-FFF2-40B4-BE49-F238E27FC236}">
                  <a16:creationId xmlns:a16="http://schemas.microsoft.com/office/drawing/2014/main" id="{68520377-3624-4B31-B0F4-57FFA943C7F8}"/>
                </a:ext>
              </a:extLst>
            </p:cNvPr>
            <p:cNvSpPr/>
            <p:nvPr/>
          </p:nvSpPr>
          <p:spPr bwMode="auto">
            <a:xfrm>
              <a:off x="4167" y="825"/>
              <a:ext cx="66" cy="26"/>
            </a:xfrm>
            <a:custGeom>
              <a:avLst/>
              <a:gdLst>
                <a:gd name="T0" fmla="*/ 25 w 28"/>
                <a:gd name="T1" fmla="*/ 1 h 11"/>
                <a:gd name="T2" fmla="*/ 3 w 28"/>
                <a:gd name="T3" fmla="*/ 5 h 11"/>
                <a:gd name="T4" fmla="*/ 4 w 28"/>
                <a:gd name="T5" fmla="*/ 11 h 11"/>
                <a:gd name="T6" fmla="*/ 25 w 28"/>
                <a:gd name="T7" fmla="*/ 7 h 11"/>
                <a:gd name="T8" fmla="*/ 25 w 28"/>
                <a:gd name="T9" fmla="*/ 1 h 11"/>
              </a:gdLst>
              <a:ahLst/>
              <a:cxnLst>
                <a:cxn ang="0">
                  <a:pos x="T0" y="T1"/>
                </a:cxn>
                <a:cxn ang="0">
                  <a:pos x="T2" y="T3"/>
                </a:cxn>
                <a:cxn ang="0">
                  <a:pos x="T4" y="T5"/>
                </a:cxn>
                <a:cxn ang="0">
                  <a:pos x="T6" y="T7"/>
                </a:cxn>
                <a:cxn ang="0">
                  <a:pos x="T8" y="T9"/>
                </a:cxn>
              </a:cxnLst>
              <a:rect l="0" t="0" r="r" b="b"/>
              <a:pathLst>
                <a:path w="28" h="11">
                  <a:moveTo>
                    <a:pt x="25" y="1"/>
                  </a:moveTo>
                  <a:cubicBezTo>
                    <a:pt x="18" y="0"/>
                    <a:pt x="10" y="3"/>
                    <a:pt x="3" y="5"/>
                  </a:cubicBezTo>
                  <a:cubicBezTo>
                    <a:pt x="0" y="5"/>
                    <a:pt x="0" y="11"/>
                    <a:pt x="4" y="11"/>
                  </a:cubicBezTo>
                  <a:cubicBezTo>
                    <a:pt x="11" y="10"/>
                    <a:pt x="19" y="10"/>
                    <a:pt x="25" y="7"/>
                  </a:cubicBezTo>
                  <a:cubicBezTo>
                    <a:pt x="28" y="6"/>
                    <a:pt x="27" y="2"/>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5" name="Freeform 19">
              <a:extLst>
                <a:ext uri="{FF2B5EF4-FFF2-40B4-BE49-F238E27FC236}">
                  <a16:creationId xmlns:a16="http://schemas.microsoft.com/office/drawing/2014/main" id="{A78CFD07-1350-4B3E-BE47-43FCDCB5DA5A}"/>
                </a:ext>
              </a:extLst>
            </p:cNvPr>
            <p:cNvSpPr/>
            <p:nvPr/>
          </p:nvSpPr>
          <p:spPr bwMode="auto">
            <a:xfrm>
              <a:off x="4302" y="835"/>
              <a:ext cx="64" cy="24"/>
            </a:xfrm>
            <a:custGeom>
              <a:avLst/>
              <a:gdLst>
                <a:gd name="T0" fmla="*/ 23 w 27"/>
                <a:gd name="T1" fmla="*/ 3 h 10"/>
                <a:gd name="T2" fmla="*/ 12 w 27"/>
                <a:gd name="T3" fmla="*/ 1 h 10"/>
                <a:gd name="T4" fmla="*/ 2 w 27"/>
                <a:gd name="T5" fmla="*/ 2 h 10"/>
                <a:gd name="T6" fmla="*/ 1 w 27"/>
                <a:gd name="T7" fmla="*/ 5 h 10"/>
                <a:gd name="T8" fmla="*/ 11 w 27"/>
                <a:gd name="T9" fmla="*/ 9 h 10"/>
                <a:gd name="T10" fmla="*/ 22 w 27"/>
                <a:gd name="T11" fmla="*/ 10 h 10"/>
                <a:gd name="T12" fmla="*/ 23 w 27"/>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23" y="3"/>
                  </a:moveTo>
                  <a:cubicBezTo>
                    <a:pt x="20" y="2"/>
                    <a:pt x="16" y="2"/>
                    <a:pt x="12" y="1"/>
                  </a:cubicBezTo>
                  <a:cubicBezTo>
                    <a:pt x="9" y="1"/>
                    <a:pt x="5" y="0"/>
                    <a:pt x="2" y="2"/>
                  </a:cubicBezTo>
                  <a:cubicBezTo>
                    <a:pt x="1" y="2"/>
                    <a:pt x="0" y="4"/>
                    <a:pt x="1" y="5"/>
                  </a:cubicBezTo>
                  <a:cubicBezTo>
                    <a:pt x="4" y="7"/>
                    <a:pt x="7" y="8"/>
                    <a:pt x="11" y="9"/>
                  </a:cubicBezTo>
                  <a:cubicBezTo>
                    <a:pt x="15" y="9"/>
                    <a:pt x="19" y="10"/>
                    <a:pt x="22" y="10"/>
                  </a:cubicBezTo>
                  <a:cubicBezTo>
                    <a:pt x="26" y="10"/>
                    <a:pt x="27"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6" name="Freeform 20">
              <a:extLst>
                <a:ext uri="{FF2B5EF4-FFF2-40B4-BE49-F238E27FC236}">
                  <a16:creationId xmlns:a16="http://schemas.microsoft.com/office/drawing/2014/main" id="{D75A3FE3-2166-452C-A18F-FB5BCD846EA0}"/>
                </a:ext>
              </a:extLst>
            </p:cNvPr>
            <p:cNvSpPr/>
            <p:nvPr/>
          </p:nvSpPr>
          <p:spPr bwMode="auto">
            <a:xfrm>
              <a:off x="4416" y="840"/>
              <a:ext cx="80" cy="19"/>
            </a:xfrm>
            <a:custGeom>
              <a:avLst/>
              <a:gdLst>
                <a:gd name="T0" fmla="*/ 31 w 34"/>
                <a:gd name="T1" fmla="*/ 2 h 8"/>
                <a:gd name="T2" fmla="*/ 19 w 34"/>
                <a:gd name="T3" fmla="*/ 0 h 8"/>
                <a:gd name="T4" fmla="*/ 3 w 34"/>
                <a:gd name="T5" fmla="*/ 1 h 8"/>
                <a:gd name="T6" fmla="*/ 3 w 34"/>
                <a:gd name="T7" fmla="*/ 6 h 8"/>
                <a:gd name="T8" fmla="*/ 18 w 34"/>
                <a:gd name="T9" fmla="*/ 7 h 8"/>
                <a:gd name="T10" fmla="*/ 31 w 34"/>
                <a:gd name="T11" fmla="*/ 7 h 8"/>
                <a:gd name="T12" fmla="*/ 31 w 34"/>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2"/>
                  </a:moveTo>
                  <a:cubicBezTo>
                    <a:pt x="28" y="0"/>
                    <a:pt x="23" y="0"/>
                    <a:pt x="19" y="0"/>
                  </a:cubicBezTo>
                  <a:cubicBezTo>
                    <a:pt x="14" y="0"/>
                    <a:pt x="9" y="1"/>
                    <a:pt x="3" y="1"/>
                  </a:cubicBezTo>
                  <a:cubicBezTo>
                    <a:pt x="0" y="1"/>
                    <a:pt x="0" y="5"/>
                    <a:pt x="3" y="6"/>
                  </a:cubicBezTo>
                  <a:cubicBezTo>
                    <a:pt x="8" y="6"/>
                    <a:pt x="13" y="7"/>
                    <a:pt x="18" y="7"/>
                  </a:cubicBezTo>
                  <a:cubicBezTo>
                    <a:pt x="22" y="7"/>
                    <a:pt x="27" y="8"/>
                    <a:pt x="31" y="7"/>
                  </a:cubicBezTo>
                  <a:cubicBezTo>
                    <a:pt x="33" y="6"/>
                    <a:pt x="34"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7" name="Freeform 21">
              <a:extLst>
                <a:ext uri="{FF2B5EF4-FFF2-40B4-BE49-F238E27FC236}">
                  <a16:creationId xmlns:a16="http://schemas.microsoft.com/office/drawing/2014/main" id="{58BD2C97-66AC-4859-8EC8-5F637DA0CDC8}"/>
                </a:ext>
              </a:extLst>
            </p:cNvPr>
            <p:cNvSpPr/>
            <p:nvPr/>
          </p:nvSpPr>
          <p:spPr bwMode="auto">
            <a:xfrm>
              <a:off x="4551" y="837"/>
              <a:ext cx="71" cy="26"/>
            </a:xfrm>
            <a:custGeom>
              <a:avLst/>
              <a:gdLst>
                <a:gd name="T0" fmla="*/ 28 w 30"/>
                <a:gd name="T1" fmla="*/ 3 h 11"/>
                <a:gd name="T2" fmla="*/ 4 w 30"/>
                <a:gd name="T3" fmla="*/ 2 h 11"/>
                <a:gd name="T4" fmla="*/ 4 w 30"/>
                <a:gd name="T5" fmla="*/ 9 h 11"/>
                <a:gd name="T6" fmla="*/ 28 w 30"/>
                <a:gd name="T7" fmla="*/ 8 h 11"/>
                <a:gd name="T8" fmla="*/ 28 w 30"/>
                <a:gd name="T9" fmla="*/ 3 h 11"/>
              </a:gdLst>
              <a:ahLst/>
              <a:cxnLst>
                <a:cxn ang="0">
                  <a:pos x="T0" y="T1"/>
                </a:cxn>
                <a:cxn ang="0">
                  <a:pos x="T2" y="T3"/>
                </a:cxn>
                <a:cxn ang="0">
                  <a:pos x="T4" y="T5"/>
                </a:cxn>
                <a:cxn ang="0">
                  <a:pos x="T6" y="T7"/>
                </a:cxn>
                <a:cxn ang="0">
                  <a:pos x="T8" y="T9"/>
                </a:cxn>
              </a:cxnLst>
              <a:rect l="0" t="0" r="r" b="b"/>
              <a:pathLst>
                <a:path w="30" h="11">
                  <a:moveTo>
                    <a:pt x="28" y="3"/>
                  </a:moveTo>
                  <a:cubicBezTo>
                    <a:pt x="21" y="0"/>
                    <a:pt x="11" y="2"/>
                    <a:pt x="4" y="2"/>
                  </a:cubicBezTo>
                  <a:cubicBezTo>
                    <a:pt x="0" y="2"/>
                    <a:pt x="0" y="9"/>
                    <a:pt x="4" y="9"/>
                  </a:cubicBezTo>
                  <a:cubicBezTo>
                    <a:pt x="11" y="9"/>
                    <a:pt x="21" y="11"/>
                    <a:pt x="28" y="8"/>
                  </a:cubicBezTo>
                  <a:cubicBezTo>
                    <a:pt x="30" y="7"/>
                    <a:pt x="30" y="3"/>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8" name="Freeform 22">
              <a:extLst>
                <a:ext uri="{FF2B5EF4-FFF2-40B4-BE49-F238E27FC236}">
                  <a16:creationId xmlns:a16="http://schemas.microsoft.com/office/drawing/2014/main" id="{D177F52D-26D9-4FA9-95EC-5748DBC034C3}"/>
                </a:ext>
              </a:extLst>
            </p:cNvPr>
            <p:cNvSpPr/>
            <p:nvPr/>
          </p:nvSpPr>
          <p:spPr bwMode="auto">
            <a:xfrm>
              <a:off x="4691" y="844"/>
              <a:ext cx="64" cy="22"/>
            </a:xfrm>
            <a:custGeom>
              <a:avLst/>
              <a:gdLst>
                <a:gd name="T0" fmla="*/ 24 w 27"/>
                <a:gd name="T1" fmla="*/ 1 h 9"/>
                <a:gd name="T2" fmla="*/ 12 w 27"/>
                <a:gd name="T3" fmla="*/ 1 h 9"/>
                <a:gd name="T4" fmla="*/ 2 w 27"/>
                <a:gd name="T5" fmla="*/ 2 h 9"/>
                <a:gd name="T6" fmla="*/ 2 w 27"/>
                <a:gd name="T7" fmla="*/ 7 h 9"/>
                <a:gd name="T8" fmla="*/ 12 w 27"/>
                <a:gd name="T9" fmla="*/ 8 h 9"/>
                <a:gd name="T10" fmla="*/ 24 w 27"/>
                <a:gd name="T11" fmla="*/ 8 h 9"/>
                <a:gd name="T12" fmla="*/ 24 w 2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4" y="1"/>
                  </a:moveTo>
                  <a:cubicBezTo>
                    <a:pt x="20" y="0"/>
                    <a:pt x="16" y="0"/>
                    <a:pt x="12" y="1"/>
                  </a:cubicBezTo>
                  <a:cubicBezTo>
                    <a:pt x="9" y="1"/>
                    <a:pt x="5" y="0"/>
                    <a:pt x="2" y="2"/>
                  </a:cubicBezTo>
                  <a:cubicBezTo>
                    <a:pt x="0" y="3"/>
                    <a:pt x="0" y="5"/>
                    <a:pt x="2" y="7"/>
                  </a:cubicBezTo>
                  <a:cubicBezTo>
                    <a:pt x="5" y="8"/>
                    <a:pt x="9" y="8"/>
                    <a:pt x="12" y="8"/>
                  </a:cubicBezTo>
                  <a:cubicBezTo>
                    <a:pt x="16" y="9"/>
                    <a:pt x="20" y="9"/>
                    <a:pt x="24" y="8"/>
                  </a:cubicBezTo>
                  <a:cubicBezTo>
                    <a:pt x="27" y="7"/>
                    <a:pt x="27" y="2"/>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9" name="Freeform 23">
              <a:extLst>
                <a:ext uri="{FF2B5EF4-FFF2-40B4-BE49-F238E27FC236}">
                  <a16:creationId xmlns:a16="http://schemas.microsoft.com/office/drawing/2014/main" id="{116C182B-5422-4DB8-8B01-F27D1BF2E64C}"/>
                </a:ext>
              </a:extLst>
            </p:cNvPr>
            <p:cNvSpPr/>
            <p:nvPr/>
          </p:nvSpPr>
          <p:spPr bwMode="auto">
            <a:xfrm>
              <a:off x="4814" y="851"/>
              <a:ext cx="88" cy="29"/>
            </a:xfrm>
            <a:custGeom>
              <a:avLst/>
              <a:gdLst>
                <a:gd name="T0" fmla="*/ 34 w 37"/>
                <a:gd name="T1" fmla="*/ 4 h 12"/>
                <a:gd name="T2" fmla="*/ 21 w 37"/>
                <a:gd name="T3" fmla="*/ 2 h 12"/>
                <a:gd name="T4" fmla="*/ 5 w 37"/>
                <a:gd name="T5" fmla="*/ 1 h 12"/>
                <a:gd name="T6" fmla="*/ 4 w 37"/>
                <a:gd name="T7" fmla="*/ 7 h 12"/>
                <a:gd name="T8" fmla="*/ 34 w 37"/>
                <a:gd name="T9" fmla="*/ 8 h 12"/>
                <a:gd name="T10" fmla="*/ 34 w 37"/>
                <a:gd name="T11" fmla="*/ 4 h 12"/>
              </a:gdLst>
              <a:ahLst/>
              <a:cxnLst>
                <a:cxn ang="0">
                  <a:pos x="T0" y="T1"/>
                </a:cxn>
                <a:cxn ang="0">
                  <a:pos x="T2" y="T3"/>
                </a:cxn>
                <a:cxn ang="0">
                  <a:pos x="T4" y="T5"/>
                </a:cxn>
                <a:cxn ang="0">
                  <a:pos x="T6" y="T7"/>
                </a:cxn>
                <a:cxn ang="0">
                  <a:pos x="T8" y="T9"/>
                </a:cxn>
                <a:cxn ang="0">
                  <a:pos x="T10" y="T11"/>
                </a:cxn>
              </a:cxnLst>
              <a:rect l="0" t="0" r="r" b="b"/>
              <a:pathLst>
                <a:path w="37" h="12">
                  <a:moveTo>
                    <a:pt x="34" y="4"/>
                  </a:moveTo>
                  <a:cubicBezTo>
                    <a:pt x="30" y="2"/>
                    <a:pt x="26" y="2"/>
                    <a:pt x="21" y="2"/>
                  </a:cubicBezTo>
                  <a:cubicBezTo>
                    <a:pt x="16" y="2"/>
                    <a:pt x="11" y="1"/>
                    <a:pt x="5" y="1"/>
                  </a:cubicBezTo>
                  <a:cubicBezTo>
                    <a:pt x="2" y="0"/>
                    <a:pt x="0" y="5"/>
                    <a:pt x="4" y="7"/>
                  </a:cubicBezTo>
                  <a:cubicBezTo>
                    <a:pt x="13" y="9"/>
                    <a:pt x="25" y="12"/>
                    <a:pt x="34" y="8"/>
                  </a:cubicBezTo>
                  <a:cubicBezTo>
                    <a:pt x="36" y="7"/>
                    <a:pt x="37" y="4"/>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0" name="Freeform 24">
              <a:extLst>
                <a:ext uri="{FF2B5EF4-FFF2-40B4-BE49-F238E27FC236}">
                  <a16:creationId xmlns:a16="http://schemas.microsoft.com/office/drawing/2014/main" id="{8728AD0F-7CB3-4335-B143-5648C37CAB50}"/>
                </a:ext>
              </a:extLst>
            </p:cNvPr>
            <p:cNvSpPr/>
            <p:nvPr/>
          </p:nvSpPr>
          <p:spPr bwMode="auto">
            <a:xfrm>
              <a:off x="4942" y="856"/>
              <a:ext cx="71" cy="19"/>
            </a:xfrm>
            <a:custGeom>
              <a:avLst/>
              <a:gdLst>
                <a:gd name="T0" fmla="*/ 26 w 30"/>
                <a:gd name="T1" fmla="*/ 1 h 8"/>
                <a:gd name="T2" fmla="*/ 4 w 30"/>
                <a:gd name="T3" fmla="*/ 1 h 8"/>
                <a:gd name="T4" fmla="*/ 4 w 30"/>
                <a:gd name="T5" fmla="*/ 7 h 8"/>
                <a:gd name="T6" fmla="*/ 26 w 30"/>
                <a:gd name="T7" fmla="*/ 7 h 8"/>
                <a:gd name="T8" fmla="*/ 26 w 30"/>
                <a:gd name="T9" fmla="*/ 1 h 8"/>
              </a:gdLst>
              <a:ahLst/>
              <a:cxnLst>
                <a:cxn ang="0">
                  <a:pos x="T0" y="T1"/>
                </a:cxn>
                <a:cxn ang="0">
                  <a:pos x="T2" y="T3"/>
                </a:cxn>
                <a:cxn ang="0">
                  <a:pos x="T4" y="T5"/>
                </a:cxn>
                <a:cxn ang="0">
                  <a:pos x="T6" y="T7"/>
                </a:cxn>
                <a:cxn ang="0">
                  <a:pos x="T8" y="T9"/>
                </a:cxn>
              </a:cxnLst>
              <a:rect l="0" t="0" r="r" b="b"/>
              <a:pathLst>
                <a:path w="30" h="8">
                  <a:moveTo>
                    <a:pt x="26" y="1"/>
                  </a:moveTo>
                  <a:cubicBezTo>
                    <a:pt x="19" y="0"/>
                    <a:pt x="11" y="0"/>
                    <a:pt x="4" y="1"/>
                  </a:cubicBezTo>
                  <a:cubicBezTo>
                    <a:pt x="0" y="1"/>
                    <a:pt x="0" y="6"/>
                    <a:pt x="4" y="7"/>
                  </a:cubicBezTo>
                  <a:cubicBezTo>
                    <a:pt x="11" y="7"/>
                    <a:pt x="19" y="8"/>
                    <a:pt x="26" y="7"/>
                  </a:cubicBezTo>
                  <a:cubicBezTo>
                    <a:pt x="30" y="6"/>
                    <a:pt x="30"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1" name="Freeform 25">
              <a:extLst>
                <a:ext uri="{FF2B5EF4-FFF2-40B4-BE49-F238E27FC236}">
                  <a16:creationId xmlns:a16="http://schemas.microsoft.com/office/drawing/2014/main" id="{4C0F3F64-9727-430E-9A1F-1F9250109CB8}"/>
                </a:ext>
              </a:extLst>
            </p:cNvPr>
            <p:cNvSpPr/>
            <p:nvPr/>
          </p:nvSpPr>
          <p:spPr bwMode="auto">
            <a:xfrm>
              <a:off x="5058" y="849"/>
              <a:ext cx="128" cy="67"/>
            </a:xfrm>
            <a:custGeom>
              <a:avLst/>
              <a:gdLst>
                <a:gd name="T0" fmla="*/ 49 w 54"/>
                <a:gd name="T1" fmla="*/ 17 h 28"/>
                <a:gd name="T2" fmla="*/ 4 w 54"/>
                <a:gd name="T3" fmla="*/ 6 h 28"/>
                <a:gd name="T4" fmla="*/ 4 w 54"/>
                <a:gd name="T5" fmla="*/ 12 h 28"/>
                <a:gd name="T6" fmla="*/ 43 w 54"/>
                <a:gd name="T7" fmla="*/ 24 h 28"/>
                <a:gd name="T8" fmla="*/ 49 w 54"/>
                <a:gd name="T9" fmla="*/ 17 h 28"/>
              </a:gdLst>
              <a:ahLst/>
              <a:cxnLst>
                <a:cxn ang="0">
                  <a:pos x="T0" y="T1"/>
                </a:cxn>
                <a:cxn ang="0">
                  <a:pos x="T2" y="T3"/>
                </a:cxn>
                <a:cxn ang="0">
                  <a:pos x="T4" y="T5"/>
                </a:cxn>
                <a:cxn ang="0">
                  <a:pos x="T6" y="T7"/>
                </a:cxn>
                <a:cxn ang="0">
                  <a:pos x="T8" y="T9"/>
                </a:cxn>
              </a:cxnLst>
              <a:rect l="0" t="0" r="r" b="b"/>
              <a:pathLst>
                <a:path w="54" h="28">
                  <a:moveTo>
                    <a:pt x="49" y="17"/>
                  </a:moveTo>
                  <a:cubicBezTo>
                    <a:pt x="37" y="5"/>
                    <a:pt x="20" y="0"/>
                    <a:pt x="4" y="6"/>
                  </a:cubicBezTo>
                  <a:cubicBezTo>
                    <a:pt x="0" y="7"/>
                    <a:pt x="1" y="12"/>
                    <a:pt x="4" y="12"/>
                  </a:cubicBezTo>
                  <a:cubicBezTo>
                    <a:pt x="18" y="10"/>
                    <a:pt x="32" y="14"/>
                    <a:pt x="43" y="24"/>
                  </a:cubicBezTo>
                  <a:cubicBezTo>
                    <a:pt x="47" y="28"/>
                    <a:pt x="54" y="21"/>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2" name="Freeform 26">
              <a:extLst>
                <a:ext uri="{FF2B5EF4-FFF2-40B4-BE49-F238E27FC236}">
                  <a16:creationId xmlns:a16="http://schemas.microsoft.com/office/drawing/2014/main" id="{945078BA-AA74-482A-B3D5-5C3F286A132C}"/>
                </a:ext>
              </a:extLst>
            </p:cNvPr>
            <p:cNvSpPr/>
            <p:nvPr/>
          </p:nvSpPr>
          <p:spPr bwMode="auto">
            <a:xfrm>
              <a:off x="5203" y="913"/>
              <a:ext cx="78" cy="62"/>
            </a:xfrm>
            <a:custGeom>
              <a:avLst/>
              <a:gdLst>
                <a:gd name="T0" fmla="*/ 32 w 33"/>
                <a:gd name="T1" fmla="*/ 21 h 26"/>
                <a:gd name="T2" fmla="*/ 20 w 33"/>
                <a:gd name="T3" fmla="*/ 11 h 26"/>
                <a:gd name="T4" fmla="*/ 5 w 33"/>
                <a:gd name="T5" fmla="*/ 2 h 26"/>
                <a:gd name="T6" fmla="*/ 2 w 33"/>
                <a:gd name="T7" fmla="*/ 5 h 26"/>
                <a:gd name="T8" fmla="*/ 15 w 33"/>
                <a:gd name="T9" fmla="*/ 16 h 26"/>
                <a:gd name="T10" fmla="*/ 28 w 33"/>
                <a:gd name="T11" fmla="*/ 25 h 26"/>
                <a:gd name="T12" fmla="*/ 32 w 33"/>
                <a:gd name="T13" fmla="*/ 21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2" y="21"/>
                  </a:moveTo>
                  <a:cubicBezTo>
                    <a:pt x="29" y="17"/>
                    <a:pt x="24" y="14"/>
                    <a:pt x="20" y="11"/>
                  </a:cubicBezTo>
                  <a:cubicBezTo>
                    <a:pt x="15" y="8"/>
                    <a:pt x="10" y="5"/>
                    <a:pt x="5" y="2"/>
                  </a:cubicBezTo>
                  <a:cubicBezTo>
                    <a:pt x="2" y="0"/>
                    <a:pt x="0" y="3"/>
                    <a:pt x="2" y="5"/>
                  </a:cubicBezTo>
                  <a:cubicBezTo>
                    <a:pt x="6" y="9"/>
                    <a:pt x="10" y="13"/>
                    <a:pt x="15" y="16"/>
                  </a:cubicBezTo>
                  <a:cubicBezTo>
                    <a:pt x="19" y="19"/>
                    <a:pt x="23" y="24"/>
                    <a:pt x="28" y="25"/>
                  </a:cubicBezTo>
                  <a:cubicBezTo>
                    <a:pt x="31" y="26"/>
                    <a:pt x="33" y="23"/>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3" name="Freeform 27">
              <a:extLst>
                <a:ext uri="{FF2B5EF4-FFF2-40B4-BE49-F238E27FC236}">
                  <a16:creationId xmlns:a16="http://schemas.microsoft.com/office/drawing/2014/main" id="{1B502C91-A30F-4692-A64B-3CBEFB564078}"/>
                </a:ext>
              </a:extLst>
            </p:cNvPr>
            <p:cNvSpPr/>
            <p:nvPr/>
          </p:nvSpPr>
          <p:spPr bwMode="auto">
            <a:xfrm>
              <a:off x="5314" y="997"/>
              <a:ext cx="52" cy="45"/>
            </a:xfrm>
            <a:custGeom>
              <a:avLst/>
              <a:gdLst>
                <a:gd name="T0" fmla="*/ 21 w 22"/>
                <a:gd name="T1" fmla="*/ 15 h 19"/>
                <a:gd name="T2" fmla="*/ 15 w 22"/>
                <a:gd name="T3" fmla="*/ 8 h 19"/>
                <a:gd name="T4" fmla="*/ 7 w 22"/>
                <a:gd name="T5" fmla="*/ 2 h 19"/>
                <a:gd name="T6" fmla="*/ 3 w 22"/>
                <a:gd name="T7" fmla="*/ 7 h 19"/>
                <a:gd name="T8" fmla="*/ 10 w 22"/>
                <a:gd name="T9" fmla="*/ 13 h 19"/>
                <a:gd name="T10" fmla="*/ 18 w 22"/>
                <a:gd name="T11" fmla="*/ 18 h 19"/>
                <a:gd name="T12" fmla="*/ 21 w 22"/>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21" y="15"/>
                  </a:moveTo>
                  <a:cubicBezTo>
                    <a:pt x="20" y="12"/>
                    <a:pt x="17" y="10"/>
                    <a:pt x="15" y="8"/>
                  </a:cubicBezTo>
                  <a:cubicBezTo>
                    <a:pt x="12" y="6"/>
                    <a:pt x="9" y="4"/>
                    <a:pt x="7" y="2"/>
                  </a:cubicBezTo>
                  <a:cubicBezTo>
                    <a:pt x="4" y="0"/>
                    <a:pt x="0" y="5"/>
                    <a:pt x="3" y="7"/>
                  </a:cubicBezTo>
                  <a:cubicBezTo>
                    <a:pt x="5" y="9"/>
                    <a:pt x="8" y="11"/>
                    <a:pt x="10" y="13"/>
                  </a:cubicBezTo>
                  <a:cubicBezTo>
                    <a:pt x="12" y="15"/>
                    <a:pt x="15" y="18"/>
                    <a:pt x="18" y="18"/>
                  </a:cubicBezTo>
                  <a:cubicBezTo>
                    <a:pt x="20" y="19"/>
                    <a:pt x="22" y="17"/>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4" name="Freeform 28">
              <a:extLst>
                <a:ext uri="{FF2B5EF4-FFF2-40B4-BE49-F238E27FC236}">
                  <a16:creationId xmlns:a16="http://schemas.microsoft.com/office/drawing/2014/main" id="{41D59416-06C1-41B9-A14A-2C784A47C83E}"/>
                </a:ext>
              </a:extLst>
            </p:cNvPr>
            <p:cNvSpPr/>
            <p:nvPr/>
          </p:nvSpPr>
          <p:spPr bwMode="auto">
            <a:xfrm>
              <a:off x="5395" y="1063"/>
              <a:ext cx="63" cy="43"/>
            </a:xfrm>
            <a:custGeom>
              <a:avLst/>
              <a:gdLst>
                <a:gd name="T0" fmla="*/ 27 w 27"/>
                <a:gd name="T1" fmla="*/ 14 h 18"/>
                <a:gd name="T2" fmla="*/ 18 w 27"/>
                <a:gd name="T3" fmla="*/ 6 h 18"/>
                <a:gd name="T4" fmla="*/ 5 w 27"/>
                <a:gd name="T5" fmla="*/ 1 h 18"/>
                <a:gd name="T6" fmla="*/ 3 w 27"/>
                <a:gd name="T7" fmla="*/ 5 h 18"/>
                <a:gd name="T8" fmla="*/ 14 w 27"/>
                <a:gd name="T9" fmla="*/ 11 h 18"/>
                <a:gd name="T10" fmla="*/ 23 w 27"/>
                <a:gd name="T11" fmla="*/ 17 h 18"/>
                <a:gd name="T12" fmla="*/ 27 w 27"/>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27" y="14"/>
                  </a:moveTo>
                  <a:cubicBezTo>
                    <a:pt x="25" y="10"/>
                    <a:pt x="21" y="8"/>
                    <a:pt x="18" y="6"/>
                  </a:cubicBezTo>
                  <a:cubicBezTo>
                    <a:pt x="14" y="4"/>
                    <a:pt x="9" y="2"/>
                    <a:pt x="5" y="1"/>
                  </a:cubicBezTo>
                  <a:cubicBezTo>
                    <a:pt x="2" y="0"/>
                    <a:pt x="0" y="4"/>
                    <a:pt x="3" y="5"/>
                  </a:cubicBezTo>
                  <a:cubicBezTo>
                    <a:pt x="7" y="7"/>
                    <a:pt x="10" y="9"/>
                    <a:pt x="14" y="11"/>
                  </a:cubicBezTo>
                  <a:cubicBezTo>
                    <a:pt x="17" y="13"/>
                    <a:pt x="20" y="17"/>
                    <a:pt x="23" y="17"/>
                  </a:cubicBezTo>
                  <a:cubicBezTo>
                    <a:pt x="25" y="18"/>
                    <a:pt x="27" y="16"/>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5" name="Freeform 29">
              <a:extLst>
                <a:ext uri="{FF2B5EF4-FFF2-40B4-BE49-F238E27FC236}">
                  <a16:creationId xmlns:a16="http://schemas.microsoft.com/office/drawing/2014/main" id="{4DC7807F-DFE1-421F-8C56-CF3990CDFE74}"/>
                </a:ext>
              </a:extLst>
            </p:cNvPr>
            <p:cNvSpPr/>
            <p:nvPr/>
          </p:nvSpPr>
          <p:spPr bwMode="auto">
            <a:xfrm>
              <a:off x="5489" y="1130"/>
              <a:ext cx="55" cy="52"/>
            </a:xfrm>
            <a:custGeom>
              <a:avLst/>
              <a:gdLst>
                <a:gd name="T0" fmla="*/ 22 w 23"/>
                <a:gd name="T1" fmla="*/ 16 h 22"/>
                <a:gd name="T2" fmla="*/ 14 w 23"/>
                <a:gd name="T3" fmla="*/ 11 h 22"/>
                <a:gd name="T4" fmla="*/ 6 w 23"/>
                <a:gd name="T5" fmla="*/ 3 h 22"/>
                <a:gd name="T6" fmla="*/ 2 w 23"/>
                <a:gd name="T7" fmla="*/ 6 h 22"/>
                <a:gd name="T8" fmla="*/ 9 w 23"/>
                <a:gd name="T9" fmla="*/ 17 h 22"/>
                <a:gd name="T10" fmla="*/ 21 w 23"/>
                <a:gd name="T11" fmla="*/ 20 h 22"/>
                <a:gd name="T12" fmla="*/ 22 w 23"/>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22" y="16"/>
                  </a:moveTo>
                  <a:cubicBezTo>
                    <a:pt x="21" y="13"/>
                    <a:pt x="16" y="13"/>
                    <a:pt x="14" y="11"/>
                  </a:cubicBezTo>
                  <a:cubicBezTo>
                    <a:pt x="11" y="9"/>
                    <a:pt x="8" y="6"/>
                    <a:pt x="6" y="3"/>
                  </a:cubicBezTo>
                  <a:cubicBezTo>
                    <a:pt x="5" y="0"/>
                    <a:pt x="0" y="3"/>
                    <a:pt x="2" y="6"/>
                  </a:cubicBezTo>
                  <a:cubicBezTo>
                    <a:pt x="3" y="10"/>
                    <a:pt x="6" y="14"/>
                    <a:pt x="9" y="17"/>
                  </a:cubicBezTo>
                  <a:cubicBezTo>
                    <a:pt x="12" y="19"/>
                    <a:pt x="18" y="22"/>
                    <a:pt x="21" y="20"/>
                  </a:cubicBezTo>
                  <a:cubicBezTo>
                    <a:pt x="23" y="20"/>
                    <a:pt x="23" y="18"/>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6" name="Freeform 30">
              <a:extLst>
                <a:ext uri="{FF2B5EF4-FFF2-40B4-BE49-F238E27FC236}">
                  <a16:creationId xmlns:a16="http://schemas.microsoft.com/office/drawing/2014/main" id="{BD29C779-CBA8-4476-8E1E-549D9F5565D7}"/>
                </a:ext>
              </a:extLst>
            </p:cNvPr>
            <p:cNvSpPr/>
            <p:nvPr/>
          </p:nvSpPr>
          <p:spPr bwMode="auto">
            <a:xfrm>
              <a:off x="5556" y="1194"/>
              <a:ext cx="47" cy="67"/>
            </a:xfrm>
            <a:custGeom>
              <a:avLst/>
              <a:gdLst>
                <a:gd name="T0" fmla="*/ 15 w 20"/>
                <a:gd name="T1" fmla="*/ 13 h 28"/>
                <a:gd name="T2" fmla="*/ 7 w 20"/>
                <a:gd name="T3" fmla="*/ 2 h 28"/>
                <a:gd name="T4" fmla="*/ 2 w 20"/>
                <a:gd name="T5" fmla="*/ 6 h 28"/>
                <a:gd name="T6" fmla="*/ 9 w 20"/>
                <a:gd name="T7" fmla="*/ 16 h 28"/>
                <a:gd name="T8" fmla="*/ 14 w 20"/>
                <a:gd name="T9" fmla="*/ 27 h 28"/>
                <a:gd name="T10" fmla="*/ 20 w 20"/>
                <a:gd name="T11" fmla="*/ 25 h 28"/>
                <a:gd name="T12" fmla="*/ 15 w 20"/>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15" y="13"/>
                  </a:moveTo>
                  <a:cubicBezTo>
                    <a:pt x="13" y="9"/>
                    <a:pt x="10" y="6"/>
                    <a:pt x="7" y="2"/>
                  </a:cubicBezTo>
                  <a:cubicBezTo>
                    <a:pt x="5" y="0"/>
                    <a:pt x="0" y="3"/>
                    <a:pt x="2" y="6"/>
                  </a:cubicBezTo>
                  <a:cubicBezTo>
                    <a:pt x="4" y="9"/>
                    <a:pt x="7" y="13"/>
                    <a:pt x="9" y="16"/>
                  </a:cubicBezTo>
                  <a:cubicBezTo>
                    <a:pt x="10" y="20"/>
                    <a:pt x="11" y="24"/>
                    <a:pt x="14" y="27"/>
                  </a:cubicBezTo>
                  <a:cubicBezTo>
                    <a:pt x="16" y="28"/>
                    <a:pt x="19" y="28"/>
                    <a:pt x="20" y="25"/>
                  </a:cubicBezTo>
                  <a:cubicBezTo>
                    <a:pt x="20" y="21"/>
                    <a:pt x="18" y="17"/>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7" name="Freeform 31">
              <a:extLst>
                <a:ext uri="{FF2B5EF4-FFF2-40B4-BE49-F238E27FC236}">
                  <a16:creationId xmlns:a16="http://schemas.microsoft.com/office/drawing/2014/main" id="{BF7629FC-DC0B-453D-BF96-07F2D575D1C3}"/>
                </a:ext>
              </a:extLst>
            </p:cNvPr>
            <p:cNvSpPr/>
            <p:nvPr/>
          </p:nvSpPr>
          <p:spPr bwMode="auto">
            <a:xfrm>
              <a:off x="3496" y="1630"/>
              <a:ext cx="86" cy="26"/>
            </a:xfrm>
            <a:custGeom>
              <a:avLst/>
              <a:gdLst>
                <a:gd name="T0" fmla="*/ 33 w 36"/>
                <a:gd name="T1" fmla="*/ 3 h 11"/>
                <a:gd name="T2" fmla="*/ 20 w 36"/>
                <a:gd name="T3" fmla="*/ 1 h 11"/>
                <a:gd name="T4" fmla="*/ 4 w 36"/>
                <a:gd name="T5" fmla="*/ 0 h 11"/>
                <a:gd name="T6" fmla="*/ 3 w 36"/>
                <a:gd name="T7" fmla="*/ 7 h 11"/>
                <a:gd name="T8" fmla="*/ 20 w 36"/>
                <a:gd name="T9" fmla="*/ 9 h 11"/>
                <a:gd name="T10" fmla="*/ 33 w 36"/>
                <a:gd name="T11" fmla="*/ 9 h 11"/>
                <a:gd name="T12" fmla="*/ 33 w 36"/>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3"/>
                  </a:moveTo>
                  <a:cubicBezTo>
                    <a:pt x="29" y="0"/>
                    <a:pt x="24" y="1"/>
                    <a:pt x="20" y="1"/>
                  </a:cubicBezTo>
                  <a:cubicBezTo>
                    <a:pt x="15" y="0"/>
                    <a:pt x="9" y="0"/>
                    <a:pt x="4" y="0"/>
                  </a:cubicBezTo>
                  <a:cubicBezTo>
                    <a:pt x="1" y="0"/>
                    <a:pt x="0" y="6"/>
                    <a:pt x="3" y="7"/>
                  </a:cubicBezTo>
                  <a:cubicBezTo>
                    <a:pt x="9" y="8"/>
                    <a:pt x="14" y="8"/>
                    <a:pt x="20" y="9"/>
                  </a:cubicBezTo>
                  <a:cubicBezTo>
                    <a:pt x="24" y="10"/>
                    <a:pt x="28" y="11"/>
                    <a:pt x="33" y="9"/>
                  </a:cubicBezTo>
                  <a:cubicBezTo>
                    <a:pt x="36" y="8"/>
                    <a:pt x="35"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8" name="Freeform 32">
              <a:extLst>
                <a:ext uri="{FF2B5EF4-FFF2-40B4-BE49-F238E27FC236}">
                  <a16:creationId xmlns:a16="http://schemas.microsoft.com/office/drawing/2014/main" id="{37CDE933-7717-4149-AA2C-41E8D941E8D6}"/>
                </a:ext>
              </a:extLst>
            </p:cNvPr>
            <p:cNvSpPr/>
            <p:nvPr/>
          </p:nvSpPr>
          <p:spPr bwMode="auto">
            <a:xfrm>
              <a:off x="3655" y="1637"/>
              <a:ext cx="83" cy="24"/>
            </a:xfrm>
            <a:custGeom>
              <a:avLst/>
              <a:gdLst>
                <a:gd name="T0" fmla="*/ 32 w 35"/>
                <a:gd name="T1" fmla="*/ 1 h 10"/>
                <a:gd name="T2" fmla="*/ 17 w 35"/>
                <a:gd name="T3" fmla="*/ 1 h 10"/>
                <a:gd name="T4" fmla="*/ 3 w 35"/>
                <a:gd name="T5" fmla="*/ 2 h 10"/>
                <a:gd name="T6" fmla="*/ 3 w 35"/>
                <a:gd name="T7" fmla="*/ 9 h 10"/>
                <a:gd name="T8" fmla="*/ 17 w 35"/>
                <a:gd name="T9" fmla="*/ 10 h 10"/>
                <a:gd name="T10" fmla="*/ 32 w 35"/>
                <a:gd name="T11" fmla="*/ 9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7" y="0"/>
                    <a:pt x="22" y="0"/>
                    <a:pt x="17" y="1"/>
                  </a:cubicBezTo>
                  <a:cubicBezTo>
                    <a:pt x="13" y="1"/>
                    <a:pt x="8" y="1"/>
                    <a:pt x="3" y="2"/>
                  </a:cubicBezTo>
                  <a:cubicBezTo>
                    <a:pt x="0" y="2"/>
                    <a:pt x="0" y="8"/>
                    <a:pt x="3" y="9"/>
                  </a:cubicBezTo>
                  <a:cubicBezTo>
                    <a:pt x="8" y="9"/>
                    <a:pt x="13" y="10"/>
                    <a:pt x="17" y="10"/>
                  </a:cubicBezTo>
                  <a:cubicBezTo>
                    <a:pt x="22" y="10"/>
                    <a:pt x="27" y="10"/>
                    <a:pt x="32" y="9"/>
                  </a:cubicBezTo>
                  <a:cubicBezTo>
                    <a:pt x="35" y="8"/>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9" name="Freeform 33">
              <a:extLst>
                <a:ext uri="{FF2B5EF4-FFF2-40B4-BE49-F238E27FC236}">
                  <a16:creationId xmlns:a16="http://schemas.microsoft.com/office/drawing/2014/main" id="{468A8276-E1A4-412B-BC05-764616C31FAE}"/>
                </a:ext>
              </a:extLst>
            </p:cNvPr>
            <p:cNvSpPr/>
            <p:nvPr/>
          </p:nvSpPr>
          <p:spPr bwMode="auto">
            <a:xfrm>
              <a:off x="3807" y="1640"/>
              <a:ext cx="104" cy="35"/>
            </a:xfrm>
            <a:custGeom>
              <a:avLst/>
              <a:gdLst>
                <a:gd name="T0" fmla="*/ 40 w 44"/>
                <a:gd name="T1" fmla="*/ 5 h 15"/>
                <a:gd name="T2" fmla="*/ 6 w 44"/>
                <a:gd name="T3" fmla="*/ 6 h 15"/>
                <a:gd name="T4" fmla="*/ 8 w 44"/>
                <a:gd name="T5" fmla="*/ 15 h 15"/>
                <a:gd name="T6" fmla="*/ 24 w 44"/>
                <a:gd name="T7" fmla="*/ 13 h 15"/>
                <a:gd name="T8" fmla="*/ 39 w 44"/>
                <a:gd name="T9" fmla="*/ 13 h 15"/>
                <a:gd name="T10" fmla="*/ 40 w 44"/>
                <a:gd name="T11" fmla="*/ 5 h 15"/>
              </a:gdLst>
              <a:ahLst/>
              <a:cxnLst>
                <a:cxn ang="0">
                  <a:pos x="T0" y="T1"/>
                </a:cxn>
                <a:cxn ang="0">
                  <a:pos x="T2" y="T3"/>
                </a:cxn>
                <a:cxn ang="0">
                  <a:pos x="T4" y="T5"/>
                </a:cxn>
                <a:cxn ang="0">
                  <a:pos x="T6" y="T7"/>
                </a:cxn>
                <a:cxn ang="0">
                  <a:pos x="T8" y="T9"/>
                </a:cxn>
                <a:cxn ang="0">
                  <a:pos x="T10" y="T11"/>
                </a:cxn>
              </a:cxnLst>
              <a:rect l="0" t="0" r="r" b="b"/>
              <a:pathLst>
                <a:path w="44" h="15">
                  <a:moveTo>
                    <a:pt x="40" y="5"/>
                  </a:moveTo>
                  <a:cubicBezTo>
                    <a:pt x="30" y="0"/>
                    <a:pt x="16" y="4"/>
                    <a:pt x="6" y="6"/>
                  </a:cubicBezTo>
                  <a:cubicBezTo>
                    <a:pt x="0" y="8"/>
                    <a:pt x="3" y="15"/>
                    <a:pt x="8" y="15"/>
                  </a:cubicBezTo>
                  <a:cubicBezTo>
                    <a:pt x="13" y="14"/>
                    <a:pt x="19" y="13"/>
                    <a:pt x="24" y="13"/>
                  </a:cubicBezTo>
                  <a:cubicBezTo>
                    <a:pt x="29" y="13"/>
                    <a:pt x="34" y="14"/>
                    <a:pt x="39" y="13"/>
                  </a:cubicBezTo>
                  <a:cubicBezTo>
                    <a:pt x="43" y="12"/>
                    <a:pt x="44" y="7"/>
                    <a:pt x="4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0" name="Freeform 34">
              <a:extLst>
                <a:ext uri="{FF2B5EF4-FFF2-40B4-BE49-F238E27FC236}">
                  <a16:creationId xmlns:a16="http://schemas.microsoft.com/office/drawing/2014/main" id="{122E15BB-714D-43D5-BFDC-1F538B4669DC}"/>
                </a:ext>
              </a:extLst>
            </p:cNvPr>
            <p:cNvSpPr/>
            <p:nvPr/>
          </p:nvSpPr>
          <p:spPr bwMode="auto">
            <a:xfrm>
              <a:off x="3975" y="1632"/>
              <a:ext cx="107" cy="36"/>
            </a:xfrm>
            <a:custGeom>
              <a:avLst/>
              <a:gdLst>
                <a:gd name="T0" fmla="*/ 42 w 45"/>
                <a:gd name="T1" fmla="*/ 2 h 15"/>
                <a:gd name="T2" fmla="*/ 25 w 45"/>
                <a:gd name="T3" fmla="*/ 3 h 15"/>
                <a:gd name="T4" fmla="*/ 6 w 45"/>
                <a:gd name="T5" fmla="*/ 1 h 15"/>
                <a:gd name="T6" fmla="*/ 4 w 45"/>
                <a:gd name="T7" fmla="*/ 8 h 15"/>
                <a:gd name="T8" fmla="*/ 42 w 45"/>
                <a:gd name="T9" fmla="*/ 9 h 15"/>
                <a:gd name="T10" fmla="*/ 42 w 45"/>
                <a:gd name="T11" fmla="*/ 2 h 15"/>
              </a:gdLst>
              <a:ahLst/>
              <a:cxnLst>
                <a:cxn ang="0">
                  <a:pos x="T0" y="T1"/>
                </a:cxn>
                <a:cxn ang="0">
                  <a:pos x="T2" y="T3"/>
                </a:cxn>
                <a:cxn ang="0">
                  <a:pos x="T4" y="T5"/>
                </a:cxn>
                <a:cxn ang="0">
                  <a:pos x="T6" y="T7"/>
                </a:cxn>
                <a:cxn ang="0">
                  <a:pos x="T8" y="T9"/>
                </a:cxn>
                <a:cxn ang="0">
                  <a:pos x="T10" y="T11"/>
                </a:cxn>
              </a:cxnLst>
              <a:rect l="0" t="0" r="r" b="b"/>
              <a:pathLst>
                <a:path w="45" h="15">
                  <a:moveTo>
                    <a:pt x="42" y="2"/>
                  </a:moveTo>
                  <a:cubicBezTo>
                    <a:pt x="36" y="1"/>
                    <a:pt x="31" y="2"/>
                    <a:pt x="25" y="3"/>
                  </a:cubicBezTo>
                  <a:cubicBezTo>
                    <a:pt x="19" y="3"/>
                    <a:pt x="12" y="2"/>
                    <a:pt x="6" y="1"/>
                  </a:cubicBezTo>
                  <a:cubicBezTo>
                    <a:pt x="1" y="0"/>
                    <a:pt x="0" y="6"/>
                    <a:pt x="4" y="8"/>
                  </a:cubicBezTo>
                  <a:cubicBezTo>
                    <a:pt x="14" y="12"/>
                    <a:pt x="32" y="15"/>
                    <a:pt x="42" y="9"/>
                  </a:cubicBezTo>
                  <a:cubicBezTo>
                    <a:pt x="45" y="7"/>
                    <a:pt x="45" y="3"/>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1" name="Freeform 35">
              <a:extLst>
                <a:ext uri="{FF2B5EF4-FFF2-40B4-BE49-F238E27FC236}">
                  <a16:creationId xmlns:a16="http://schemas.microsoft.com/office/drawing/2014/main" id="{5859643D-B6D3-4E76-A9E5-87F239DF3AFB}"/>
                </a:ext>
              </a:extLst>
            </p:cNvPr>
            <p:cNvSpPr/>
            <p:nvPr/>
          </p:nvSpPr>
          <p:spPr bwMode="auto">
            <a:xfrm>
              <a:off x="4143" y="1647"/>
              <a:ext cx="93" cy="26"/>
            </a:xfrm>
            <a:custGeom>
              <a:avLst/>
              <a:gdLst>
                <a:gd name="T0" fmla="*/ 36 w 39"/>
                <a:gd name="T1" fmla="*/ 2 h 11"/>
                <a:gd name="T2" fmla="*/ 22 w 39"/>
                <a:gd name="T3" fmla="*/ 1 h 11"/>
                <a:gd name="T4" fmla="*/ 5 w 39"/>
                <a:gd name="T5" fmla="*/ 2 h 11"/>
                <a:gd name="T6" fmla="*/ 5 w 39"/>
                <a:gd name="T7" fmla="*/ 10 h 11"/>
                <a:gd name="T8" fmla="*/ 22 w 39"/>
                <a:gd name="T9" fmla="*/ 10 h 11"/>
                <a:gd name="T10" fmla="*/ 36 w 39"/>
                <a:gd name="T11" fmla="*/ 9 h 11"/>
                <a:gd name="T12" fmla="*/ 36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6" y="2"/>
                  </a:moveTo>
                  <a:cubicBezTo>
                    <a:pt x="31" y="0"/>
                    <a:pt x="27" y="1"/>
                    <a:pt x="22" y="1"/>
                  </a:cubicBezTo>
                  <a:cubicBezTo>
                    <a:pt x="16" y="1"/>
                    <a:pt x="10" y="1"/>
                    <a:pt x="5" y="2"/>
                  </a:cubicBezTo>
                  <a:cubicBezTo>
                    <a:pt x="0" y="2"/>
                    <a:pt x="0" y="9"/>
                    <a:pt x="5" y="10"/>
                  </a:cubicBezTo>
                  <a:cubicBezTo>
                    <a:pt x="10" y="10"/>
                    <a:pt x="16" y="10"/>
                    <a:pt x="22" y="10"/>
                  </a:cubicBezTo>
                  <a:cubicBezTo>
                    <a:pt x="27" y="11"/>
                    <a:pt x="31" y="11"/>
                    <a:pt x="36" y="9"/>
                  </a:cubicBezTo>
                  <a:cubicBezTo>
                    <a:pt x="39" y="8"/>
                    <a:pt x="39"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2" name="Freeform 36">
              <a:extLst>
                <a:ext uri="{FF2B5EF4-FFF2-40B4-BE49-F238E27FC236}">
                  <a16:creationId xmlns:a16="http://schemas.microsoft.com/office/drawing/2014/main" id="{CC2F593F-5D00-4C9F-AADC-574FE40D2850}"/>
                </a:ext>
              </a:extLst>
            </p:cNvPr>
            <p:cNvSpPr/>
            <p:nvPr/>
          </p:nvSpPr>
          <p:spPr bwMode="auto">
            <a:xfrm>
              <a:off x="4307" y="1647"/>
              <a:ext cx="92" cy="26"/>
            </a:xfrm>
            <a:custGeom>
              <a:avLst/>
              <a:gdLst>
                <a:gd name="T0" fmla="*/ 35 w 39"/>
                <a:gd name="T1" fmla="*/ 2 h 11"/>
                <a:gd name="T2" fmla="*/ 18 w 39"/>
                <a:gd name="T3" fmla="*/ 1 h 11"/>
                <a:gd name="T4" fmla="*/ 2 w 39"/>
                <a:gd name="T5" fmla="*/ 3 h 11"/>
                <a:gd name="T6" fmla="*/ 2 w 39"/>
                <a:gd name="T7" fmla="*/ 8 h 11"/>
                <a:gd name="T8" fmla="*/ 18 w 39"/>
                <a:gd name="T9" fmla="*/ 10 h 11"/>
                <a:gd name="T10" fmla="*/ 35 w 39"/>
                <a:gd name="T11" fmla="*/ 9 h 11"/>
                <a:gd name="T12" fmla="*/ 35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5" y="2"/>
                  </a:moveTo>
                  <a:cubicBezTo>
                    <a:pt x="29" y="0"/>
                    <a:pt x="24" y="1"/>
                    <a:pt x="18" y="1"/>
                  </a:cubicBezTo>
                  <a:cubicBezTo>
                    <a:pt x="13" y="1"/>
                    <a:pt x="7" y="2"/>
                    <a:pt x="2" y="3"/>
                  </a:cubicBezTo>
                  <a:cubicBezTo>
                    <a:pt x="0" y="4"/>
                    <a:pt x="0" y="7"/>
                    <a:pt x="2" y="8"/>
                  </a:cubicBezTo>
                  <a:cubicBezTo>
                    <a:pt x="7" y="9"/>
                    <a:pt x="13" y="10"/>
                    <a:pt x="18" y="10"/>
                  </a:cubicBezTo>
                  <a:cubicBezTo>
                    <a:pt x="24" y="10"/>
                    <a:pt x="29" y="11"/>
                    <a:pt x="35" y="9"/>
                  </a:cubicBezTo>
                  <a:cubicBezTo>
                    <a:pt x="39" y="8"/>
                    <a:pt x="39" y="3"/>
                    <a:pt x="3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3" name="Freeform 37">
              <a:extLst>
                <a:ext uri="{FF2B5EF4-FFF2-40B4-BE49-F238E27FC236}">
                  <a16:creationId xmlns:a16="http://schemas.microsoft.com/office/drawing/2014/main" id="{3EDAA88B-D6E2-44D8-B168-A5122223FEBA}"/>
                </a:ext>
              </a:extLst>
            </p:cNvPr>
            <p:cNvSpPr/>
            <p:nvPr/>
          </p:nvSpPr>
          <p:spPr bwMode="auto">
            <a:xfrm>
              <a:off x="4473" y="1652"/>
              <a:ext cx="83" cy="28"/>
            </a:xfrm>
            <a:custGeom>
              <a:avLst/>
              <a:gdLst>
                <a:gd name="T0" fmla="*/ 32 w 35"/>
                <a:gd name="T1" fmla="*/ 2 h 12"/>
                <a:gd name="T2" fmla="*/ 3 w 35"/>
                <a:gd name="T3" fmla="*/ 6 h 12"/>
                <a:gd name="T4" fmla="*/ 14 w 35"/>
                <a:gd name="T5" fmla="*/ 10 h 12"/>
                <a:gd name="T6" fmla="*/ 32 w 35"/>
                <a:gd name="T7" fmla="*/ 10 h 12"/>
                <a:gd name="T8" fmla="*/ 32 w 35"/>
                <a:gd name="T9" fmla="*/ 2 h 12"/>
              </a:gdLst>
              <a:ahLst/>
              <a:cxnLst>
                <a:cxn ang="0">
                  <a:pos x="T0" y="T1"/>
                </a:cxn>
                <a:cxn ang="0">
                  <a:pos x="T2" y="T3"/>
                </a:cxn>
                <a:cxn ang="0">
                  <a:pos x="T4" y="T5"/>
                </a:cxn>
                <a:cxn ang="0">
                  <a:pos x="T6" y="T7"/>
                </a:cxn>
                <a:cxn ang="0">
                  <a:pos x="T8" y="T9"/>
                </a:cxn>
              </a:cxnLst>
              <a:rect l="0" t="0" r="r" b="b"/>
              <a:pathLst>
                <a:path w="35" h="12">
                  <a:moveTo>
                    <a:pt x="32" y="2"/>
                  </a:moveTo>
                  <a:cubicBezTo>
                    <a:pt x="28" y="1"/>
                    <a:pt x="0" y="0"/>
                    <a:pt x="3" y="6"/>
                  </a:cubicBezTo>
                  <a:cubicBezTo>
                    <a:pt x="4" y="10"/>
                    <a:pt x="11" y="10"/>
                    <a:pt x="14" y="10"/>
                  </a:cubicBezTo>
                  <a:cubicBezTo>
                    <a:pt x="20" y="11"/>
                    <a:pt x="26" y="12"/>
                    <a:pt x="32" y="10"/>
                  </a:cubicBezTo>
                  <a:cubicBezTo>
                    <a:pt x="35" y="8"/>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4" name="Freeform 38">
              <a:extLst>
                <a:ext uri="{FF2B5EF4-FFF2-40B4-BE49-F238E27FC236}">
                  <a16:creationId xmlns:a16="http://schemas.microsoft.com/office/drawing/2014/main" id="{6C1844DA-1F5B-41D6-874D-00EF5E471B56}"/>
                </a:ext>
              </a:extLst>
            </p:cNvPr>
            <p:cNvSpPr/>
            <p:nvPr/>
          </p:nvSpPr>
          <p:spPr bwMode="auto">
            <a:xfrm>
              <a:off x="4624" y="1642"/>
              <a:ext cx="93" cy="24"/>
            </a:xfrm>
            <a:custGeom>
              <a:avLst/>
              <a:gdLst>
                <a:gd name="T0" fmla="*/ 34 w 39"/>
                <a:gd name="T1" fmla="*/ 1 h 10"/>
                <a:gd name="T2" fmla="*/ 20 w 39"/>
                <a:gd name="T3" fmla="*/ 1 h 10"/>
                <a:gd name="T4" fmla="*/ 4 w 39"/>
                <a:gd name="T5" fmla="*/ 2 h 10"/>
                <a:gd name="T6" fmla="*/ 4 w 39"/>
                <a:gd name="T7" fmla="*/ 9 h 10"/>
                <a:gd name="T8" fmla="*/ 20 w 39"/>
                <a:gd name="T9" fmla="*/ 10 h 10"/>
                <a:gd name="T10" fmla="*/ 34 w 39"/>
                <a:gd name="T11" fmla="*/ 9 h 10"/>
                <a:gd name="T12" fmla="*/ 34 w 3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9" h="10">
                  <a:moveTo>
                    <a:pt x="34" y="1"/>
                  </a:moveTo>
                  <a:cubicBezTo>
                    <a:pt x="30" y="0"/>
                    <a:pt x="25" y="1"/>
                    <a:pt x="20" y="1"/>
                  </a:cubicBezTo>
                  <a:cubicBezTo>
                    <a:pt x="15" y="1"/>
                    <a:pt x="10" y="2"/>
                    <a:pt x="4" y="2"/>
                  </a:cubicBezTo>
                  <a:cubicBezTo>
                    <a:pt x="0" y="3"/>
                    <a:pt x="0" y="8"/>
                    <a:pt x="4" y="9"/>
                  </a:cubicBezTo>
                  <a:cubicBezTo>
                    <a:pt x="10" y="9"/>
                    <a:pt x="15" y="9"/>
                    <a:pt x="20" y="10"/>
                  </a:cubicBezTo>
                  <a:cubicBezTo>
                    <a:pt x="25" y="10"/>
                    <a:pt x="30" y="10"/>
                    <a:pt x="34" y="9"/>
                  </a:cubicBezTo>
                  <a:cubicBezTo>
                    <a:pt x="39" y="9"/>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5" name="Freeform 39">
              <a:extLst>
                <a:ext uri="{FF2B5EF4-FFF2-40B4-BE49-F238E27FC236}">
                  <a16:creationId xmlns:a16="http://schemas.microsoft.com/office/drawing/2014/main" id="{DA26E4BB-D0B4-4F02-A3CF-AD576A0087A4}"/>
                </a:ext>
              </a:extLst>
            </p:cNvPr>
            <p:cNvSpPr/>
            <p:nvPr/>
          </p:nvSpPr>
          <p:spPr bwMode="auto">
            <a:xfrm>
              <a:off x="4762" y="1640"/>
              <a:ext cx="106" cy="28"/>
            </a:xfrm>
            <a:custGeom>
              <a:avLst/>
              <a:gdLst>
                <a:gd name="T0" fmla="*/ 41 w 45"/>
                <a:gd name="T1" fmla="*/ 3 h 12"/>
                <a:gd name="T2" fmla="*/ 3 w 45"/>
                <a:gd name="T3" fmla="*/ 5 h 12"/>
                <a:gd name="T4" fmla="*/ 4 w 45"/>
                <a:gd name="T5" fmla="*/ 11 h 12"/>
                <a:gd name="T6" fmla="*/ 22 w 45"/>
                <a:gd name="T7" fmla="*/ 10 h 12"/>
                <a:gd name="T8" fmla="*/ 40 w 45"/>
                <a:gd name="T9" fmla="*/ 10 h 12"/>
                <a:gd name="T10" fmla="*/ 41 w 45"/>
                <a:gd name="T11" fmla="*/ 3 h 12"/>
              </a:gdLst>
              <a:ahLst/>
              <a:cxnLst>
                <a:cxn ang="0">
                  <a:pos x="T0" y="T1"/>
                </a:cxn>
                <a:cxn ang="0">
                  <a:pos x="T2" y="T3"/>
                </a:cxn>
                <a:cxn ang="0">
                  <a:pos x="T4" y="T5"/>
                </a:cxn>
                <a:cxn ang="0">
                  <a:pos x="T6" y="T7"/>
                </a:cxn>
                <a:cxn ang="0">
                  <a:pos x="T8" y="T9"/>
                </a:cxn>
                <a:cxn ang="0">
                  <a:pos x="T10" y="T11"/>
                </a:cxn>
              </a:cxnLst>
              <a:rect l="0" t="0" r="r" b="b"/>
              <a:pathLst>
                <a:path w="45" h="12">
                  <a:moveTo>
                    <a:pt x="41" y="3"/>
                  </a:moveTo>
                  <a:cubicBezTo>
                    <a:pt x="29" y="0"/>
                    <a:pt x="15" y="2"/>
                    <a:pt x="3" y="5"/>
                  </a:cubicBezTo>
                  <a:cubicBezTo>
                    <a:pt x="0" y="6"/>
                    <a:pt x="0" y="12"/>
                    <a:pt x="4" y="11"/>
                  </a:cubicBezTo>
                  <a:cubicBezTo>
                    <a:pt x="10" y="11"/>
                    <a:pt x="16" y="10"/>
                    <a:pt x="22" y="10"/>
                  </a:cubicBezTo>
                  <a:cubicBezTo>
                    <a:pt x="28" y="10"/>
                    <a:pt x="34" y="11"/>
                    <a:pt x="40" y="10"/>
                  </a:cubicBezTo>
                  <a:cubicBezTo>
                    <a:pt x="44" y="10"/>
                    <a:pt x="45" y="4"/>
                    <a:pt x="4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6" name="Freeform 40">
              <a:extLst>
                <a:ext uri="{FF2B5EF4-FFF2-40B4-BE49-F238E27FC236}">
                  <a16:creationId xmlns:a16="http://schemas.microsoft.com/office/drawing/2014/main" id="{E376C523-7C09-4A80-A33B-674369002FD8}"/>
                </a:ext>
              </a:extLst>
            </p:cNvPr>
            <p:cNvSpPr/>
            <p:nvPr/>
          </p:nvSpPr>
          <p:spPr bwMode="auto">
            <a:xfrm>
              <a:off x="4951" y="1637"/>
              <a:ext cx="98" cy="26"/>
            </a:xfrm>
            <a:custGeom>
              <a:avLst/>
              <a:gdLst>
                <a:gd name="T0" fmla="*/ 37 w 41"/>
                <a:gd name="T1" fmla="*/ 1 h 11"/>
                <a:gd name="T2" fmla="*/ 21 w 41"/>
                <a:gd name="T3" fmla="*/ 2 h 11"/>
                <a:gd name="T4" fmla="*/ 3 w 41"/>
                <a:gd name="T5" fmla="*/ 5 h 11"/>
                <a:gd name="T6" fmla="*/ 4 w 41"/>
                <a:gd name="T7" fmla="*/ 11 h 11"/>
                <a:gd name="T8" fmla="*/ 21 w 41"/>
                <a:gd name="T9" fmla="*/ 11 h 11"/>
                <a:gd name="T10" fmla="*/ 37 w 41"/>
                <a:gd name="T11" fmla="*/ 9 h 11"/>
                <a:gd name="T12" fmla="*/ 37 w 4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1" h="11">
                  <a:moveTo>
                    <a:pt x="37" y="1"/>
                  </a:moveTo>
                  <a:cubicBezTo>
                    <a:pt x="31" y="0"/>
                    <a:pt x="26" y="1"/>
                    <a:pt x="21" y="2"/>
                  </a:cubicBezTo>
                  <a:cubicBezTo>
                    <a:pt x="15" y="2"/>
                    <a:pt x="9" y="3"/>
                    <a:pt x="3" y="5"/>
                  </a:cubicBezTo>
                  <a:cubicBezTo>
                    <a:pt x="0" y="5"/>
                    <a:pt x="1" y="11"/>
                    <a:pt x="4" y="11"/>
                  </a:cubicBezTo>
                  <a:cubicBezTo>
                    <a:pt x="10" y="11"/>
                    <a:pt x="15" y="11"/>
                    <a:pt x="21" y="11"/>
                  </a:cubicBezTo>
                  <a:cubicBezTo>
                    <a:pt x="26" y="10"/>
                    <a:pt x="32" y="11"/>
                    <a:pt x="37" y="9"/>
                  </a:cubicBezTo>
                  <a:cubicBezTo>
                    <a:pt x="40" y="8"/>
                    <a:pt x="41" y="2"/>
                    <a:pt x="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7" name="Freeform 41">
              <a:extLst>
                <a:ext uri="{FF2B5EF4-FFF2-40B4-BE49-F238E27FC236}">
                  <a16:creationId xmlns:a16="http://schemas.microsoft.com/office/drawing/2014/main" id="{74707C21-460B-4EB6-B2BF-510A5BABF4AF}"/>
                </a:ext>
              </a:extLst>
            </p:cNvPr>
            <p:cNvSpPr/>
            <p:nvPr/>
          </p:nvSpPr>
          <p:spPr bwMode="auto">
            <a:xfrm>
              <a:off x="5091" y="1587"/>
              <a:ext cx="121" cy="72"/>
            </a:xfrm>
            <a:custGeom>
              <a:avLst/>
              <a:gdLst>
                <a:gd name="T0" fmla="*/ 46 w 51"/>
                <a:gd name="T1" fmla="*/ 1 h 30"/>
                <a:gd name="T2" fmla="*/ 27 w 51"/>
                <a:gd name="T3" fmla="*/ 12 h 30"/>
                <a:gd name="T4" fmla="*/ 5 w 51"/>
                <a:gd name="T5" fmla="*/ 22 h 30"/>
                <a:gd name="T6" fmla="*/ 7 w 51"/>
                <a:gd name="T7" fmla="*/ 29 h 30"/>
                <a:gd name="T8" fmla="*/ 50 w 51"/>
                <a:gd name="T9" fmla="*/ 7 h 30"/>
                <a:gd name="T10" fmla="*/ 46 w 51"/>
                <a:gd name="T11" fmla="*/ 1 h 30"/>
              </a:gdLst>
              <a:ahLst/>
              <a:cxnLst>
                <a:cxn ang="0">
                  <a:pos x="T0" y="T1"/>
                </a:cxn>
                <a:cxn ang="0">
                  <a:pos x="T2" y="T3"/>
                </a:cxn>
                <a:cxn ang="0">
                  <a:pos x="T4" y="T5"/>
                </a:cxn>
                <a:cxn ang="0">
                  <a:pos x="T6" y="T7"/>
                </a:cxn>
                <a:cxn ang="0">
                  <a:pos x="T8" y="T9"/>
                </a:cxn>
                <a:cxn ang="0">
                  <a:pos x="T10" y="T11"/>
                </a:cxn>
              </a:cxnLst>
              <a:rect l="0" t="0" r="r" b="b"/>
              <a:pathLst>
                <a:path w="51" h="30">
                  <a:moveTo>
                    <a:pt x="46" y="1"/>
                  </a:moveTo>
                  <a:cubicBezTo>
                    <a:pt x="39" y="4"/>
                    <a:pt x="33" y="8"/>
                    <a:pt x="27" y="12"/>
                  </a:cubicBezTo>
                  <a:cubicBezTo>
                    <a:pt x="20" y="16"/>
                    <a:pt x="13" y="19"/>
                    <a:pt x="5" y="22"/>
                  </a:cubicBezTo>
                  <a:cubicBezTo>
                    <a:pt x="0" y="23"/>
                    <a:pt x="2" y="30"/>
                    <a:pt x="7" y="29"/>
                  </a:cubicBezTo>
                  <a:cubicBezTo>
                    <a:pt x="21" y="26"/>
                    <a:pt x="41" y="20"/>
                    <a:pt x="50" y="7"/>
                  </a:cubicBezTo>
                  <a:cubicBezTo>
                    <a:pt x="51" y="4"/>
                    <a:pt x="49" y="0"/>
                    <a:pt x="4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8" name="Freeform 42">
              <a:extLst>
                <a:ext uri="{FF2B5EF4-FFF2-40B4-BE49-F238E27FC236}">
                  <a16:creationId xmlns:a16="http://schemas.microsoft.com/office/drawing/2014/main" id="{22836DDD-1580-4683-A7D7-5036336A0473}"/>
                </a:ext>
              </a:extLst>
            </p:cNvPr>
            <p:cNvSpPr/>
            <p:nvPr/>
          </p:nvSpPr>
          <p:spPr bwMode="auto">
            <a:xfrm>
              <a:off x="5257" y="1513"/>
              <a:ext cx="83" cy="67"/>
            </a:xfrm>
            <a:custGeom>
              <a:avLst/>
              <a:gdLst>
                <a:gd name="T0" fmla="*/ 31 w 35"/>
                <a:gd name="T1" fmla="*/ 4 h 28"/>
                <a:gd name="T2" fmla="*/ 17 w 35"/>
                <a:gd name="T3" fmla="*/ 6 h 28"/>
                <a:gd name="T4" fmla="*/ 4 w 35"/>
                <a:gd name="T5" fmla="*/ 19 h 28"/>
                <a:gd name="T6" fmla="*/ 9 w 35"/>
                <a:gd name="T7" fmla="*/ 24 h 28"/>
                <a:gd name="T8" fmla="*/ 24 w 35"/>
                <a:gd name="T9" fmla="*/ 14 h 28"/>
                <a:gd name="T10" fmla="*/ 31 w 35"/>
                <a:gd name="T11" fmla="*/ 4 h 28"/>
              </a:gdLst>
              <a:ahLst/>
              <a:cxnLst>
                <a:cxn ang="0">
                  <a:pos x="T0" y="T1"/>
                </a:cxn>
                <a:cxn ang="0">
                  <a:pos x="T2" y="T3"/>
                </a:cxn>
                <a:cxn ang="0">
                  <a:pos x="T4" y="T5"/>
                </a:cxn>
                <a:cxn ang="0">
                  <a:pos x="T6" y="T7"/>
                </a:cxn>
                <a:cxn ang="0">
                  <a:pos x="T8" y="T9"/>
                </a:cxn>
                <a:cxn ang="0">
                  <a:pos x="T10" y="T11"/>
                </a:cxn>
              </a:cxnLst>
              <a:rect l="0" t="0" r="r" b="b"/>
              <a:pathLst>
                <a:path w="35" h="28">
                  <a:moveTo>
                    <a:pt x="31" y="4"/>
                  </a:moveTo>
                  <a:cubicBezTo>
                    <a:pt x="28" y="0"/>
                    <a:pt x="21" y="4"/>
                    <a:pt x="17" y="6"/>
                  </a:cubicBezTo>
                  <a:cubicBezTo>
                    <a:pt x="12" y="10"/>
                    <a:pt x="7" y="14"/>
                    <a:pt x="4" y="19"/>
                  </a:cubicBezTo>
                  <a:cubicBezTo>
                    <a:pt x="0" y="23"/>
                    <a:pt x="5" y="28"/>
                    <a:pt x="9" y="24"/>
                  </a:cubicBezTo>
                  <a:cubicBezTo>
                    <a:pt x="14" y="20"/>
                    <a:pt x="19" y="17"/>
                    <a:pt x="24" y="14"/>
                  </a:cubicBezTo>
                  <a:cubicBezTo>
                    <a:pt x="27" y="12"/>
                    <a:pt x="35" y="9"/>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9" name="Freeform 43">
              <a:extLst>
                <a:ext uri="{FF2B5EF4-FFF2-40B4-BE49-F238E27FC236}">
                  <a16:creationId xmlns:a16="http://schemas.microsoft.com/office/drawing/2014/main" id="{94304C0C-163D-420F-88C0-0B30831ED267}"/>
                </a:ext>
              </a:extLst>
            </p:cNvPr>
            <p:cNvSpPr/>
            <p:nvPr/>
          </p:nvSpPr>
          <p:spPr bwMode="auto">
            <a:xfrm>
              <a:off x="5361" y="1440"/>
              <a:ext cx="76" cy="57"/>
            </a:xfrm>
            <a:custGeom>
              <a:avLst/>
              <a:gdLst>
                <a:gd name="T0" fmla="*/ 26 w 32"/>
                <a:gd name="T1" fmla="*/ 0 h 24"/>
                <a:gd name="T2" fmla="*/ 15 w 32"/>
                <a:gd name="T3" fmla="*/ 8 h 24"/>
                <a:gd name="T4" fmla="*/ 3 w 32"/>
                <a:gd name="T5" fmla="*/ 17 h 24"/>
                <a:gd name="T6" fmla="*/ 7 w 32"/>
                <a:gd name="T7" fmla="*/ 22 h 24"/>
                <a:gd name="T8" fmla="*/ 20 w 32"/>
                <a:gd name="T9" fmla="*/ 14 h 24"/>
                <a:gd name="T10" fmla="*/ 30 w 32"/>
                <a:gd name="T11" fmla="*/ 6 h 24"/>
                <a:gd name="T12" fmla="*/ 26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6" y="0"/>
                  </a:moveTo>
                  <a:cubicBezTo>
                    <a:pt x="22" y="2"/>
                    <a:pt x="18" y="5"/>
                    <a:pt x="15" y="8"/>
                  </a:cubicBezTo>
                  <a:cubicBezTo>
                    <a:pt x="11" y="11"/>
                    <a:pt x="6" y="14"/>
                    <a:pt x="3" y="17"/>
                  </a:cubicBezTo>
                  <a:cubicBezTo>
                    <a:pt x="0" y="20"/>
                    <a:pt x="4" y="24"/>
                    <a:pt x="7" y="22"/>
                  </a:cubicBezTo>
                  <a:cubicBezTo>
                    <a:pt x="11" y="20"/>
                    <a:pt x="15" y="17"/>
                    <a:pt x="20" y="14"/>
                  </a:cubicBezTo>
                  <a:cubicBezTo>
                    <a:pt x="24" y="12"/>
                    <a:pt x="28" y="10"/>
                    <a:pt x="30" y="6"/>
                  </a:cubicBezTo>
                  <a:cubicBezTo>
                    <a:pt x="32" y="3"/>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0" name="Freeform 44">
              <a:extLst>
                <a:ext uri="{FF2B5EF4-FFF2-40B4-BE49-F238E27FC236}">
                  <a16:creationId xmlns:a16="http://schemas.microsoft.com/office/drawing/2014/main" id="{96241B87-9228-4535-804B-14410DB12301}"/>
                </a:ext>
              </a:extLst>
            </p:cNvPr>
            <p:cNvSpPr/>
            <p:nvPr/>
          </p:nvSpPr>
          <p:spPr bwMode="auto">
            <a:xfrm>
              <a:off x="5489" y="1344"/>
              <a:ext cx="69" cy="67"/>
            </a:xfrm>
            <a:custGeom>
              <a:avLst/>
              <a:gdLst>
                <a:gd name="T0" fmla="*/ 20 w 29"/>
                <a:gd name="T1" fmla="*/ 1 h 28"/>
                <a:gd name="T2" fmla="*/ 2 w 29"/>
                <a:gd name="T3" fmla="*/ 19 h 28"/>
                <a:gd name="T4" fmla="*/ 10 w 29"/>
                <a:gd name="T5" fmla="*/ 23 h 28"/>
                <a:gd name="T6" fmla="*/ 17 w 29"/>
                <a:gd name="T7" fmla="*/ 16 h 28"/>
                <a:gd name="T8" fmla="*/ 25 w 29"/>
                <a:gd name="T9" fmla="*/ 10 h 28"/>
                <a:gd name="T10" fmla="*/ 20 w 29"/>
                <a:gd name="T11" fmla="*/ 1 h 28"/>
              </a:gdLst>
              <a:ahLst/>
              <a:cxnLst>
                <a:cxn ang="0">
                  <a:pos x="T0" y="T1"/>
                </a:cxn>
                <a:cxn ang="0">
                  <a:pos x="T2" y="T3"/>
                </a:cxn>
                <a:cxn ang="0">
                  <a:pos x="T4" y="T5"/>
                </a:cxn>
                <a:cxn ang="0">
                  <a:pos x="T6" y="T7"/>
                </a:cxn>
                <a:cxn ang="0">
                  <a:pos x="T8" y="T9"/>
                </a:cxn>
                <a:cxn ang="0">
                  <a:pos x="T10" y="T11"/>
                </a:cxn>
              </a:cxnLst>
              <a:rect l="0" t="0" r="r" b="b"/>
              <a:pathLst>
                <a:path w="29" h="28">
                  <a:moveTo>
                    <a:pt x="20" y="1"/>
                  </a:moveTo>
                  <a:cubicBezTo>
                    <a:pt x="12" y="4"/>
                    <a:pt x="6" y="12"/>
                    <a:pt x="2" y="19"/>
                  </a:cubicBezTo>
                  <a:cubicBezTo>
                    <a:pt x="0" y="24"/>
                    <a:pt x="7" y="28"/>
                    <a:pt x="10" y="23"/>
                  </a:cubicBezTo>
                  <a:cubicBezTo>
                    <a:pt x="12" y="21"/>
                    <a:pt x="14" y="18"/>
                    <a:pt x="17" y="16"/>
                  </a:cubicBezTo>
                  <a:cubicBezTo>
                    <a:pt x="19" y="14"/>
                    <a:pt x="22" y="12"/>
                    <a:pt x="25" y="10"/>
                  </a:cubicBezTo>
                  <a:cubicBezTo>
                    <a:pt x="29" y="7"/>
                    <a:pt x="24"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1" name="Freeform 45">
              <a:extLst>
                <a:ext uri="{FF2B5EF4-FFF2-40B4-BE49-F238E27FC236}">
                  <a16:creationId xmlns:a16="http://schemas.microsoft.com/office/drawing/2014/main" id="{0BB5CD57-328A-4DD3-B5DB-67B16A7E494B}"/>
                </a:ext>
              </a:extLst>
            </p:cNvPr>
            <p:cNvSpPr/>
            <p:nvPr/>
          </p:nvSpPr>
          <p:spPr bwMode="auto">
            <a:xfrm>
              <a:off x="5560" y="1273"/>
              <a:ext cx="55" cy="57"/>
            </a:xfrm>
            <a:custGeom>
              <a:avLst/>
              <a:gdLst>
                <a:gd name="T0" fmla="*/ 17 w 23"/>
                <a:gd name="T1" fmla="*/ 1 h 24"/>
                <a:gd name="T2" fmla="*/ 10 w 23"/>
                <a:gd name="T3" fmla="*/ 8 h 24"/>
                <a:gd name="T4" fmla="*/ 3 w 23"/>
                <a:gd name="T5" fmla="*/ 17 h 24"/>
                <a:gd name="T6" fmla="*/ 9 w 23"/>
                <a:gd name="T7" fmla="*/ 21 h 24"/>
                <a:gd name="T8" fmla="*/ 16 w 23"/>
                <a:gd name="T9" fmla="*/ 14 h 24"/>
                <a:gd name="T10" fmla="*/ 22 w 23"/>
                <a:gd name="T11" fmla="*/ 5 h 24"/>
                <a:gd name="T12" fmla="*/ 17 w 23"/>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17" y="1"/>
                  </a:moveTo>
                  <a:cubicBezTo>
                    <a:pt x="14" y="2"/>
                    <a:pt x="12" y="5"/>
                    <a:pt x="10" y="8"/>
                  </a:cubicBezTo>
                  <a:cubicBezTo>
                    <a:pt x="7" y="11"/>
                    <a:pt x="5" y="14"/>
                    <a:pt x="3" y="17"/>
                  </a:cubicBezTo>
                  <a:cubicBezTo>
                    <a:pt x="0" y="20"/>
                    <a:pt x="6" y="24"/>
                    <a:pt x="9" y="21"/>
                  </a:cubicBezTo>
                  <a:cubicBezTo>
                    <a:pt x="11" y="19"/>
                    <a:pt x="14" y="16"/>
                    <a:pt x="16" y="14"/>
                  </a:cubicBezTo>
                  <a:cubicBezTo>
                    <a:pt x="19" y="11"/>
                    <a:pt x="22" y="9"/>
                    <a:pt x="22" y="5"/>
                  </a:cubicBezTo>
                  <a:cubicBezTo>
                    <a:pt x="23" y="3"/>
                    <a:pt x="20" y="0"/>
                    <a:pt x="1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12" name="文本框 55">
            <a:extLst>
              <a:ext uri="{FF2B5EF4-FFF2-40B4-BE49-F238E27FC236}">
                <a16:creationId xmlns:a16="http://schemas.microsoft.com/office/drawing/2014/main" id="{16036563-4495-4848-88EC-DC51E30C0B16}"/>
              </a:ext>
            </a:extLst>
          </p:cNvPr>
          <p:cNvSpPr txBox="1"/>
          <p:nvPr/>
        </p:nvSpPr>
        <p:spPr>
          <a:xfrm>
            <a:off x="2197354" y="786915"/>
            <a:ext cx="659923" cy="584775"/>
          </a:xfrm>
          <a:prstGeom prst="rect">
            <a:avLst/>
          </a:prstGeom>
          <a:noFill/>
        </p:spPr>
        <p:txBody>
          <a:bodyPr wrap="square" rtlCol="0">
            <a:spAutoFit/>
          </a:bodyPr>
          <a:lstStyle/>
          <a:p>
            <a:pPr algn="dist"/>
            <a:r>
              <a:rPr lang="en-US" altLang="zh-CN" sz="3200" dirty="0">
                <a:solidFill>
                  <a:srgbClr val="404040"/>
                </a:solidFill>
                <a:cs typeface="+mn-ea"/>
                <a:sym typeface="+mn-lt"/>
              </a:rPr>
              <a:t>06</a:t>
            </a:r>
            <a:endParaRPr lang="zh-CN" altLang="en-US" sz="3200" dirty="0">
              <a:solidFill>
                <a:srgbClr val="404040"/>
              </a:solidFill>
              <a:cs typeface="+mn-ea"/>
              <a:sym typeface="+mn-lt"/>
            </a:endParaRPr>
          </a:p>
        </p:txBody>
      </p:sp>
      <p:graphicFrame>
        <p:nvGraphicFramePr>
          <p:cNvPr id="2" name="Table 2">
            <a:extLst>
              <a:ext uri="{FF2B5EF4-FFF2-40B4-BE49-F238E27FC236}">
                <a16:creationId xmlns:a16="http://schemas.microsoft.com/office/drawing/2014/main" id="{D0D39475-D9DB-455C-A186-E5F7DFF00341}"/>
              </a:ext>
            </a:extLst>
          </p:cNvPr>
          <p:cNvGraphicFramePr>
            <a:graphicFrameLocks noGrp="1"/>
          </p:cNvGraphicFramePr>
          <p:nvPr>
            <p:extLst>
              <p:ext uri="{D42A27DB-BD31-4B8C-83A1-F6EECF244321}">
                <p14:modId xmlns:p14="http://schemas.microsoft.com/office/powerpoint/2010/main" val="2160799502"/>
              </p:ext>
            </p:extLst>
          </p:nvPr>
        </p:nvGraphicFramePr>
        <p:xfrm>
          <a:off x="1730478" y="1574375"/>
          <a:ext cx="5378245" cy="2220877"/>
        </p:xfrm>
        <a:graphic>
          <a:graphicData uri="http://schemas.openxmlformats.org/drawingml/2006/table">
            <a:tbl>
              <a:tblPr firstRow="1" bandRow="1">
                <a:tableStyleId>{2D5ABB26-0587-4C30-8999-92F81FD0307C}</a:tableStyleId>
              </a:tblPr>
              <a:tblGrid>
                <a:gridCol w="3500283">
                  <a:extLst>
                    <a:ext uri="{9D8B030D-6E8A-4147-A177-3AD203B41FA5}">
                      <a16:colId xmlns:a16="http://schemas.microsoft.com/office/drawing/2014/main" val="3642107523"/>
                    </a:ext>
                  </a:extLst>
                </a:gridCol>
                <a:gridCol w="1877962">
                  <a:extLst>
                    <a:ext uri="{9D8B030D-6E8A-4147-A177-3AD203B41FA5}">
                      <a16:colId xmlns:a16="http://schemas.microsoft.com/office/drawing/2014/main" val="2786442208"/>
                    </a:ext>
                  </a:extLst>
                </a:gridCol>
              </a:tblGrid>
              <a:tr h="2220877">
                <a:tc>
                  <a:txBody>
                    <a:bodyPr/>
                    <a:lstStyle/>
                    <a:p>
                      <a:r>
                        <a:rPr lang="en-GB"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Show the 3D Graphics view</a:t>
                      </a:r>
                      <a:endParaRPr lang="en-US" sz="18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342900" lvl="0" indent="-342900">
                        <a:buFont typeface="Wingdings" panose="05000000000000000000" pitchFamily="2" charset="2"/>
                        <a:buChar char=""/>
                      </a:pPr>
                      <a:r>
                        <a:rPr lang="en-GB"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“Main manual” </a:t>
                      </a:r>
                      <a:br>
                        <a:rPr lang="en-GB" sz="1800" b="1" kern="100" dirty="0">
                          <a:effectLst/>
                          <a:latin typeface="Times New Roman" panose="02020603050405020304" pitchFamily="18" charset="0"/>
                          <a:ea typeface="新細明體" panose="02020500000000000000" pitchFamily="18" charset="-120"/>
                          <a:cs typeface="Times New Roman" panose="02020603050405020304" pitchFamily="18" charset="0"/>
                        </a:rPr>
                      </a:br>
                      <a:r>
                        <a:rPr lang="en-GB"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(top right-hand corner)</a:t>
                      </a:r>
                      <a:br>
                        <a:rPr lang="en-GB" sz="1800" b="1" kern="100" dirty="0">
                          <a:effectLst/>
                          <a:latin typeface="Times New Roman" panose="02020603050405020304" pitchFamily="18" charset="0"/>
                          <a:ea typeface="新細明體" panose="02020500000000000000" pitchFamily="18" charset="-120"/>
                          <a:cs typeface="Times New Roman" panose="02020603050405020304" pitchFamily="18" charset="0"/>
                        </a:rPr>
                      </a:br>
                      <a:r>
                        <a:rPr lang="en-GB" sz="1800" b="1" kern="100" dirty="0">
                          <a:effectLst/>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rPr>
                        <a:t></a:t>
                      </a:r>
                      <a:r>
                        <a:rPr lang="en-GB"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 “View”</a:t>
                      </a:r>
                      <a:endParaRPr lang="en-US" sz="18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342900" lvl="0" indent="-342900">
                        <a:buFont typeface="Wingdings" panose="05000000000000000000" pitchFamily="2" charset="2"/>
                        <a:buChar char=""/>
                      </a:pPr>
                      <a:r>
                        <a:rPr lang="en-GB"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Tick “3D Graphics” view</a:t>
                      </a:r>
                      <a:endParaRPr lang="en-US" sz="18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342900" lvl="0" indent="-342900">
                        <a:buFont typeface="Wingdings" panose="05000000000000000000" pitchFamily="2" charset="2"/>
                        <a:buChar char=""/>
                      </a:pPr>
                      <a:r>
                        <a:rPr lang="en-GB"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Untick “Graphics” view</a:t>
                      </a:r>
                      <a:endParaRPr lang="en-US" sz="18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342900" lvl="0" indent="-342900">
                        <a:buFont typeface="Wingdings" panose="05000000000000000000" pitchFamily="2" charset="2"/>
                        <a:buChar char=""/>
                      </a:pPr>
                      <a:r>
                        <a:rPr lang="en-GB"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Adjust the view</a:t>
                      </a:r>
                      <a:endParaRPr lang="en-US" sz="18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endParaRPr lang="en-GB"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64980404"/>
                  </a:ext>
                </a:extLst>
              </a:tr>
            </a:tbl>
          </a:graphicData>
        </a:graphic>
      </p:graphicFrame>
      <p:pic>
        <p:nvPicPr>
          <p:cNvPr id="52" name="Picture 51">
            <a:extLst>
              <a:ext uri="{FF2B5EF4-FFF2-40B4-BE49-F238E27FC236}">
                <a16:creationId xmlns:a16="http://schemas.microsoft.com/office/drawing/2014/main" id="{D45803A2-457A-4AE2-863F-8B7206BEF9F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597465" y="1574375"/>
            <a:ext cx="1205865" cy="1335405"/>
          </a:xfrm>
          <a:prstGeom prst="rect">
            <a:avLst/>
          </a:prstGeom>
          <a:noFill/>
          <a:ln>
            <a:noFill/>
          </a:ln>
        </p:spPr>
      </p:pic>
    </p:spTree>
    <p:extLst>
      <p:ext uri="{BB962C8B-B14F-4D97-AF65-F5344CB8AC3E}">
        <p14:creationId xmlns:p14="http://schemas.microsoft.com/office/powerpoint/2010/main" val="2680326798"/>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1000" fill="hold"/>
                                        <p:tgtEl>
                                          <p:spTgt spid="112"/>
                                        </p:tgtEl>
                                        <p:attrNameLst>
                                          <p:attrName>ppt_w</p:attrName>
                                        </p:attrNameLst>
                                      </p:cBhvr>
                                      <p:tavLst>
                                        <p:tav tm="0">
                                          <p:val>
                                            <p:fltVal val="0"/>
                                          </p:val>
                                        </p:tav>
                                        <p:tav tm="100000">
                                          <p:val>
                                            <p:strVal val="#ppt_w"/>
                                          </p:val>
                                        </p:tav>
                                      </p:tavLst>
                                    </p:anim>
                                    <p:anim calcmode="lin" valueType="num">
                                      <p:cBhvr>
                                        <p:cTn id="8" dur="1000" fill="hold"/>
                                        <p:tgtEl>
                                          <p:spTgt spid="112"/>
                                        </p:tgtEl>
                                        <p:attrNameLst>
                                          <p:attrName>ppt_h</p:attrName>
                                        </p:attrNameLst>
                                      </p:cBhvr>
                                      <p:tavLst>
                                        <p:tav tm="0">
                                          <p:val>
                                            <p:fltVal val="0"/>
                                          </p:val>
                                        </p:tav>
                                        <p:tav tm="100000">
                                          <p:val>
                                            <p:strVal val="#ppt_h"/>
                                          </p:val>
                                        </p:tav>
                                      </p:tavLst>
                                    </p:anim>
                                    <p:anim calcmode="lin" valueType="num">
                                      <p:cBhvr>
                                        <p:cTn id="9" dur="1000" fill="hold"/>
                                        <p:tgtEl>
                                          <p:spTgt spid="112"/>
                                        </p:tgtEl>
                                        <p:attrNameLst>
                                          <p:attrName>style.rotation</p:attrName>
                                        </p:attrNameLst>
                                      </p:cBhvr>
                                      <p:tavLst>
                                        <p:tav tm="0">
                                          <p:val>
                                            <p:fltVal val="90"/>
                                          </p:val>
                                        </p:tav>
                                        <p:tav tm="100000">
                                          <p:val>
                                            <p:fltVal val="0"/>
                                          </p:val>
                                        </p:tav>
                                      </p:tavLst>
                                    </p:anim>
                                    <p:animEffect transition="in" filter="fade">
                                      <p:cBhvr>
                                        <p:cTn id="10" dur="1000"/>
                                        <p:tgtEl>
                                          <p:spTgt spid="112"/>
                                        </p:tgtEl>
                                      </p:cBhvr>
                                    </p:animEffect>
                                  </p:childTnLst>
                                </p:cTn>
                              </p:par>
                              <p:par>
                                <p:cTn id="11" presetID="3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1000" fill="hold"/>
                                        <p:tgtEl>
                                          <p:spTgt spid="70"/>
                                        </p:tgtEl>
                                        <p:attrNameLst>
                                          <p:attrName>ppt_w</p:attrName>
                                        </p:attrNameLst>
                                      </p:cBhvr>
                                      <p:tavLst>
                                        <p:tav tm="0">
                                          <p:val>
                                            <p:fltVal val="0"/>
                                          </p:val>
                                        </p:tav>
                                        <p:tav tm="100000">
                                          <p:val>
                                            <p:strVal val="#ppt_w"/>
                                          </p:val>
                                        </p:tav>
                                      </p:tavLst>
                                    </p:anim>
                                    <p:anim calcmode="lin" valueType="num">
                                      <p:cBhvr>
                                        <p:cTn id="14" dur="1000" fill="hold"/>
                                        <p:tgtEl>
                                          <p:spTgt spid="70"/>
                                        </p:tgtEl>
                                        <p:attrNameLst>
                                          <p:attrName>ppt_h</p:attrName>
                                        </p:attrNameLst>
                                      </p:cBhvr>
                                      <p:tavLst>
                                        <p:tav tm="0">
                                          <p:val>
                                            <p:fltVal val="0"/>
                                          </p:val>
                                        </p:tav>
                                        <p:tav tm="100000">
                                          <p:val>
                                            <p:strVal val="#ppt_h"/>
                                          </p:val>
                                        </p:tav>
                                      </p:tavLst>
                                    </p:anim>
                                    <p:anim calcmode="lin" valueType="num">
                                      <p:cBhvr>
                                        <p:cTn id="15" dur="1000" fill="hold"/>
                                        <p:tgtEl>
                                          <p:spTgt spid="70"/>
                                        </p:tgtEl>
                                        <p:attrNameLst>
                                          <p:attrName>style.rotation</p:attrName>
                                        </p:attrNameLst>
                                      </p:cBhvr>
                                      <p:tavLst>
                                        <p:tav tm="0">
                                          <p:val>
                                            <p:fltVal val="90"/>
                                          </p:val>
                                        </p:tav>
                                        <p:tav tm="100000">
                                          <p:val>
                                            <p:fltVal val="0"/>
                                          </p:val>
                                        </p:tav>
                                      </p:tavLst>
                                    </p:anim>
                                    <p:animEffect transition="in" filter="fade">
                                      <p:cBhvr>
                                        <p:cTn id="16" dur="10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anim calcmode="lin" valueType="num">
                                      <p:cBhvr>
                                        <p:cTn id="27" dur="1000" fill="hold"/>
                                        <p:tgtEl>
                                          <p:spTgt spid="52"/>
                                        </p:tgtEl>
                                        <p:attrNameLst>
                                          <p:attrName>ppt_x</p:attrName>
                                        </p:attrNameLst>
                                      </p:cBhvr>
                                      <p:tavLst>
                                        <p:tav tm="0">
                                          <p:val>
                                            <p:strVal val="#ppt_x"/>
                                          </p:val>
                                        </p:tav>
                                        <p:tav tm="100000">
                                          <p:val>
                                            <p:strVal val="#ppt_x"/>
                                          </p:val>
                                        </p:tav>
                                      </p:tavLst>
                                    </p:anim>
                                    <p:anim calcmode="lin" valueType="num">
                                      <p:cBhvr>
                                        <p:cTn id="2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790700" y="749234"/>
            <a:ext cx="5689600" cy="769441"/>
          </a:xfrm>
          <a:prstGeom prst="rect">
            <a:avLst/>
          </a:prstGeom>
          <a:noFill/>
        </p:spPr>
        <p:txBody>
          <a:bodyPr wrap="square" rtlCol="0">
            <a:spAutoFit/>
          </a:bodyPr>
          <a:lstStyle/>
          <a:p>
            <a:r>
              <a:rPr lang="en-US" altLang="zh-CN" sz="2200" b="1" spc="-150" dirty="0">
                <a:solidFill>
                  <a:srgbClr val="3E3A39"/>
                </a:solidFill>
                <a:cs typeface="+mn-ea"/>
                <a:sym typeface="+mn-lt"/>
              </a:rPr>
              <a:t>(a)   </a:t>
            </a:r>
            <a:r>
              <a:rPr lang="en-US" altLang="zh-CN" sz="2200" b="1" spc="-150" dirty="0">
                <a:solidFill>
                  <a:srgbClr val="3E3A39"/>
                </a:solidFill>
                <a:latin typeface="Times New Roman" panose="02020603050405020304" pitchFamily="18" charset="0"/>
                <a:cs typeface="Times New Roman" panose="02020603050405020304" pitchFamily="18" charset="0"/>
                <a:sym typeface="+mn-lt"/>
              </a:rPr>
              <a:t>If</a:t>
            </a:r>
            <a:r>
              <a:rPr lang="zh-CN" altLang="en-US" sz="2200" b="1" spc="-150" dirty="0">
                <a:solidFill>
                  <a:srgbClr val="3E3A39"/>
                </a:solidFill>
                <a:cs typeface="+mn-ea"/>
                <a:sym typeface="+mn-lt"/>
              </a:rPr>
              <a:t> </a:t>
            </a: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AB </a:t>
            </a:r>
            <a:r>
              <a:rPr lang="en-US" altLang="zh-CN" sz="2200" b="1" spc="-150" dirty="0">
                <a:solidFill>
                  <a:srgbClr val="3E3A39"/>
                </a:solidFill>
                <a:latin typeface="Times New Roman" panose="02020603050405020304" pitchFamily="18" charset="0"/>
                <a:cs typeface="Times New Roman" panose="02020603050405020304" pitchFamily="18" charset="0"/>
                <a:sym typeface="+mn-lt"/>
              </a:rPr>
              <a:t>=</a:t>
            </a: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 CD </a:t>
            </a:r>
            <a:r>
              <a:rPr lang="en-US" altLang="zh-CN" sz="2200" b="1" spc="-150" dirty="0">
                <a:solidFill>
                  <a:srgbClr val="3E3A39"/>
                </a:solidFill>
                <a:latin typeface="Times New Roman" panose="02020603050405020304" pitchFamily="18" charset="0"/>
                <a:cs typeface="Times New Roman" panose="02020603050405020304" pitchFamily="18" charset="0"/>
                <a:sym typeface="+mn-lt"/>
              </a:rPr>
              <a:t>=</a:t>
            </a: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 EF </a:t>
            </a:r>
            <a:r>
              <a:rPr lang="en-US" altLang="zh-CN" sz="2200" b="1" spc="-150" dirty="0">
                <a:solidFill>
                  <a:srgbClr val="3E3A39"/>
                </a:solidFill>
                <a:latin typeface="Times New Roman" panose="02020603050405020304" pitchFamily="18" charset="0"/>
                <a:cs typeface="Times New Roman" panose="02020603050405020304" pitchFamily="18" charset="0"/>
                <a:sym typeface="+mn-lt"/>
              </a:rPr>
              <a:t>= 60</a:t>
            </a: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 </a:t>
            </a:r>
            <a:r>
              <a:rPr lang="en-US" altLang="zh-CN" sz="2200" b="1" spc="-150" dirty="0">
                <a:solidFill>
                  <a:srgbClr val="3E3A39"/>
                </a:solidFill>
                <a:latin typeface="Times New Roman" panose="02020603050405020304" pitchFamily="18" charset="0"/>
                <a:cs typeface="Times New Roman" panose="02020603050405020304" pitchFamily="18" charset="0"/>
                <a:sym typeface="+mn-lt"/>
              </a:rPr>
              <a:t>cm, </a:t>
            </a:r>
            <a:br>
              <a:rPr lang="en-US" altLang="zh-CN" sz="2200" b="1" i="1" spc="-150" dirty="0">
                <a:solidFill>
                  <a:srgbClr val="3E3A39"/>
                </a:solidFill>
                <a:latin typeface="Times New Roman" panose="02020603050405020304" pitchFamily="18" charset="0"/>
                <a:cs typeface="Times New Roman" panose="02020603050405020304" pitchFamily="18" charset="0"/>
                <a:sym typeface="+mn-lt"/>
              </a:rPr>
            </a:b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	</a:t>
            </a:r>
            <a:r>
              <a:rPr lang="en-US" sz="2200" b="1" dirty="0">
                <a:solidFill>
                  <a:srgbClr val="3E3A39"/>
                </a:solidFill>
                <a:latin typeface="Times New Roman" panose="02020603050405020304" pitchFamily="18" charset="0"/>
                <a:cs typeface="Times New Roman" panose="02020603050405020304" pitchFamily="18" charset="0"/>
              </a:rPr>
              <a:t>find</a:t>
            </a:r>
            <a:r>
              <a:rPr lang="en-GB" sz="2200" b="1" dirty="0">
                <a:solidFill>
                  <a:srgbClr val="3E3A39"/>
                </a:solidFill>
                <a:latin typeface="Times New Roman" panose="02020603050405020304" pitchFamily="18" charset="0"/>
                <a:cs typeface="Times New Roman" panose="02020603050405020304" pitchFamily="18" charset="0"/>
              </a:rPr>
              <a:t> the length </a:t>
            </a:r>
            <a:r>
              <a:rPr lang="en-GB" sz="2200" b="1" i="1" dirty="0">
                <a:solidFill>
                  <a:srgbClr val="3E3A39"/>
                </a:solidFill>
                <a:latin typeface="Times New Roman" panose="02020603050405020304" pitchFamily="18" charset="0"/>
                <a:cs typeface="Times New Roman" panose="02020603050405020304" pitchFamily="18" charset="0"/>
              </a:rPr>
              <a:t>HG</a:t>
            </a:r>
            <a:r>
              <a:rPr lang="en-GB" sz="2200" b="1" dirty="0">
                <a:solidFill>
                  <a:srgbClr val="3E3A39"/>
                </a:solidFill>
                <a:latin typeface="Times New Roman" panose="02020603050405020304" pitchFamily="18" charset="0"/>
                <a:cs typeface="Times New Roman" panose="02020603050405020304" pitchFamily="18" charset="0"/>
              </a:rPr>
              <a:t> of the podium.</a:t>
            </a:r>
            <a:endParaRPr lang="zh-CN" altLang="en-US" sz="2200" b="1" i="1" spc="-150" dirty="0">
              <a:solidFill>
                <a:srgbClr val="3E3A39"/>
              </a:solidFill>
              <a:latin typeface="Times New Roman" panose="02020603050405020304" pitchFamily="18" charset="0"/>
              <a:cs typeface="Times New Roman" panose="02020603050405020304" pitchFamily="18" charset="0"/>
              <a:sym typeface="+mn-lt"/>
            </a:endParaRPr>
          </a:p>
        </p:txBody>
      </p:sp>
      <p:grpSp>
        <p:nvGrpSpPr>
          <p:cNvPr id="103" name="Canvas 1">
            <a:extLst>
              <a:ext uri="{FF2B5EF4-FFF2-40B4-BE49-F238E27FC236}">
                <a16:creationId xmlns:a16="http://schemas.microsoft.com/office/drawing/2014/main" id="{3FCF528E-B0F2-46DA-8E40-E6B363D27E20}"/>
              </a:ext>
            </a:extLst>
          </p:cNvPr>
          <p:cNvGrpSpPr/>
          <p:nvPr/>
        </p:nvGrpSpPr>
        <p:grpSpPr>
          <a:xfrm>
            <a:off x="3083195" y="1715476"/>
            <a:ext cx="2977607" cy="1915795"/>
            <a:chOff x="0" y="0"/>
            <a:chExt cx="2977607" cy="1915795"/>
          </a:xfrm>
        </p:grpSpPr>
        <p:sp>
          <p:nvSpPr>
            <p:cNvPr id="104" name="Rectangle 103">
              <a:extLst>
                <a:ext uri="{FF2B5EF4-FFF2-40B4-BE49-F238E27FC236}">
                  <a16:creationId xmlns:a16="http://schemas.microsoft.com/office/drawing/2014/main" id="{B8902DFD-7D08-4242-B0B3-44FBCD482585}"/>
                </a:ext>
              </a:extLst>
            </p:cNvPr>
            <p:cNvSpPr/>
            <p:nvPr/>
          </p:nvSpPr>
          <p:spPr>
            <a:xfrm>
              <a:off x="0" y="0"/>
              <a:ext cx="2977515" cy="1915795"/>
            </a:xfrm>
            <a:prstGeom prst="rect">
              <a:avLst/>
            </a:prstGeom>
            <a:solidFill>
              <a:prstClr val="white"/>
            </a:solidFill>
          </p:spPr>
          <p:txBody>
            <a:bodyPr/>
            <a:lstStyle/>
            <a:p>
              <a:endParaRPr lang="zh-HK" altLang="en-US"/>
            </a:p>
          </p:txBody>
        </p:sp>
        <p:grpSp>
          <p:nvGrpSpPr>
            <p:cNvPr id="105" name="Group 104">
              <a:extLst>
                <a:ext uri="{FF2B5EF4-FFF2-40B4-BE49-F238E27FC236}">
                  <a16:creationId xmlns:a16="http://schemas.microsoft.com/office/drawing/2014/main" id="{F2A293E4-1303-426D-BE0E-C50C931CA594}"/>
                </a:ext>
              </a:extLst>
            </p:cNvPr>
            <p:cNvGrpSpPr/>
            <p:nvPr/>
          </p:nvGrpSpPr>
          <p:grpSpPr>
            <a:xfrm>
              <a:off x="36000" y="41"/>
              <a:ext cx="2941607" cy="1880692"/>
              <a:chOff x="36000" y="41"/>
              <a:chExt cx="2941607" cy="1880692"/>
            </a:xfrm>
          </p:grpSpPr>
          <p:grpSp>
            <p:nvGrpSpPr>
              <p:cNvPr id="106" name="Group 105">
                <a:extLst>
                  <a:ext uri="{FF2B5EF4-FFF2-40B4-BE49-F238E27FC236}">
                    <a16:creationId xmlns:a16="http://schemas.microsoft.com/office/drawing/2014/main" id="{4BCA68C8-626C-4ECE-97CB-5AE8509E765A}"/>
                  </a:ext>
                </a:extLst>
              </p:cNvPr>
              <p:cNvGrpSpPr/>
              <p:nvPr/>
            </p:nvGrpSpPr>
            <p:grpSpPr>
              <a:xfrm>
                <a:off x="36000" y="41"/>
                <a:ext cx="2941607" cy="1880692"/>
                <a:chOff x="36000" y="41"/>
                <a:chExt cx="2941607" cy="1880692"/>
              </a:xfrm>
            </p:grpSpPr>
            <p:sp>
              <p:nvSpPr>
                <p:cNvPr id="109" name="Text Box 338505201">
                  <a:extLst>
                    <a:ext uri="{FF2B5EF4-FFF2-40B4-BE49-F238E27FC236}">
                      <a16:creationId xmlns:a16="http://schemas.microsoft.com/office/drawing/2014/main" id="{E1A6C68D-23B9-4BB1-9FBD-CA6DC39D2579}"/>
                    </a:ext>
                  </a:extLst>
                </p:cNvPr>
                <p:cNvSpPr txBox="1"/>
                <p:nvPr/>
              </p:nvSpPr>
              <p:spPr>
                <a:xfrm>
                  <a:off x="2673442" y="1544819"/>
                  <a:ext cx="30416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G</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0" name="Text Box 423521946">
                  <a:extLst>
                    <a:ext uri="{FF2B5EF4-FFF2-40B4-BE49-F238E27FC236}">
                      <a16:creationId xmlns:a16="http://schemas.microsoft.com/office/drawing/2014/main" id="{52558757-727D-4729-B2FE-A7EF0EA60576}"/>
                    </a:ext>
                  </a:extLst>
                </p:cNvPr>
                <p:cNvSpPr txBox="1"/>
                <p:nvPr/>
              </p:nvSpPr>
              <p:spPr>
                <a:xfrm>
                  <a:off x="1048006" y="41"/>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B</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1" name="Text Box 2137778703">
                  <a:extLst>
                    <a:ext uri="{FF2B5EF4-FFF2-40B4-BE49-F238E27FC236}">
                      <a16:creationId xmlns:a16="http://schemas.microsoft.com/office/drawing/2014/main" id="{D6E23045-E965-480A-B17D-62C0EBC7EA46}"/>
                    </a:ext>
                  </a:extLst>
                </p:cNvPr>
                <p:cNvSpPr txBox="1"/>
                <p:nvPr/>
              </p:nvSpPr>
              <p:spPr>
                <a:xfrm>
                  <a:off x="2670772" y="1029052"/>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F</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2" name="Text Box 108794103">
                  <a:extLst>
                    <a:ext uri="{FF2B5EF4-FFF2-40B4-BE49-F238E27FC236}">
                      <a16:creationId xmlns:a16="http://schemas.microsoft.com/office/drawing/2014/main" id="{A72E0252-52EF-4442-B544-A54070CFB175}"/>
                    </a:ext>
                  </a:extLst>
                </p:cNvPr>
                <p:cNvSpPr txBox="1"/>
                <p:nvPr/>
              </p:nvSpPr>
              <p:spPr>
                <a:xfrm>
                  <a:off x="1677820" y="1059288"/>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E</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3" name="Text Box 1740837186">
                  <a:extLst>
                    <a:ext uri="{FF2B5EF4-FFF2-40B4-BE49-F238E27FC236}">
                      <a16:creationId xmlns:a16="http://schemas.microsoft.com/office/drawing/2014/main" id="{6375894D-E2A0-4AE1-A0C1-EA51C8B40724}"/>
                    </a:ext>
                  </a:extLst>
                </p:cNvPr>
                <p:cNvSpPr txBox="1"/>
                <p:nvPr/>
              </p:nvSpPr>
              <p:spPr>
                <a:xfrm>
                  <a:off x="53586" y="659"/>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A</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4" name="Text Box 1036854740">
                  <a:extLst>
                    <a:ext uri="{FF2B5EF4-FFF2-40B4-BE49-F238E27FC236}">
                      <a16:creationId xmlns:a16="http://schemas.microsoft.com/office/drawing/2014/main" id="{94A2B32F-23AA-4FEC-BE73-F5DAD50D26E6}"/>
                    </a:ext>
                  </a:extLst>
                </p:cNvPr>
                <p:cNvSpPr txBox="1"/>
                <p:nvPr/>
              </p:nvSpPr>
              <p:spPr>
                <a:xfrm>
                  <a:off x="856658" y="547248"/>
                  <a:ext cx="29146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C</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5" name="Freeform: Shape 114">
                  <a:extLst>
                    <a:ext uri="{FF2B5EF4-FFF2-40B4-BE49-F238E27FC236}">
                      <a16:creationId xmlns:a16="http://schemas.microsoft.com/office/drawing/2014/main" id="{EDD0E0C0-A839-4E52-8683-40A8FEBFC1A8}"/>
                    </a:ext>
                  </a:extLst>
                </p:cNvPr>
                <p:cNvSpPr/>
                <p:nvPr/>
              </p:nvSpPr>
              <p:spPr>
                <a:xfrm rot="10800000">
                  <a:off x="295002" y="167989"/>
                  <a:ext cx="2425720" cy="1542507"/>
                </a:xfrm>
                <a:custGeom>
                  <a:avLst/>
                  <a:gdLst>
                    <a:gd name="connsiteX0" fmla="*/ 0 w 348846"/>
                    <a:gd name="connsiteY0" fmla="*/ 0 h 301276"/>
                    <a:gd name="connsiteX1" fmla="*/ 348846 w 348846"/>
                    <a:gd name="connsiteY1" fmla="*/ 0 h 301276"/>
                    <a:gd name="connsiteX2" fmla="*/ 348846 w 348846"/>
                    <a:gd name="connsiteY2" fmla="*/ 301276 h 301276"/>
                  </a:gdLst>
                  <a:ahLst/>
                  <a:cxnLst>
                    <a:cxn ang="0">
                      <a:pos x="connsiteX0" y="connsiteY0"/>
                    </a:cxn>
                    <a:cxn ang="0">
                      <a:pos x="connsiteX1" y="connsiteY1"/>
                    </a:cxn>
                    <a:cxn ang="0">
                      <a:pos x="connsiteX2" y="connsiteY2"/>
                    </a:cxn>
                  </a:cxnLst>
                  <a:rect l="l" t="t" r="r" b="b"/>
                  <a:pathLst>
                    <a:path w="348846" h="301276">
                      <a:moveTo>
                        <a:pt x="0" y="0"/>
                      </a:moveTo>
                      <a:lnTo>
                        <a:pt x="348846" y="0"/>
                      </a:lnTo>
                      <a:lnTo>
                        <a:pt x="348846" y="301276"/>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16" name="Group 115">
                  <a:extLst>
                    <a:ext uri="{FF2B5EF4-FFF2-40B4-BE49-F238E27FC236}">
                      <a16:creationId xmlns:a16="http://schemas.microsoft.com/office/drawing/2014/main" id="{CCC02726-82F4-43BC-9CAA-AA6B4BEA5112}"/>
                    </a:ext>
                  </a:extLst>
                </p:cNvPr>
                <p:cNvGrpSpPr/>
                <p:nvPr/>
              </p:nvGrpSpPr>
              <p:grpSpPr>
                <a:xfrm rot="5400000">
                  <a:off x="638980" y="152885"/>
                  <a:ext cx="86837" cy="29537"/>
                  <a:chOff x="842916" y="917710"/>
                  <a:chExt cx="72000" cy="29537"/>
                </a:xfrm>
              </p:grpSpPr>
              <p:cxnSp>
                <p:nvCxnSpPr>
                  <p:cNvPr id="135" name="Straight Connector 134">
                    <a:extLst>
                      <a:ext uri="{FF2B5EF4-FFF2-40B4-BE49-F238E27FC236}">
                        <a16:creationId xmlns:a16="http://schemas.microsoft.com/office/drawing/2014/main" id="{3EA4A810-5086-44DF-9A38-DD5AA711E28D}"/>
                      </a:ext>
                    </a:extLst>
                  </p:cNvPr>
                  <p:cNvCxnSpPr/>
                  <p:nvPr/>
                </p:nvCxnSpPr>
                <p:spPr>
                  <a:xfrm>
                    <a:off x="842916" y="917710"/>
                    <a:ext cx="72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FC42C32-39E8-46C1-BB78-E1C8694723B6}"/>
                      </a:ext>
                    </a:extLst>
                  </p:cNvPr>
                  <p:cNvCxnSpPr/>
                  <p:nvPr/>
                </p:nvCxnSpPr>
                <p:spPr>
                  <a:xfrm>
                    <a:off x="842916" y="947247"/>
                    <a:ext cx="72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17" name="Freeform: Shape 116">
                  <a:extLst>
                    <a:ext uri="{FF2B5EF4-FFF2-40B4-BE49-F238E27FC236}">
                      <a16:creationId xmlns:a16="http://schemas.microsoft.com/office/drawing/2014/main" id="{F3A1FFBC-013C-4C5E-B210-91E9ABA0D449}"/>
                    </a:ext>
                  </a:extLst>
                </p:cNvPr>
                <p:cNvSpPr/>
                <p:nvPr/>
              </p:nvSpPr>
              <p:spPr>
                <a:xfrm>
                  <a:off x="983712" y="170112"/>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Freeform: Shape 117">
                  <a:extLst>
                    <a:ext uri="{FF2B5EF4-FFF2-40B4-BE49-F238E27FC236}">
                      <a16:creationId xmlns:a16="http://schemas.microsoft.com/office/drawing/2014/main" id="{A97B78EC-5C33-4A19-A5E7-A915935BC6F0}"/>
                    </a:ext>
                  </a:extLst>
                </p:cNvPr>
                <p:cNvSpPr/>
                <p:nvPr/>
              </p:nvSpPr>
              <p:spPr>
                <a:xfrm>
                  <a:off x="1796613" y="686180"/>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Freeform: Shape 118">
                  <a:extLst>
                    <a:ext uri="{FF2B5EF4-FFF2-40B4-BE49-F238E27FC236}">
                      <a16:creationId xmlns:a16="http://schemas.microsoft.com/office/drawing/2014/main" id="{2642B442-B793-41B3-8860-5108F371F9FB}"/>
                    </a:ext>
                  </a:extLst>
                </p:cNvPr>
                <p:cNvSpPr/>
                <p:nvPr/>
              </p:nvSpPr>
              <p:spPr>
                <a:xfrm>
                  <a:off x="2606246" y="1197854"/>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Shape 119">
                  <a:extLst>
                    <a:ext uri="{FF2B5EF4-FFF2-40B4-BE49-F238E27FC236}">
                      <a16:creationId xmlns:a16="http://schemas.microsoft.com/office/drawing/2014/main" id="{684D90CA-B1C1-4611-803E-DF4FB5B0EFC8}"/>
                    </a:ext>
                  </a:extLst>
                </p:cNvPr>
                <p:cNvSpPr/>
                <p:nvPr/>
              </p:nvSpPr>
              <p:spPr>
                <a:xfrm rot="10800000">
                  <a:off x="1102912" y="569701"/>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1" name="Freeform: Shape 120">
                  <a:extLst>
                    <a:ext uri="{FF2B5EF4-FFF2-40B4-BE49-F238E27FC236}">
                      <a16:creationId xmlns:a16="http://schemas.microsoft.com/office/drawing/2014/main" id="{A9B7874D-6512-49CB-9980-2661260E9078}"/>
                    </a:ext>
                  </a:extLst>
                </p:cNvPr>
                <p:cNvSpPr/>
                <p:nvPr/>
              </p:nvSpPr>
              <p:spPr>
                <a:xfrm rot="10800000">
                  <a:off x="1916027" y="1083528"/>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Freeform: Shape 121">
                  <a:extLst>
                    <a:ext uri="{FF2B5EF4-FFF2-40B4-BE49-F238E27FC236}">
                      <a16:creationId xmlns:a16="http://schemas.microsoft.com/office/drawing/2014/main" id="{4C042C20-EFEA-4087-B3B6-F94597157F0E}"/>
                    </a:ext>
                  </a:extLst>
                </p:cNvPr>
                <p:cNvSpPr/>
                <p:nvPr/>
              </p:nvSpPr>
              <p:spPr>
                <a:xfrm rot="5400000">
                  <a:off x="2605247" y="1597631"/>
                  <a:ext cx="108759" cy="108546"/>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3" name="Text Box 1626638327">
                  <a:extLst>
                    <a:ext uri="{FF2B5EF4-FFF2-40B4-BE49-F238E27FC236}">
                      <a16:creationId xmlns:a16="http://schemas.microsoft.com/office/drawing/2014/main" id="{4A5DC646-995F-44A6-87C3-AC7B98DBE79F}"/>
                    </a:ext>
                  </a:extLst>
                </p:cNvPr>
                <p:cNvSpPr txBox="1"/>
                <p:nvPr/>
              </p:nvSpPr>
              <p:spPr>
                <a:xfrm>
                  <a:off x="469973" y="81697"/>
                  <a:ext cx="421005" cy="71790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3600" b="1" kern="100" dirty="0">
                      <a:ln w="11113" cap="flat" cmpd="sng" algn="ctr">
                        <a:solidFill>
                          <a:srgbClr val="ED7D31"/>
                        </a:solidFill>
                        <a:prstDash val="solid"/>
                        <a:round/>
                      </a:ln>
                      <a:solidFill>
                        <a:srgbClr val="F7CAAC"/>
                      </a:solidFill>
                      <a:effectLst/>
                      <a:latin typeface="Calibri" panose="020F0502020204030204" pitchFamily="34" charset="0"/>
                      <a:ea typeface="新細明體" panose="02020500000000000000" pitchFamily="18" charset="-120"/>
                      <a:cs typeface="Times New Roman" panose="02020603050405020304" pitchFamily="18" charset="0"/>
                    </a:rPr>
                    <a:t>1</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24" name="Text Box 613448182">
                  <a:extLst>
                    <a:ext uri="{FF2B5EF4-FFF2-40B4-BE49-F238E27FC236}">
                      <a16:creationId xmlns:a16="http://schemas.microsoft.com/office/drawing/2014/main" id="{F1B4672F-7FC1-41D7-89B4-32A55DF2BB5A}"/>
                    </a:ext>
                  </a:extLst>
                </p:cNvPr>
                <p:cNvSpPr txBox="1"/>
                <p:nvPr/>
              </p:nvSpPr>
              <p:spPr>
                <a:xfrm>
                  <a:off x="1297359" y="583996"/>
                  <a:ext cx="421005" cy="7175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3600" b="1" kern="100" dirty="0">
                      <a:ln w="11113" cap="flat" cmpd="sng" algn="ctr">
                        <a:solidFill>
                          <a:srgbClr val="ED7D31"/>
                        </a:solidFill>
                        <a:prstDash val="solid"/>
                        <a:round/>
                      </a:ln>
                      <a:solidFill>
                        <a:srgbClr val="F7CAAC"/>
                      </a:solidFill>
                      <a:effectLst/>
                      <a:latin typeface="Calibri" panose="020F0502020204030204" pitchFamily="34" charset="0"/>
                      <a:ea typeface="新細明體" panose="02020500000000000000" pitchFamily="18" charset="-120"/>
                      <a:cs typeface="Times New Roman" panose="02020603050405020304" pitchFamily="18" charset="0"/>
                    </a:rPr>
                    <a:t>2</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25" name="Text Box 696873245">
                  <a:extLst>
                    <a:ext uri="{FF2B5EF4-FFF2-40B4-BE49-F238E27FC236}">
                      <a16:creationId xmlns:a16="http://schemas.microsoft.com/office/drawing/2014/main" id="{6E29B9F5-AE14-4B38-919E-D2A0CAEC45F0}"/>
                    </a:ext>
                  </a:extLst>
                </p:cNvPr>
                <p:cNvSpPr txBox="1"/>
                <p:nvPr/>
              </p:nvSpPr>
              <p:spPr>
                <a:xfrm>
                  <a:off x="2098698" y="1106561"/>
                  <a:ext cx="421005" cy="7175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3600" b="1" kern="100" dirty="0">
                      <a:ln w="11113" cap="flat" cmpd="sng" algn="ctr">
                        <a:solidFill>
                          <a:srgbClr val="ED7D31"/>
                        </a:solidFill>
                        <a:prstDash val="solid"/>
                        <a:round/>
                      </a:ln>
                      <a:solidFill>
                        <a:srgbClr val="F7CAAC"/>
                      </a:solidFill>
                      <a:effectLst/>
                      <a:latin typeface="Calibri" panose="020F0502020204030204" pitchFamily="34" charset="0"/>
                      <a:ea typeface="新細明體" panose="02020500000000000000" pitchFamily="18" charset="-120"/>
                      <a:cs typeface="Times New Roman" panose="02020603050405020304" pitchFamily="18" charset="0"/>
                    </a:rPr>
                    <a:t>3</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26" name="Text Box 681246546">
                  <a:extLst>
                    <a:ext uri="{FF2B5EF4-FFF2-40B4-BE49-F238E27FC236}">
                      <a16:creationId xmlns:a16="http://schemas.microsoft.com/office/drawing/2014/main" id="{CF3A7700-DAA6-4714-9C37-40AD13FDBCF8}"/>
                    </a:ext>
                  </a:extLst>
                </p:cNvPr>
                <p:cNvSpPr txBox="1"/>
                <p:nvPr/>
              </p:nvSpPr>
              <p:spPr>
                <a:xfrm>
                  <a:off x="1862672" y="513400"/>
                  <a:ext cx="299720"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D</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nvGrpSpPr>
                <p:cNvPr id="127" name="Group 126">
                  <a:extLst>
                    <a:ext uri="{FF2B5EF4-FFF2-40B4-BE49-F238E27FC236}">
                      <a16:creationId xmlns:a16="http://schemas.microsoft.com/office/drawing/2014/main" id="{E0D2773F-D0D8-4C2C-A94D-AED15A6F1950}"/>
                    </a:ext>
                  </a:extLst>
                </p:cNvPr>
                <p:cNvGrpSpPr/>
                <p:nvPr/>
              </p:nvGrpSpPr>
              <p:grpSpPr>
                <a:xfrm rot="5400000">
                  <a:off x="1462082" y="666690"/>
                  <a:ext cx="86360" cy="29541"/>
                  <a:chOff x="-25400" y="25400"/>
                  <a:chExt cx="72000" cy="29541"/>
                </a:xfrm>
              </p:grpSpPr>
              <p:cxnSp>
                <p:nvCxnSpPr>
                  <p:cNvPr id="133" name="Straight Connector 132">
                    <a:extLst>
                      <a:ext uri="{FF2B5EF4-FFF2-40B4-BE49-F238E27FC236}">
                        <a16:creationId xmlns:a16="http://schemas.microsoft.com/office/drawing/2014/main" id="{8C78E1FE-B2AE-4C57-A3F3-48BDCA924C8A}"/>
                      </a:ext>
                    </a:extLst>
                  </p:cNvPr>
                  <p:cNvCxnSpPr/>
                  <p:nvPr/>
                </p:nvCxnSpPr>
                <p:spPr>
                  <a:xfrm>
                    <a:off x="-25400" y="25400"/>
                    <a:ext cx="72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45FFE69-139B-4395-8AB1-6ADCCEC1EF19}"/>
                      </a:ext>
                    </a:extLst>
                  </p:cNvPr>
                  <p:cNvCxnSpPr/>
                  <p:nvPr/>
                </p:nvCxnSpPr>
                <p:spPr>
                  <a:xfrm>
                    <a:off x="-25400" y="54941"/>
                    <a:ext cx="72000" cy="0"/>
                  </a:xfrm>
                  <a:prstGeom prst="line">
                    <a:avLst/>
                  </a:prstGeom>
                  <a:ln w="9525"/>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C98349AE-B08C-4453-84AF-4B6688DA2C36}"/>
                    </a:ext>
                  </a:extLst>
                </p:cNvPr>
                <p:cNvGrpSpPr/>
                <p:nvPr/>
              </p:nvGrpSpPr>
              <p:grpSpPr>
                <a:xfrm rot="5400000">
                  <a:off x="2274302" y="1179136"/>
                  <a:ext cx="86360" cy="29541"/>
                  <a:chOff x="-25400" y="25400"/>
                  <a:chExt cx="72000" cy="29541"/>
                </a:xfrm>
              </p:grpSpPr>
              <p:cxnSp>
                <p:nvCxnSpPr>
                  <p:cNvPr id="131" name="Straight Connector 130">
                    <a:extLst>
                      <a:ext uri="{FF2B5EF4-FFF2-40B4-BE49-F238E27FC236}">
                        <a16:creationId xmlns:a16="http://schemas.microsoft.com/office/drawing/2014/main" id="{E1A92C56-D620-41A7-BEF2-848CC7F76C44}"/>
                      </a:ext>
                    </a:extLst>
                  </p:cNvPr>
                  <p:cNvCxnSpPr/>
                  <p:nvPr/>
                </p:nvCxnSpPr>
                <p:spPr>
                  <a:xfrm>
                    <a:off x="-25400" y="25400"/>
                    <a:ext cx="72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36F77A4-CF74-4955-A980-5E1FF069619D}"/>
                      </a:ext>
                    </a:extLst>
                  </p:cNvPr>
                  <p:cNvCxnSpPr/>
                  <p:nvPr/>
                </p:nvCxnSpPr>
                <p:spPr>
                  <a:xfrm>
                    <a:off x="-25400" y="54941"/>
                    <a:ext cx="72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9" name="Text Box 708758890">
                  <a:extLst>
                    <a:ext uri="{FF2B5EF4-FFF2-40B4-BE49-F238E27FC236}">
                      <a16:creationId xmlns:a16="http://schemas.microsoft.com/office/drawing/2014/main" id="{04472EDD-55E8-4E68-A397-F4CD85987337}"/>
                    </a:ext>
                  </a:extLst>
                </p:cNvPr>
                <p:cNvSpPr txBox="1"/>
                <p:nvPr/>
              </p:nvSpPr>
              <p:spPr>
                <a:xfrm>
                  <a:off x="36000" y="1546723"/>
                  <a:ext cx="299720"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H</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30" name="Freeform: Shape 129">
                  <a:extLst>
                    <a:ext uri="{FF2B5EF4-FFF2-40B4-BE49-F238E27FC236}">
                      <a16:creationId xmlns:a16="http://schemas.microsoft.com/office/drawing/2014/main" id="{1B533A4C-404A-4B27-9BD6-3CDD9F4BF5BA}"/>
                    </a:ext>
                  </a:extLst>
                </p:cNvPr>
                <p:cNvSpPr/>
                <p:nvPr/>
              </p:nvSpPr>
              <p:spPr>
                <a:xfrm>
                  <a:off x="288266" y="166237"/>
                  <a:ext cx="2428920" cy="1549514"/>
                </a:xfrm>
                <a:custGeom>
                  <a:avLst/>
                  <a:gdLst>
                    <a:gd name="connsiteX0" fmla="*/ 0 w 1934307"/>
                    <a:gd name="connsiteY0" fmla="*/ 0 h 1549514"/>
                    <a:gd name="connsiteX1" fmla="*/ 643390 w 1934307"/>
                    <a:gd name="connsiteY1" fmla="*/ 0 h 1549514"/>
                    <a:gd name="connsiteX2" fmla="*/ 643390 w 1934307"/>
                    <a:gd name="connsiteY2" fmla="*/ 515125 h 1549514"/>
                    <a:gd name="connsiteX3" fmla="*/ 1290917 w 1934307"/>
                    <a:gd name="connsiteY3" fmla="*/ 515125 h 1549514"/>
                    <a:gd name="connsiteX4" fmla="*/ 1290917 w 1934307"/>
                    <a:gd name="connsiteY4" fmla="*/ 1028182 h 1549514"/>
                    <a:gd name="connsiteX5" fmla="*/ 1934307 w 1934307"/>
                    <a:gd name="connsiteY5" fmla="*/ 1028182 h 1549514"/>
                    <a:gd name="connsiteX6" fmla="*/ 1934307 w 1934307"/>
                    <a:gd name="connsiteY6" fmla="*/ 1549514 h 154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07" h="1549514">
                      <a:moveTo>
                        <a:pt x="0" y="0"/>
                      </a:moveTo>
                      <a:lnTo>
                        <a:pt x="643390" y="0"/>
                      </a:lnTo>
                      <a:lnTo>
                        <a:pt x="643390" y="515125"/>
                      </a:lnTo>
                      <a:lnTo>
                        <a:pt x="1290917" y="515125"/>
                      </a:lnTo>
                      <a:lnTo>
                        <a:pt x="1290917" y="1028182"/>
                      </a:lnTo>
                      <a:lnTo>
                        <a:pt x="1934307" y="1028182"/>
                      </a:lnTo>
                      <a:lnTo>
                        <a:pt x="1934307" y="1549514"/>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7" name="Freeform: Shape 106">
                <a:extLst>
                  <a:ext uri="{FF2B5EF4-FFF2-40B4-BE49-F238E27FC236}">
                    <a16:creationId xmlns:a16="http://schemas.microsoft.com/office/drawing/2014/main" id="{E9A49FD0-CC22-4CB3-9250-2E5952B3BC2E}"/>
                  </a:ext>
                </a:extLst>
              </p:cNvPr>
              <p:cNvSpPr/>
              <p:nvPr/>
            </p:nvSpPr>
            <p:spPr>
              <a:xfrm rot="16200000">
                <a:off x="297858" y="167645"/>
                <a:ext cx="108585" cy="107950"/>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8" name="Freeform: Shape 107">
                <a:extLst>
                  <a:ext uri="{FF2B5EF4-FFF2-40B4-BE49-F238E27FC236}">
                    <a16:creationId xmlns:a16="http://schemas.microsoft.com/office/drawing/2014/main" id="{28054193-7A52-4B8B-A4E1-C931858D0A55}"/>
                  </a:ext>
                </a:extLst>
              </p:cNvPr>
              <p:cNvSpPr/>
              <p:nvPr/>
            </p:nvSpPr>
            <p:spPr>
              <a:xfrm rot="10800000">
                <a:off x="297797" y="1598276"/>
                <a:ext cx="108585" cy="107950"/>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5" name="Slide Number Placeholder 4">
            <a:extLst>
              <a:ext uri="{FF2B5EF4-FFF2-40B4-BE49-F238E27FC236}">
                <a16:creationId xmlns:a16="http://schemas.microsoft.com/office/drawing/2014/main" id="{F295E482-A3A4-443A-8BAE-1C455CEB57F7}"/>
              </a:ext>
            </a:extLst>
          </p:cNvPr>
          <p:cNvSpPr>
            <a:spLocks noGrp="1"/>
          </p:cNvSpPr>
          <p:nvPr>
            <p:ph type="sldNum" sz="quarter" idx="12"/>
          </p:nvPr>
        </p:nvSpPr>
        <p:spPr/>
        <p:txBody>
          <a:bodyPr/>
          <a:lstStyle/>
          <a:p>
            <a:fld id="{84FB7F4A-EDAA-4811-8ACD-C1EBE3764D9A}" type="slidenum">
              <a:rPr lang="zh-CN" altLang="en-US" smtClean="0"/>
              <a:t>5</a:t>
            </a:fld>
            <a:endParaRPr lang="zh-CN" altLang="en-US"/>
          </a:p>
        </p:txBody>
      </p:sp>
    </p:spTree>
    <p:extLst>
      <p:ext uri="{BB962C8B-B14F-4D97-AF65-F5344CB8AC3E}">
        <p14:creationId xmlns:p14="http://schemas.microsoft.com/office/powerpoint/2010/main" val="189804607"/>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fade">
                                      <p:cBhvr>
                                        <p:cTn id="14" dur="1000"/>
                                        <p:tgtEl>
                                          <p:spTgt spid="103"/>
                                        </p:tgtEl>
                                      </p:cBhvr>
                                    </p:animEffect>
                                    <p:anim calcmode="lin" valueType="num">
                                      <p:cBhvr>
                                        <p:cTn id="15" dur="1000" fill="hold"/>
                                        <p:tgtEl>
                                          <p:spTgt spid="103"/>
                                        </p:tgtEl>
                                        <p:attrNameLst>
                                          <p:attrName>ppt_x</p:attrName>
                                        </p:attrNameLst>
                                      </p:cBhvr>
                                      <p:tavLst>
                                        <p:tav tm="0">
                                          <p:val>
                                            <p:strVal val="#ppt_x"/>
                                          </p:val>
                                        </p:tav>
                                        <p:tav tm="100000">
                                          <p:val>
                                            <p:strVal val="#ppt_x"/>
                                          </p:val>
                                        </p:tav>
                                      </p:tavLst>
                                    </p:anim>
                                    <p:anim calcmode="lin" valueType="num">
                                      <p:cBhvr>
                                        <p:cTn id="16"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50</a:t>
            </a:fld>
            <a:endParaRPr lang="zh-CN" altLang="en-US" dirty="0"/>
          </a:p>
        </p:txBody>
      </p:sp>
      <p:grpSp>
        <p:nvGrpSpPr>
          <p:cNvPr id="70" name="Group 4">
            <a:extLst>
              <a:ext uri="{FF2B5EF4-FFF2-40B4-BE49-F238E27FC236}">
                <a16:creationId xmlns:a16="http://schemas.microsoft.com/office/drawing/2014/main" id="{553410CF-182D-4AFA-8636-084A5C086FF9}"/>
              </a:ext>
            </a:extLst>
          </p:cNvPr>
          <p:cNvGrpSpPr>
            <a:grpSpLocks noChangeAspect="1"/>
          </p:cNvGrpSpPr>
          <p:nvPr/>
        </p:nvGrpSpPr>
        <p:grpSpPr bwMode="auto">
          <a:xfrm flipH="1">
            <a:off x="1860444" y="767704"/>
            <a:ext cx="1133478" cy="621619"/>
            <a:chOff x="3326" y="771"/>
            <a:chExt cx="2348" cy="954"/>
          </a:xfrm>
          <a:solidFill>
            <a:schemeClr val="tx1">
              <a:lumMod val="75000"/>
              <a:lumOff val="25000"/>
            </a:schemeClr>
          </a:solidFill>
        </p:grpSpPr>
        <p:sp>
          <p:nvSpPr>
            <p:cNvPr id="71" name="Freeform 5">
              <a:extLst>
                <a:ext uri="{FF2B5EF4-FFF2-40B4-BE49-F238E27FC236}">
                  <a16:creationId xmlns:a16="http://schemas.microsoft.com/office/drawing/2014/main" id="{9997A38E-3E88-44C2-9F16-3772F434CCAA}"/>
                </a:ext>
              </a:extLst>
            </p:cNvPr>
            <p:cNvSpPr>
              <a:spLocks noEditPoints="1"/>
            </p:cNvSpPr>
            <p:nvPr/>
          </p:nvSpPr>
          <p:spPr bwMode="auto">
            <a:xfrm>
              <a:off x="3326" y="771"/>
              <a:ext cx="2348" cy="954"/>
            </a:xfrm>
            <a:custGeom>
              <a:avLst/>
              <a:gdLst>
                <a:gd name="T0" fmla="*/ 969 w 991"/>
                <a:gd name="T1" fmla="*/ 166 h 401"/>
                <a:gd name="T2" fmla="*/ 911 w 991"/>
                <a:gd name="T3" fmla="*/ 115 h 401"/>
                <a:gd name="T4" fmla="*/ 851 w 991"/>
                <a:gd name="T5" fmla="*/ 67 h 401"/>
                <a:gd name="T6" fmla="*/ 780 w 991"/>
                <a:gd name="T7" fmla="*/ 16 h 401"/>
                <a:gd name="T8" fmla="*/ 774 w 991"/>
                <a:gd name="T9" fmla="*/ 17 h 401"/>
                <a:gd name="T10" fmla="*/ 770 w 991"/>
                <a:gd name="T11" fmla="*/ 16 h 401"/>
                <a:gd name="T12" fmla="*/ 354 w 991"/>
                <a:gd name="T13" fmla="*/ 3 h 401"/>
                <a:gd name="T14" fmla="*/ 149 w 991"/>
                <a:gd name="T15" fmla="*/ 2 h 401"/>
                <a:gd name="T16" fmla="*/ 44 w 991"/>
                <a:gd name="T17" fmla="*/ 3 h 401"/>
                <a:gd name="T18" fmla="*/ 9 w 991"/>
                <a:gd name="T19" fmla="*/ 34 h 401"/>
                <a:gd name="T20" fmla="*/ 6 w 991"/>
                <a:gd name="T21" fmla="*/ 38 h 401"/>
                <a:gd name="T22" fmla="*/ 3 w 991"/>
                <a:gd name="T23" fmla="*/ 263 h 401"/>
                <a:gd name="T24" fmla="*/ 2 w 991"/>
                <a:gd name="T25" fmla="*/ 319 h 401"/>
                <a:gd name="T26" fmla="*/ 4 w 991"/>
                <a:gd name="T27" fmla="*/ 363 h 401"/>
                <a:gd name="T28" fmla="*/ 63 w 991"/>
                <a:gd name="T29" fmla="*/ 388 h 401"/>
                <a:gd name="T30" fmla="*/ 514 w 991"/>
                <a:gd name="T31" fmla="*/ 399 h 401"/>
                <a:gd name="T32" fmla="*/ 768 w 991"/>
                <a:gd name="T33" fmla="*/ 392 h 401"/>
                <a:gd name="T34" fmla="*/ 772 w 991"/>
                <a:gd name="T35" fmla="*/ 391 h 401"/>
                <a:gd name="T36" fmla="*/ 778 w 991"/>
                <a:gd name="T37" fmla="*/ 391 h 401"/>
                <a:gd name="T38" fmla="*/ 901 w 991"/>
                <a:gd name="T39" fmla="*/ 317 h 401"/>
                <a:gd name="T40" fmla="*/ 952 w 991"/>
                <a:gd name="T41" fmla="*/ 270 h 401"/>
                <a:gd name="T42" fmla="*/ 987 w 991"/>
                <a:gd name="T43" fmla="*/ 214 h 401"/>
                <a:gd name="T44" fmla="*/ 969 w 991"/>
                <a:gd name="T45" fmla="*/ 166 h 401"/>
                <a:gd name="T46" fmla="*/ 970 w 991"/>
                <a:gd name="T47" fmla="*/ 222 h 401"/>
                <a:gd name="T48" fmla="*/ 879 w 991"/>
                <a:gd name="T49" fmla="*/ 316 h 401"/>
                <a:gd name="T50" fmla="*/ 772 w 991"/>
                <a:gd name="T51" fmla="*/ 380 h 401"/>
                <a:gd name="T52" fmla="*/ 771 w 991"/>
                <a:gd name="T53" fmla="*/ 380 h 401"/>
                <a:gd name="T54" fmla="*/ 768 w 991"/>
                <a:gd name="T55" fmla="*/ 379 h 401"/>
                <a:gd name="T56" fmla="*/ 349 w 991"/>
                <a:gd name="T57" fmla="*/ 386 h 401"/>
                <a:gd name="T58" fmla="*/ 142 w 991"/>
                <a:gd name="T59" fmla="*/ 380 h 401"/>
                <a:gd name="T60" fmla="*/ 38 w 991"/>
                <a:gd name="T61" fmla="*/ 374 h 401"/>
                <a:gd name="T62" fmla="*/ 14 w 991"/>
                <a:gd name="T63" fmla="*/ 329 h 401"/>
                <a:gd name="T64" fmla="*/ 15 w 991"/>
                <a:gd name="T65" fmla="*/ 276 h 401"/>
                <a:gd name="T66" fmla="*/ 14 w 991"/>
                <a:gd name="T67" fmla="*/ 38 h 401"/>
                <a:gd name="T68" fmla="*/ 14 w 991"/>
                <a:gd name="T69" fmla="*/ 37 h 401"/>
                <a:gd name="T70" fmla="*/ 66 w 991"/>
                <a:gd name="T71" fmla="*/ 15 h 401"/>
                <a:gd name="T72" fmla="*/ 112 w 991"/>
                <a:gd name="T73" fmla="*/ 15 h 401"/>
                <a:gd name="T74" fmla="*/ 208 w 991"/>
                <a:gd name="T75" fmla="*/ 15 h 401"/>
                <a:gd name="T76" fmla="*/ 393 w 991"/>
                <a:gd name="T77" fmla="*/ 17 h 401"/>
                <a:gd name="T78" fmla="*/ 770 w 991"/>
                <a:gd name="T79" fmla="*/ 29 h 401"/>
                <a:gd name="T80" fmla="*/ 776 w 991"/>
                <a:gd name="T81" fmla="*/ 25 h 401"/>
                <a:gd name="T82" fmla="*/ 830 w 991"/>
                <a:gd name="T83" fmla="*/ 68 h 401"/>
                <a:gd name="T84" fmla="*/ 886 w 991"/>
                <a:gd name="T85" fmla="*/ 114 h 401"/>
                <a:gd name="T86" fmla="*/ 941 w 991"/>
                <a:gd name="T87" fmla="*/ 160 h 401"/>
                <a:gd name="T88" fmla="*/ 970 w 991"/>
                <a:gd name="T89" fmla="*/ 22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1" h="401">
                  <a:moveTo>
                    <a:pt x="969" y="166"/>
                  </a:moveTo>
                  <a:cubicBezTo>
                    <a:pt x="951" y="148"/>
                    <a:pt x="930" y="132"/>
                    <a:pt x="911" y="115"/>
                  </a:cubicBezTo>
                  <a:cubicBezTo>
                    <a:pt x="891" y="99"/>
                    <a:pt x="871" y="83"/>
                    <a:pt x="851" y="67"/>
                  </a:cubicBezTo>
                  <a:cubicBezTo>
                    <a:pt x="828" y="49"/>
                    <a:pt x="805" y="29"/>
                    <a:pt x="780" y="16"/>
                  </a:cubicBezTo>
                  <a:cubicBezTo>
                    <a:pt x="777" y="15"/>
                    <a:pt x="775" y="15"/>
                    <a:pt x="774" y="17"/>
                  </a:cubicBezTo>
                  <a:cubicBezTo>
                    <a:pt x="773" y="16"/>
                    <a:pt x="772" y="16"/>
                    <a:pt x="770" y="16"/>
                  </a:cubicBezTo>
                  <a:cubicBezTo>
                    <a:pt x="631" y="10"/>
                    <a:pt x="493" y="5"/>
                    <a:pt x="354" y="3"/>
                  </a:cubicBezTo>
                  <a:cubicBezTo>
                    <a:pt x="285" y="2"/>
                    <a:pt x="217" y="2"/>
                    <a:pt x="149" y="2"/>
                  </a:cubicBezTo>
                  <a:cubicBezTo>
                    <a:pt x="114" y="2"/>
                    <a:pt x="78" y="0"/>
                    <a:pt x="44" y="3"/>
                  </a:cubicBezTo>
                  <a:cubicBezTo>
                    <a:pt x="26" y="5"/>
                    <a:pt x="6" y="14"/>
                    <a:pt x="9" y="34"/>
                  </a:cubicBezTo>
                  <a:cubicBezTo>
                    <a:pt x="8" y="34"/>
                    <a:pt x="6" y="35"/>
                    <a:pt x="6" y="38"/>
                  </a:cubicBezTo>
                  <a:cubicBezTo>
                    <a:pt x="2" y="113"/>
                    <a:pt x="3" y="188"/>
                    <a:pt x="3" y="263"/>
                  </a:cubicBezTo>
                  <a:cubicBezTo>
                    <a:pt x="2" y="282"/>
                    <a:pt x="2" y="301"/>
                    <a:pt x="2" y="319"/>
                  </a:cubicBezTo>
                  <a:cubicBezTo>
                    <a:pt x="2" y="333"/>
                    <a:pt x="0" y="349"/>
                    <a:pt x="4" y="363"/>
                  </a:cubicBezTo>
                  <a:cubicBezTo>
                    <a:pt x="11" y="389"/>
                    <a:pt x="41" y="387"/>
                    <a:pt x="63" y="388"/>
                  </a:cubicBezTo>
                  <a:cubicBezTo>
                    <a:pt x="213" y="397"/>
                    <a:pt x="364" y="401"/>
                    <a:pt x="514" y="399"/>
                  </a:cubicBezTo>
                  <a:cubicBezTo>
                    <a:pt x="599" y="398"/>
                    <a:pt x="683" y="396"/>
                    <a:pt x="768" y="392"/>
                  </a:cubicBezTo>
                  <a:cubicBezTo>
                    <a:pt x="770" y="392"/>
                    <a:pt x="771" y="392"/>
                    <a:pt x="772" y="391"/>
                  </a:cubicBezTo>
                  <a:cubicBezTo>
                    <a:pt x="774" y="392"/>
                    <a:pt x="776" y="392"/>
                    <a:pt x="778" y="391"/>
                  </a:cubicBezTo>
                  <a:cubicBezTo>
                    <a:pt x="821" y="369"/>
                    <a:pt x="863" y="346"/>
                    <a:pt x="901" y="317"/>
                  </a:cubicBezTo>
                  <a:cubicBezTo>
                    <a:pt x="919" y="303"/>
                    <a:pt x="937" y="287"/>
                    <a:pt x="952" y="270"/>
                  </a:cubicBezTo>
                  <a:cubicBezTo>
                    <a:pt x="966" y="254"/>
                    <a:pt x="983" y="235"/>
                    <a:pt x="987" y="214"/>
                  </a:cubicBezTo>
                  <a:cubicBezTo>
                    <a:pt x="991" y="195"/>
                    <a:pt x="982" y="179"/>
                    <a:pt x="969" y="166"/>
                  </a:cubicBezTo>
                  <a:close/>
                  <a:moveTo>
                    <a:pt x="970" y="222"/>
                  </a:moveTo>
                  <a:cubicBezTo>
                    <a:pt x="952" y="260"/>
                    <a:pt x="912" y="292"/>
                    <a:pt x="879" y="316"/>
                  </a:cubicBezTo>
                  <a:cubicBezTo>
                    <a:pt x="845" y="340"/>
                    <a:pt x="808" y="360"/>
                    <a:pt x="772" y="380"/>
                  </a:cubicBezTo>
                  <a:cubicBezTo>
                    <a:pt x="772" y="380"/>
                    <a:pt x="772" y="380"/>
                    <a:pt x="771" y="380"/>
                  </a:cubicBezTo>
                  <a:cubicBezTo>
                    <a:pt x="770" y="379"/>
                    <a:pt x="769" y="379"/>
                    <a:pt x="768" y="379"/>
                  </a:cubicBezTo>
                  <a:cubicBezTo>
                    <a:pt x="629" y="386"/>
                    <a:pt x="489" y="388"/>
                    <a:pt x="349" y="386"/>
                  </a:cubicBezTo>
                  <a:cubicBezTo>
                    <a:pt x="280" y="385"/>
                    <a:pt x="211" y="383"/>
                    <a:pt x="142" y="380"/>
                  </a:cubicBezTo>
                  <a:cubicBezTo>
                    <a:pt x="107" y="378"/>
                    <a:pt x="72" y="378"/>
                    <a:pt x="38" y="374"/>
                  </a:cubicBezTo>
                  <a:cubicBezTo>
                    <a:pt x="12" y="371"/>
                    <a:pt x="14" y="350"/>
                    <a:pt x="14" y="329"/>
                  </a:cubicBezTo>
                  <a:cubicBezTo>
                    <a:pt x="15" y="312"/>
                    <a:pt x="15" y="294"/>
                    <a:pt x="15" y="276"/>
                  </a:cubicBezTo>
                  <a:cubicBezTo>
                    <a:pt x="15" y="197"/>
                    <a:pt x="18" y="117"/>
                    <a:pt x="14" y="38"/>
                  </a:cubicBezTo>
                  <a:cubicBezTo>
                    <a:pt x="14" y="37"/>
                    <a:pt x="14" y="37"/>
                    <a:pt x="14" y="37"/>
                  </a:cubicBezTo>
                  <a:cubicBezTo>
                    <a:pt x="20" y="14"/>
                    <a:pt x="47" y="15"/>
                    <a:pt x="66" y="15"/>
                  </a:cubicBezTo>
                  <a:cubicBezTo>
                    <a:pt x="81" y="15"/>
                    <a:pt x="97" y="15"/>
                    <a:pt x="112" y="15"/>
                  </a:cubicBezTo>
                  <a:cubicBezTo>
                    <a:pt x="144" y="15"/>
                    <a:pt x="176" y="15"/>
                    <a:pt x="208" y="15"/>
                  </a:cubicBezTo>
                  <a:cubicBezTo>
                    <a:pt x="270" y="16"/>
                    <a:pt x="332" y="16"/>
                    <a:pt x="393" y="17"/>
                  </a:cubicBezTo>
                  <a:cubicBezTo>
                    <a:pt x="519" y="19"/>
                    <a:pt x="645" y="23"/>
                    <a:pt x="770" y="29"/>
                  </a:cubicBezTo>
                  <a:cubicBezTo>
                    <a:pt x="773" y="29"/>
                    <a:pt x="775" y="27"/>
                    <a:pt x="776" y="25"/>
                  </a:cubicBezTo>
                  <a:cubicBezTo>
                    <a:pt x="792" y="41"/>
                    <a:pt x="812" y="54"/>
                    <a:pt x="830" y="68"/>
                  </a:cubicBezTo>
                  <a:cubicBezTo>
                    <a:pt x="849" y="83"/>
                    <a:pt x="867" y="98"/>
                    <a:pt x="886" y="114"/>
                  </a:cubicBezTo>
                  <a:cubicBezTo>
                    <a:pt x="905" y="129"/>
                    <a:pt x="923" y="145"/>
                    <a:pt x="941" y="160"/>
                  </a:cubicBezTo>
                  <a:cubicBezTo>
                    <a:pt x="959" y="176"/>
                    <a:pt x="982" y="195"/>
                    <a:pt x="970"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2" name="Freeform 6">
              <a:extLst>
                <a:ext uri="{FF2B5EF4-FFF2-40B4-BE49-F238E27FC236}">
                  <a16:creationId xmlns:a16="http://schemas.microsoft.com/office/drawing/2014/main" id="{41603308-F7E7-448D-A2CB-696A9743B90E}"/>
                </a:ext>
              </a:extLst>
            </p:cNvPr>
            <p:cNvSpPr>
              <a:spLocks noEditPoints="1"/>
            </p:cNvSpPr>
            <p:nvPr/>
          </p:nvSpPr>
          <p:spPr bwMode="auto">
            <a:xfrm>
              <a:off x="5302" y="1201"/>
              <a:ext cx="123" cy="129"/>
            </a:xfrm>
            <a:custGeom>
              <a:avLst/>
              <a:gdLst>
                <a:gd name="T0" fmla="*/ 51 w 52"/>
                <a:gd name="T1" fmla="*/ 28 h 54"/>
                <a:gd name="T2" fmla="*/ 44 w 52"/>
                <a:gd name="T3" fmla="*/ 13 h 54"/>
                <a:gd name="T4" fmla="*/ 32 w 52"/>
                <a:gd name="T5" fmla="*/ 1 h 54"/>
                <a:gd name="T6" fmla="*/ 19 w 52"/>
                <a:gd name="T7" fmla="*/ 3 h 54"/>
                <a:gd name="T8" fmla="*/ 0 w 52"/>
                <a:gd name="T9" fmla="*/ 29 h 54"/>
                <a:gd name="T10" fmla="*/ 26 w 52"/>
                <a:gd name="T11" fmla="*/ 53 h 54"/>
                <a:gd name="T12" fmla="*/ 51 w 52"/>
                <a:gd name="T13" fmla="*/ 28 h 54"/>
                <a:gd name="T14" fmla="*/ 26 w 52"/>
                <a:gd name="T15" fmla="*/ 42 h 54"/>
                <a:gd name="T16" fmla="*/ 11 w 52"/>
                <a:gd name="T17" fmla="*/ 29 h 54"/>
                <a:gd name="T18" fmla="*/ 16 w 52"/>
                <a:gd name="T19" fmla="*/ 18 h 54"/>
                <a:gd name="T20" fmla="*/ 25 w 52"/>
                <a:gd name="T21" fmla="*/ 12 h 54"/>
                <a:gd name="T22" fmla="*/ 27 w 52"/>
                <a:gd name="T23" fmla="*/ 10 h 54"/>
                <a:gd name="T24" fmla="*/ 26 w 52"/>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51" y="28"/>
                  </a:moveTo>
                  <a:cubicBezTo>
                    <a:pt x="50" y="23"/>
                    <a:pt x="48" y="17"/>
                    <a:pt x="44" y="13"/>
                  </a:cubicBezTo>
                  <a:cubicBezTo>
                    <a:pt x="46" y="7"/>
                    <a:pt x="37" y="2"/>
                    <a:pt x="32" y="1"/>
                  </a:cubicBezTo>
                  <a:cubicBezTo>
                    <a:pt x="28" y="0"/>
                    <a:pt x="23" y="1"/>
                    <a:pt x="19" y="3"/>
                  </a:cubicBezTo>
                  <a:cubicBezTo>
                    <a:pt x="8" y="4"/>
                    <a:pt x="0" y="20"/>
                    <a:pt x="0" y="29"/>
                  </a:cubicBezTo>
                  <a:cubicBezTo>
                    <a:pt x="0" y="44"/>
                    <a:pt x="12" y="54"/>
                    <a:pt x="26" y="53"/>
                  </a:cubicBezTo>
                  <a:cubicBezTo>
                    <a:pt x="40" y="53"/>
                    <a:pt x="52" y="43"/>
                    <a:pt x="51" y="28"/>
                  </a:cubicBezTo>
                  <a:close/>
                  <a:moveTo>
                    <a:pt x="26" y="42"/>
                  </a:moveTo>
                  <a:cubicBezTo>
                    <a:pt x="18" y="42"/>
                    <a:pt x="11" y="37"/>
                    <a:pt x="11" y="29"/>
                  </a:cubicBezTo>
                  <a:cubicBezTo>
                    <a:pt x="11" y="25"/>
                    <a:pt x="13" y="21"/>
                    <a:pt x="16" y="18"/>
                  </a:cubicBezTo>
                  <a:cubicBezTo>
                    <a:pt x="18" y="15"/>
                    <a:pt x="22" y="14"/>
                    <a:pt x="25" y="12"/>
                  </a:cubicBezTo>
                  <a:cubicBezTo>
                    <a:pt x="26" y="11"/>
                    <a:pt x="26" y="11"/>
                    <a:pt x="27" y="10"/>
                  </a:cubicBezTo>
                  <a:cubicBezTo>
                    <a:pt x="40" y="17"/>
                    <a:pt x="45" y="40"/>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3" name="Freeform 7">
              <a:extLst>
                <a:ext uri="{FF2B5EF4-FFF2-40B4-BE49-F238E27FC236}">
                  <a16:creationId xmlns:a16="http://schemas.microsoft.com/office/drawing/2014/main" id="{A8C6DD86-1D47-45A1-B0F0-40DBC03DE2C2}"/>
                </a:ext>
              </a:extLst>
            </p:cNvPr>
            <p:cNvSpPr/>
            <p:nvPr/>
          </p:nvSpPr>
          <p:spPr bwMode="auto">
            <a:xfrm>
              <a:off x="3375" y="1549"/>
              <a:ext cx="76" cy="100"/>
            </a:xfrm>
            <a:custGeom>
              <a:avLst/>
              <a:gdLst>
                <a:gd name="T0" fmla="*/ 28 w 32"/>
                <a:gd name="T1" fmla="*/ 31 h 42"/>
                <a:gd name="T2" fmla="*/ 14 w 32"/>
                <a:gd name="T3" fmla="*/ 22 h 42"/>
                <a:gd name="T4" fmla="*/ 15 w 32"/>
                <a:gd name="T5" fmla="*/ 5 h 42"/>
                <a:gd name="T6" fmla="*/ 11 w 32"/>
                <a:gd name="T7" fmla="*/ 2 h 42"/>
                <a:gd name="T8" fmla="*/ 4 w 32"/>
                <a:gd name="T9" fmla="*/ 26 h 42"/>
                <a:gd name="T10" fmla="*/ 28 w 32"/>
                <a:gd name="T11" fmla="*/ 40 h 42"/>
                <a:gd name="T12" fmla="*/ 28 w 32"/>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2" h="42">
                  <a:moveTo>
                    <a:pt x="28" y="31"/>
                  </a:moveTo>
                  <a:cubicBezTo>
                    <a:pt x="22" y="29"/>
                    <a:pt x="17" y="28"/>
                    <a:pt x="14" y="22"/>
                  </a:cubicBezTo>
                  <a:cubicBezTo>
                    <a:pt x="12" y="17"/>
                    <a:pt x="12" y="10"/>
                    <a:pt x="15" y="5"/>
                  </a:cubicBezTo>
                  <a:cubicBezTo>
                    <a:pt x="16" y="3"/>
                    <a:pt x="14" y="0"/>
                    <a:pt x="11" y="2"/>
                  </a:cubicBezTo>
                  <a:cubicBezTo>
                    <a:pt x="4" y="8"/>
                    <a:pt x="0" y="17"/>
                    <a:pt x="4" y="26"/>
                  </a:cubicBezTo>
                  <a:cubicBezTo>
                    <a:pt x="8" y="35"/>
                    <a:pt x="18" y="42"/>
                    <a:pt x="28" y="40"/>
                  </a:cubicBezTo>
                  <a:cubicBezTo>
                    <a:pt x="32" y="39"/>
                    <a:pt x="32" y="33"/>
                    <a:pt x="2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4" name="Freeform 8">
              <a:extLst>
                <a:ext uri="{FF2B5EF4-FFF2-40B4-BE49-F238E27FC236}">
                  <a16:creationId xmlns:a16="http://schemas.microsoft.com/office/drawing/2014/main" id="{F7FD735D-FD34-4CF9-B806-FE86F6FF7DCB}"/>
                </a:ext>
              </a:extLst>
            </p:cNvPr>
            <p:cNvSpPr/>
            <p:nvPr/>
          </p:nvSpPr>
          <p:spPr bwMode="auto">
            <a:xfrm>
              <a:off x="3382" y="1437"/>
              <a:ext cx="27" cy="79"/>
            </a:xfrm>
            <a:custGeom>
              <a:avLst/>
              <a:gdLst>
                <a:gd name="T0" fmla="*/ 9 w 11"/>
                <a:gd name="T1" fmla="*/ 3 h 33"/>
                <a:gd name="T2" fmla="*/ 2 w 11"/>
                <a:gd name="T3" fmla="*/ 3 h 33"/>
                <a:gd name="T4" fmla="*/ 1 w 11"/>
                <a:gd name="T5" fmla="*/ 15 h 33"/>
                <a:gd name="T6" fmla="*/ 3 w 11"/>
                <a:gd name="T7" fmla="*/ 29 h 33"/>
                <a:gd name="T8" fmla="*/ 9 w 11"/>
                <a:gd name="T9" fmla="*/ 29 h 33"/>
                <a:gd name="T10" fmla="*/ 10 w 11"/>
                <a:gd name="T11" fmla="*/ 15 h 33"/>
                <a:gd name="T12" fmla="*/ 9 w 11"/>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9" y="3"/>
                  </a:moveTo>
                  <a:cubicBezTo>
                    <a:pt x="8" y="0"/>
                    <a:pt x="3" y="0"/>
                    <a:pt x="2" y="3"/>
                  </a:cubicBezTo>
                  <a:cubicBezTo>
                    <a:pt x="0" y="7"/>
                    <a:pt x="1" y="11"/>
                    <a:pt x="1" y="15"/>
                  </a:cubicBezTo>
                  <a:cubicBezTo>
                    <a:pt x="2" y="20"/>
                    <a:pt x="2" y="24"/>
                    <a:pt x="3" y="29"/>
                  </a:cubicBezTo>
                  <a:cubicBezTo>
                    <a:pt x="3" y="33"/>
                    <a:pt x="8" y="33"/>
                    <a:pt x="9" y="29"/>
                  </a:cubicBezTo>
                  <a:cubicBezTo>
                    <a:pt x="9" y="24"/>
                    <a:pt x="10" y="20"/>
                    <a:pt x="10" y="15"/>
                  </a:cubicBezTo>
                  <a:cubicBezTo>
                    <a:pt x="10" y="11"/>
                    <a:pt x="11" y="7"/>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5" name="Freeform 9">
              <a:extLst>
                <a:ext uri="{FF2B5EF4-FFF2-40B4-BE49-F238E27FC236}">
                  <a16:creationId xmlns:a16="http://schemas.microsoft.com/office/drawing/2014/main" id="{775E19F0-D4E0-4132-BD6B-0F31A2AD326E}"/>
                </a:ext>
              </a:extLst>
            </p:cNvPr>
            <p:cNvSpPr/>
            <p:nvPr/>
          </p:nvSpPr>
          <p:spPr bwMode="auto">
            <a:xfrm>
              <a:off x="3380" y="1285"/>
              <a:ext cx="31" cy="86"/>
            </a:xfrm>
            <a:custGeom>
              <a:avLst/>
              <a:gdLst>
                <a:gd name="T0" fmla="*/ 9 w 13"/>
                <a:gd name="T1" fmla="*/ 1 h 36"/>
                <a:gd name="T2" fmla="*/ 4 w 13"/>
                <a:gd name="T3" fmla="*/ 1 h 36"/>
                <a:gd name="T4" fmla="*/ 2 w 13"/>
                <a:gd name="T5" fmla="*/ 16 h 36"/>
                <a:gd name="T6" fmla="*/ 4 w 13"/>
                <a:gd name="T7" fmla="*/ 34 h 36"/>
                <a:gd name="T8" fmla="*/ 9 w 13"/>
                <a:gd name="T9" fmla="*/ 34 h 36"/>
                <a:gd name="T10" fmla="*/ 11 w 13"/>
                <a:gd name="T11" fmla="*/ 16 h 36"/>
                <a:gd name="T12" fmla="*/ 9 w 13"/>
                <a:gd name="T13" fmla="*/ 1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9" y="1"/>
                  </a:moveTo>
                  <a:cubicBezTo>
                    <a:pt x="8" y="0"/>
                    <a:pt x="5" y="0"/>
                    <a:pt x="4" y="1"/>
                  </a:cubicBezTo>
                  <a:cubicBezTo>
                    <a:pt x="0" y="6"/>
                    <a:pt x="2" y="11"/>
                    <a:pt x="2" y="16"/>
                  </a:cubicBezTo>
                  <a:cubicBezTo>
                    <a:pt x="2" y="22"/>
                    <a:pt x="3" y="28"/>
                    <a:pt x="4" y="34"/>
                  </a:cubicBezTo>
                  <a:cubicBezTo>
                    <a:pt x="5" y="36"/>
                    <a:pt x="9" y="36"/>
                    <a:pt x="9" y="34"/>
                  </a:cubicBezTo>
                  <a:cubicBezTo>
                    <a:pt x="10" y="28"/>
                    <a:pt x="11" y="22"/>
                    <a:pt x="11" y="16"/>
                  </a:cubicBezTo>
                  <a:cubicBezTo>
                    <a:pt x="12" y="11"/>
                    <a:pt x="13" y="6"/>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6" name="Freeform 10">
              <a:extLst>
                <a:ext uri="{FF2B5EF4-FFF2-40B4-BE49-F238E27FC236}">
                  <a16:creationId xmlns:a16="http://schemas.microsoft.com/office/drawing/2014/main" id="{29785D45-44E2-448F-AAA0-D49BBC71D3EA}"/>
                </a:ext>
              </a:extLst>
            </p:cNvPr>
            <p:cNvSpPr/>
            <p:nvPr/>
          </p:nvSpPr>
          <p:spPr bwMode="auto">
            <a:xfrm>
              <a:off x="3380" y="1132"/>
              <a:ext cx="31" cy="89"/>
            </a:xfrm>
            <a:custGeom>
              <a:avLst/>
              <a:gdLst>
                <a:gd name="T0" fmla="*/ 8 w 13"/>
                <a:gd name="T1" fmla="*/ 4 h 37"/>
                <a:gd name="T2" fmla="*/ 0 w 13"/>
                <a:gd name="T3" fmla="*/ 6 h 37"/>
                <a:gd name="T4" fmla="*/ 2 w 13"/>
                <a:gd name="T5" fmla="*/ 18 h 37"/>
                <a:gd name="T6" fmla="*/ 3 w 13"/>
                <a:gd name="T7" fmla="*/ 32 h 37"/>
                <a:gd name="T8" fmla="*/ 10 w 13"/>
                <a:gd name="T9" fmla="*/ 33 h 37"/>
                <a:gd name="T10" fmla="*/ 8 w 13"/>
                <a:gd name="T11" fmla="*/ 4 h 37"/>
              </a:gdLst>
              <a:ahLst/>
              <a:cxnLst>
                <a:cxn ang="0">
                  <a:pos x="T0" y="T1"/>
                </a:cxn>
                <a:cxn ang="0">
                  <a:pos x="T2" y="T3"/>
                </a:cxn>
                <a:cxn ang="0">
                  <a:pos x="T4" y="T5"/>
                </a:cxn>
                <a:cxn ang="0">
                  <a:pos x="T6" y="T7"/>
                </a:cxn>
                <a:cxn ang="0">
                  <a:pos x="T8" y="T9"/>
                </a:cxn>
                <a:cxn ang="0">
                  <a:pos x="T10" y="T11"/>
                </a:cxn>
              </a:cxnLst>
              <a:rect l="0" t="0" r="r" b="b"/>
              <a:pathLst>
                <a:path w="13" h="37">
                  <a:moveTo>
                    <a:pt x="8" y="4"/>
                  </a:moveTo>
                  <a:cubicBezTo>
                    <a:pt x="6" y="0"/>
                    <a:pt x="1" y="2"/>
                    <a:pt x="0" y="6"/>
                  </a:cubicBezTo>
                  <a:cubicBezTo>
                    <a:pt x="0" y="10"/>
                    <a:pt x="2" y="14"/>
                    <a:pt x="2" y="18"/>
                  </a:cubicBezTo>
                  <a:cubicBezTo>
                    <a:pt x="3" y="23"/>
                    <a:pt x="3" y="28"/>
                    <a:pt x="3" y="32"/>
                  </a:cubicBezTo>
                  <a:cubicBezTo>
                    <a:pt x="3" y="36"/>
                    <a:pt x="9" y="37"/>
                    <a:pt x="10" y="33"/>
                  </a:cubicBezTo>
                  <a:cubicBezTo>
                    <a:pt x="12" y="25"/>
                    <a:pt x="13" y="12"/>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7" name="Freeform 11">
              <a:extLst>
                <a:ext uri="{FF2B5EF4-FFF2-40B4-BE49-F238E27FC236}">
                  <a16:creationId xmlns:a16="http://schemas.microsoft.com/office/drawing/2014/main" id="{904095EE-7588-4706-A267-3A8D99D673EA}"/>
                </a:ext>
              </a:extLst>
            </p:cNvPr>
            <p:cNvSpPr/>
            <p:nvPr/>
          </p:nvSpPr>
          <p:spPr bwMode="auto">
            <a:xfrm>
              <a:off x="3390" y="985"/>
              <a:ext cx="33" cy="88"/>
            </a:xfrm>
            <a:custGeom>
              <a:avLst/>
              <a:gdLst>
                <a:gd name="T0" fmla="*/ 7 w 14"/>
                <a:gd name="T1" fmla="*/ 3 h 37"/>
                <a:gd name="T2" fmla="*/ 0 w 14"/>
                <a:gd name="T3" fmla="*/ 6 h 37"/>
                <a:gd name="T4" fmla="*/ 2 w 14"/>
                <a:gd name="T5" fmla="*/ 17 h 37"/>
                <a:gd name="T6" fmla="*/ 2 w 14"/>
                <a:gd name="T7" fmla="*/ 31 h 37"/>
                <a:gd name="T8" fmla="*/ 8 w 14"/>
                <a:gd name="T9" fmla="*/ 33 h 37"/>
                <a:gd name="T10" fmla="*/ 7 w 14"/>
                <a:gd name="T11" fmla="*/ 3 h 37"/>
              </a:gdLst>
              <a:ahLst/>
              <a:cxnLst>
                <a:cxn ang="0">
                  <a:pos x="T0" y="T1"/>
                </a:cxn>
                <a:cxn ang="0">
                  <a:pos x="T2" y="T3"/>
                </a:cxn>
                <a:cxn ang="0">
                  <a:pos x="T4" y="T5"/>
                </a:cxn>
                <a:cxn ang="0">
                  <a:pos x="T6" y="T7"/>
                </a:cxn>
                <a:cxn ang="0">
                  <a:pos x="T8" y="T9"/>
                </a:cxn>
                <a:cxn ang="0">
                  <a:pos x="T10" y="T11"/>
                </a:cxn>
              </a:cxnLst>
              <a:rect l="0" t="0" r="r" b="b"/>
              <a:pathLst>
                <a:path w="14" h="37">
                  <a:moveTo>
                    <a:pt x="7" y="3"/>
                  </a:moveTo>
                  <a:cubicBezTo>
                    <a:pt x="4" y="0"/>
                    <a:pt x="0" y="2"/>
                    <a:pt x="0" y="6"/>
                  </a:cubicBezTo>
                  <a:cubicBezTo>
                    <a:pt x="0" y="10"/>
                    <a:pt x="2" y="13"/>
                    <a:pt x="2" y="17"/>
                  </a:cubicBezTo>
                  <a:cubicBezTo>
                    <a:pt x="3" y="22"/>
                    <a:pt x="3" y="27"/>
                    <a:pt x="2" y="31"/>
                  </a:cubicBezTo>
                  <a:cubicBezTo>
                    <a:pt x="1" y="36"/>
                    <a:pt x="7" y="37"/>
                    <a:pt x="8" y="33"/>
                  </a:cubicBezTo>
                  <a:cubicBezTo>
                    <a:pt x="11" y="25"/>
                    <a:pt x="14" y="1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8" name="Freeform 12">
              <a:extLst>
                <a:ext uri="{FF2B5EF4-FFF2-40B4-BE49-F238E27FC236}">
                  <a16:creationId xmlns:a16="http://schemas.microsoft.com/office/drawing/2014/main" id="{9CB82380-7DE4-464A-AF5B-3CFF612790ED}"/>
                </a:ext>
              </a:extLst>
            </p:cNvPr>
            <p:cNvSpPr/>
            <p:nvPr/>
          </p:nvSpPr>
          <p:spPr bwMode="auto">
            <a:xfrm>
              <a:off x="3390" y="823"/>
              <a:ext cx="59" cy="88"/>
            </a:xfrm>
            <a:custGeom>
              <a:avLst/>
              <a:gdLst>
                <a:gd name="T0" fmla="*/ 23 w 25"/>
                <a:gd name="T1" fmla="*/ 6 h 37"/>
                <a:gd name="T2" fmla="*/ 4 w 25"/>
                <a:gd name="T3" fmla="*/ 15 h 37"/>
                <a:gd name="T4" fmla="*/ 7 w 25"/>
                <a:gd name="T5" fmla="*/ 36 h 37"/>
                <a:gd name="T6" fmla="*/ 11 w 25"/>
                <a:gd name="T7" fmla="*/ 34 h 37"/>
                <a:gd name="T8" fmla="*/ 13 w 25"/>
                <a:gd name="T9" fmla="*/ 20 h 37"/>
                <a:gd name="T10" fmla="*/ 24 w 25"/>
                <a:gd name="T11" fmla="*/ 11 h 37"/>
                <a:gd name="T12" fmla="*/ 23 w 25"/>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25" h="37">
                  <a:moveTo>
                    <a:pt x="23" y="6"/>
                  </a:moveTo>
                  <a:cubicBezTo>
                    <a:pt x="17" y="0"/>
                    <a:pt x="7" y="9"/>
                    <a:pt x="4" y="15"/>
                  </a:cubicBezTo>
                  <a:cubicBezTo>
                    <a:pt x="0" y="22"/>
                    <a:pt x="1" y="31"/>
                    <a:pt x="7" y="36"/>
                  </a:cubicBezTo>
                  <a:cubicBezTo>
                    <a:pt x="8" y="37"/>
                    <a:pt x="11" y="36"/>
                    <a:pt x="11" y="34"/>
                  </a:cubicBezTo>
                  <a:cubicBezTo>
                    <a:pt x="9" y="29"/>
                    <a:pt x="10" y="24"/>
                    <a:pt x="13" y="20"/>
                  </a:cubicBezTo>
                  <a:cubicBezTo>
                    <a:pt x="16" y="15"/>
                    <a:pt x="21" y="15"/>
                    <a:pt x="24" y="11"/>
                  </a:cubicBezTo>
                  <a:cubicBezTo>
                    <a:pt x="25" y="10"/>
                    <a:pt x="25"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9" name="Freeform 13">
              <a:extLst>
                <a:ext uri="{FF2B5EF4-FFF2-40B4-BE49-F238E27FC236}">
                  <a16:creationId xmlns:a16="http://schemas.microsoft.com/office/drawing/2014/main" id="{990E081C-3A01-4D77-9F67-B1DDEA60C301}"/>
                </a:ext>
              </a:extLst>
            </p:cNvPr>
            <p:cNvSpPr/>
            <p:nvPr/>
          </p:nvSpPr>
          <p:spPr bwMode="auto">
            <a:xfrm>
              <a:off x="3494" y="825"/>
              <a:ext cx="73" cy="26"/>
            </a:xfrm>
            <a:custGeom>
              <a:avLst/>
              <a:gdLst>
                <a:gd name="T0" fmla="*/ 26 w 31"/>
                <a:gd name="T1" fmla="*/ 2 h 11"/>
                <a:gd name="T2" fmla="*/ 16 w 31"/>
                <a:gd name="T3" fmla="*/ 1 h 11"/>
                <a:gd name="T4" fmla="*/ 5 w 31"/>
                <a:gd name="T5" fmla="*/ 2 h 11"/>
                <a:gd name="T6" fmla="*/ 5 w 31"/>
                <a:gd name="T7" fmla="*/ 10 h 11"/>
                <a:gd name="T8" fmla="*/ 16 w 31"/>
                <a:gd name="T9" fmla="*/ 10 h 11"/>
                <a:gd name="T10" fmla="*/ 26 w 31"/>
                <a:gd name="T11" fmla="*/ 10 h 11"/>
                <a:gd name="T12" fmla="*/ 26 w 3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26" y="2"/>
                  </a:moveTo>
                  <a:cubicBezTo>
                    <a:pt x="23" y="0"/>
                    <a:pt x="20" y="1"/>
                    <a:pt x="16" y="1"/>
                  </a:cubicBezTo>
                  <a:cubicBezTo>
                    <a:pt x="12" y="1"/>
                    <a:pt x="9" y="2"/>
                    <a:pt x="5" y="2"/>
                  </a:cubicBezTo>
                  <a:cubicBezTo>
                    <a:pt x="0" y="2"/>
                    <a:pt x="0" y="9"/>
                    <a:pt x="5" y="10"/>
                  </a:cubicBezTo>
                  <a:cubicBezTo>
                    <a:pt x="9" y="10"/>
                    <a:pt x="12" y="10"/>
                    <a:pt x="16" y="10"/>
                  </a:cubicBezTo>
                  <a:cubicBezTo>
                    <a:pt x="20" y="11"/>
                    <a:pt x="23" y="11"/>
                    <a:pt x="26" y="10"/>
                  </a:cubicBezTo>
                  <a:cubicBezTo>
                    <a:pt x="31" y="8"/>
                    <a:pt x="31" y="3"/>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0" name="Freeform 14">
              <a:extLst>
                <a:ext uri="{FF2B5EF4-FFF2-40B4-BE49-F238E27FC236}">
                  <a16:creationId xmlns:a16="http://schemas.microsoft.com/office/drawing/2014/main" id="{57A90899-AC78-44EA-9A47-D1E35E6C369A}"/>
                </a:ext>
              </a:extLst>
            </p:cNvPr>
            <p:cNvSpPr/>
            <p:nvPr/>
          </p:nvSpPr>
          <p:spPr bwMode="auto">
            <a:xfrm>
              <a:off x="3629" y="825"/>
              <a:ext cx="83" cy="31"/>
            </a:xfrm>
            <a:custGeom>
              <a:avLst/>
              <a:gdLst>
                <a:gd name="T0" fmla="*/ 33 w 35"/>
                <a:gd name="T1" fmla="*/ 4 h 13"/>
                <a:gd name="T2" fmla="*/ 20 w 35"/>
                <a:gd name="T3" fmla="*/ 2 h 13"/>
                <a:gd name="T4" fmla="*/ 6 w 35"/>
                <a:gd name="T5" fmla="*/ 0 h 13"/>
                <a:gd name="T6" fmla="*/ 5 w 35"/>
                <a:gd name="T7" fmla="*/ 8 h 13"/>
                <a:gd name="T8" fmla="*/ 19 w 35"/>
                <a:gd name="T9" fmla="*/ 11 h 13"/>
                <a:gd name="T10" fmla="*/ 32 w 35"/>
                <a:gd name="T11" fmla="*/ 11 h 13"/>
                <a:gd name="T12" fmla="*/ 33 w 3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33" y="4"/>
                  </a:moveTo>
                  <a:cubicBezTo>
                    <a:pt x="29" y="2"/>
                    <a:pt x="24" y="2"/>
                    <a:pt x="20" y="2"/>
                  </a:cubicBezTo>
                  <a:cubicBezTo>
                    <a:pt x="16" y="1"/>
                    <a:pt x="11" y="1"/>
                    <a:pt x="6" y="0"/>
                  </a:cubicBezTo>
                  <a:cubicBezTo>
                    <a:pt x="1" y="0"/>
                    <a:pt x="0" y="7"/>
                    <a:pt x="5" y="8"/>
                  </a:cubicBezTo>
                  <a:cubicBezTo>
                    <a:pt x="10" y="9"/>
                    <a:pt x="14" y="10"/>
                    <a:pt x="19" y="11"/>
                  </a:cubicBezTo>
                  <a:cubicBezTo>
                    <a:pt x="23" y="12"/>
                    <a:pt x="28" y="13"/>
                    <a:pt x="32" y="11"/>
                  </a:cubicBezTo>
                  <a:cubicBezTo>
                    <a:pt x="35" y="10"/>
                    <a:pt x="35" y="6"/>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1" name="Freeform 15">
              <a:extLst>
                <a:ext uri="{FF2B5EF4-FFF2-40B4-BE49-F238E27FC236}">
                  <a16:creationId xmlns:a16="http://schemas.microsoft.com/office/drawing/2014/main" id="{A9A72A36-FBCF-4592-A197-668CD490FC08}"/>
                </a:ext>
              </a:extLst>
            </p:cNvPr>
            <p:cNvSpPr/>
            <p:nvPr/>
          </p:nvSpPr>
          <p:spPr bwMode="auto">
            <a:xfrm>
              <a:off x="3764" y="823"/>
              <a:ext cx="74" cy="26"/>
            </a:xfrm>
            <a:custGeom>
              <a:avLst/>
              <a:gdLst>
                <a:gd name="T0" fmla="*/ 30 w 31"/>
                <a:gd name="T1" fmla="*/ 5 h 11"/>
                <a:gd name="T2" fmla="*/ 18 w 31"/>
                <a:gd name="T3" fmla="*/ 1 h 11"/>
                <a:gd name="T4" fmla="*/ 4 w 31"/>
                <a:gd name="T5" fmla="*/ 2 h 11"/>
                <a:gd name="T6" fmla="*/ 5 w 31"/>
                <a:gd name="T7" fmla="*/ 8 h 11"/>
                <a:gd name="T8" fmla="*/ 17 w 31"/>
                <a:gd name="T9" fmla="*/ 9 h 11"/>
                <a:gd name="T10" fmla="*/ 28 w 31"/>
                <a:gd name="T11" fmla="*/ 10 h 11"/>
                <a:gd name="T12" fmla="*/ 30 w 3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30" y="5"/>
                  </a:moveTo>
                  <a:cubicBezTo>
                    <a:pt x="27" y="1"/>
                    <a:pt x="23" y="1"/>
                    <a:pt x="18" y="1"/>
                  </a:cubicBezTo>
                  <a:cubicBezTo>
                    <a:pt x="14" y="0"/>
                    <a:pt x="9" y="0"/>
                    <a:pt x="4" y="2"/>
                  </a:cubicBezTo>
                  <a:cubicBezTo>
                    <a:pt x="0" y="3"/>
                    <a:pt x="1" y="8"/>
                    <a:pt x="5" y="8"/>
                  </a:cubicBezTo>
                  <a:cubicBezTo>
                    <a:pt x="9" y="8"/>
                    <a:pt x="13" y="8"/>
                    <a:pt x="17" y="9"/>
                  </a:cubicBezTo>
                  <a:cubicBezTo>
                    <a:pt x="21" y="9"/>
                    <a:pt x="24" y="11"/>
                    <a:pt x="28" y="10"/>
                  </a:cubicBezTo>
                  <a:cubicBezTo>
                    <a:pt x="30" y="9"/>
                    <a:pt x="31" y="7"/>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2" name="Freeform 16">
              <a:extLst>
                <a:ext uri="{FF2B5EF4-FFF2-40B4-BE49-F238E27FC236}">
                  <a16:creationId xmlns:a16="http://schemas.microsoft.com/office/drawing/2014/main" id="{1DA592A0-2A9D-4E6C-B1AE-21AC85513EEC}"/>
                </a:ext>
              </a:extLst>
            </p:cNvPr>
            <p:cNvSpPr/>
            <p:nvPr/>
          </p:nvSpPr>
          <p:spPr bwMode="auto">
            <a:xfrm>
              <a:off x="3892" y="828"/>
              <a:ext cx="71" cy="23"/>
            </a:xfrm>
            <a:custGeom>
              <a:avLst/>
              <a:gdLst>
                <a:gd name="T0" fmla="*/ 28 w 30"/>
                <a:gd name="T1" fmla="*/ 2 h 10"/>
                <a:gd name="T2" fmla="*/ 17 w 30"/>
                <a:gd name="T3" fmla="*/ 1 h 10"/>
                <a:gd name="T4" fmla="*/ 4 w 30"/>
                <a:gd name="T5" fmla="*/ 1 h 10"/>
                <a:gd name="T6" fmla="*/ 4 w 30"/>
                <a:gd name="T7" fmla="*/ 8 h 10"/>
                <a:gd name="T8" fmla="*/ 17 w 30"/>
                <a:gd name="T9" fmla="*/ 9 h 10"/>
                <a:gd name="T10" fmla="*/ 28 w 30"/>
                <a:gd name="T11" fmla="*/ 8 h 10"/>
                <a:gd name="T12" fmla="*/ 28 w 30"/>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8" y="2"/>
                  </a:moveTo>
                  <a:cubicBezTo>
                    <a:pt x="25" y="0"/>
                    <a:pt x="21" y="1"/>
                    <a:pt x="17" y="1"/>
                  </a:cubicBezTo>
                  <a:cubicBezTo>
                    <a:pt x="13" y="1"/>
                    <a:pt x="8" y="1"/>
                    <a:pt x="4" y="1"/>
                  </a:cubicBezTo>
                  <a:cubicBezTo>
                    <a:pt x="0" y="2"/>
                    <a:pt x="0" y="8"/>
                    <a:pt x="4" y="8"/>
                  </a:cubicBezTo>
                  <a:cubicBezTo>
                    <a:pt x="8" y="8"/>
                    <a:pt x="13" y="9"/>
                    <a:pt x="17" y="9"/>
                  </a:cubicBezTo>
                  <a:cubicBezTo>
                    <a:pt x="21" y="9"/>
                    <a:pt x="25" y="10"/>
                    <a:pt x="28" y="8"/>
                  </a:cubicBezTo>
                  <a:cubicBezTo>
                    <a:pt x="30" y="6"/>
                    <a:pt x="30" y="3"/>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3" name="Freeform 17">
              <a:extLst>
                <a:ext uri="{FF2B5EF4-FFF2-40B4-BE49-F238E27FC236}">
                  <a16:creationId xmlns:a16="http://schemas.microsoft.com/office/drawing/2014/main" id="{D5C1F552-41A0-4C5E-99EF-B362F47AF3D9}"/>
                </a:ext>
              </a:extLst>
            </p:cNvPr>
            <p:cNvSpPr/>
            <p:nvPr/>
          </p:nvSpPr>
          <p:spPr bwMode="auto">
            <a:xfrm>
              <a:off x="4013" y="832"/>
              <a:ext cx="90" cy="24"/>
            </a:xfrm>
            <a:custGeom>
              <a:avLst/>
              <a:gdLst>
                <a:gd name="T0" fmla="*/ 34 w 38"/>
                <a:gd name="T1" fmla="*/ 1 h 10"/>
                <a:gd name="T2" fmla="*/ 20 w 38"/>
                <a:gd name="T3" fmla="*/ 0 h 10"/>
                <a:gd name="T4" fmla="*/ 4 w 38"/>
                <a:gd name="T5" fmla="*/ 1 h 10"/>
                <a:gd name="T6" fmla="*/ 4 w 38"/>
                <a:gd name="T7" fmla="*/ 8 h 10"/>
                <a:gd name="T8" fmla="*/ 20 w 38"/>
                <a:gd name="T9" fmla="*/ 9 h 10"/>
                <a:gd name="T10" fmla="*/ 34 w 38"/>
                <a:gd name="T11" fmla="*/ 9 h 10"/>
                <a:gd name="T12" fmla="*/ 34 w 3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
                  </a:moveTo>
                  <a:cubicBezTo>
                    <a:pt x="30" y="0"/>
                    <a:pt x="25" y="0"/>
                    <a:pt x="20" y="0"/>
                  </a:cubicBezTo>
                  <a:cubicBezTo>
                    <a:pt x="4" y="1"/>
                    <a:pt x="4" y="1"/>
                    <a:pt x="4" y="1"/>
                  </a:cubicBezTo>
                  <a:cubicBezTo>
                    <a:pt x="0" y="1"/>
                    <a:pt x="0" y="8"/>
                    <a:pt x="4" y="8"/>
                  </a:cubicBezTo>
                  <a:cubicBezTo>
                    <a:pt x="10" y="8"/>
                    <a:pt x="15" y="9"/>
                    <a:pt x="20" y="9"/>
                  </a:cubicBezTo>
                  <a:cubicBezTo>
                    <a:pt x="25" y="9"/>
                    <a:pt x="30" y="10"/>
                    <a:pt x="34" y="9"/>
                  </a:cubicBezTo>
                  <a:cubicBezTo>
                    <a:pt x="38" y="7"/>
                    <a:pt x="38" y="3"/>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4" name="Freeform 18">
              <a:extLst>
                <a:ext uri="{FF2B5EF4-FFF2-40B4-BE49-F238E27FC236}">
                  <a16:creationId xmlns:a16="http://schemas.microsoft.com/office/drawing/2014/main" id="{68520377-3624-4B31-B0F4-57FFA943C7F8}"/>
                </a:ext>
              </a:extLst>
            </p:cNvPr>
            <p:cNvSpPr/>
            <p:nvPr/>
          </p:nvSpPr>
          <p:spPr bwMode="auto">
            <a:xfrm>
              <a:off x="4167" y="825"/>
              <a:ext cx="66" cy="26"/>
            </a:xfrm>
            <a:custGeom>
              <a:avLst/>
              <a:gdLst>
                <a:gd name="T0" fmla="*/ 25 w 28"/>
                <a:gd name="T1" fmla="*/ 1 h 11"/>
                <a:gd name="T2" fmla="*/ 3 w 28"/>
                <a:gd name="T3" fmla="*/ 5 h 11"/>
                <a:gd name="T4" fmla="*/ 4 w 28"/>
                <a:gd name="T5" fmla="*/ 11 h 11"/>
                <a:gd name="T6" fmla="*/ 25 w 28"/>
                <a:gd name="T7" fmla="*/ 7 h 11"/>
                <a:gd name="T8" fmla="*/ 25 w 28"/>
                <a:gd name="T9" fmla="*/ 1 h 11"/>
              </a:gdLst>
              <a:ahLst/>
              <a:cxnLst>
                <a:cxn ang="0">
                  <a:pos x="T0" y="T1"/>
                </a:cxn>
                <a:cxn ang="0">
                  <a:pos x="T2" y="T3"/>
                </a:cxn>
                <a:cxn ang="0">
                  <a:pos x="T4" y="T5"/>
                </a:cxn>
                <a:cxn ang="0">
                  <a:pos x="T6" y="T7"/>
                </a:cxn>
                <a:cxn ang="0">
                  <a:pos x="T8" y="T9"/>
                </a:cxn>
              </a:cxnLst>
              <a:rect l="0" t="0" r="r" b="b"/>
              <a:pathLst>
                <a:path w="28" h="11">
                  <a:moveTo>
                    <a:pt x="25" y="1"/>
                  </a:moveTo>
                  <a:cubicBezTo>
                    <a:pt x="18" y="0"/>
                    <a:pt x="10" y="3"/>
                    <a:pt x="3" y="5"/>
                  </a:cubicBezTo>
                  <a:cubicBezTo>
                    <a:pt x="0" y="5"/>
                    <a:pt x="0" y="11"/>
                    <a:pt x="4" y="11"/>
                  </a:cubicBezTo>
                  <a:cubicBezTo>
                    <a:pt x="11" y="10"/>
                    <a:pt x="19" y="10"/>
                    <a:pt x="25" y="7"/>
                  </a:cubicBezTo>
                  <a:cubicBezTo>
                    <a:pt x="28" y="6"/>
                    <a:pt x="27" y="2"/>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5" name="Freeform 19">
              <a:extLst>
                <a:ext uri="{FF2B5EF4-FFF2-40B4-BE49-F238E27FC236}">
                  <a16:creationId xmlns:a16="http://schemas.microsoft.com/office/drawing/2014/main" id="{A78CFD07-1350-4B3E-BE47-43FCDCB5DA5A}"/>
                </a:ext>
              </a:extLst>
            </p:cNvPr>
            <p:cNvSpPr/>
            <p:nvPr/>
          </p:nvSpPr>
          <p:spPr bwMode="auto">
            <a:xfrm>
              <a:off x="4302" y="835"/>
              <a:ext cx="64" cy="24"/>
            </a:xfrm>
            <a:custGeom>
              <a:avLst/>
              <a:gdLst>
                <a:gd name="T0" fmla="*/ 23 w 27"/>
                <a:gd name="T1" fmla="*/ 3 h 10"/>
                <a:gd name="T2" fmla="*/ 12 w 27"/>
                <a:gd name="T3" fmla="*/ 1 h 10"/>
                <a:gd name="T4" fmla="*/ 2 w 27"/>
                <a:gd name="T5" fmla="*/ 2 h 10"/>
                <a:gd name="T6" fmla="*/ 1 w 27"/>
                <a:gd name="T7" fmla="*/ 5 h 10"/>
                <a:gd name="T8" fmla="*/ 11 w 27"/>
                <a:gd name="T9" fmla="*/ 9 h 10"/>
                <a:gd name="T10" fmla="*/ 22 w 27"/>
                <a:gd name="T11" fmla="*/ 10 h 10"/>
                <a:gd name="T12" fmla="*/ 23 w 27"/>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23" y="3"/>
                  </a:moveTo>
                  <a:cubicBezTo>
                    <a:pt x="20" y="2"/>
                    <a:pt x="16" y="2"/>
                    <a:pt x="12" y="1"/>
                  </a:cubicBezTo>
                  <a:cubicBezTo>
                    <a:pt x="9" y="1"/>
                    <a:pt x="5" y="0"/>
                    <a:pt x="2" y="2"/>
                  </a:cubicBezTo>
                  <a:cubicBezTo>
                    <a:pt x="1" y="2"/>
                    <a:pt x="0" y="4"/>
                    <a:pt x="1" y="5"/>
                  </a:cubicBezTo>
                  <a:cubicBezTo>
                    <a:pt x="4" y="7"/>
                    <a:pt x="7" y="8"/>
                    <a:pt x="11" y="9"/>
                  </a:cubicBezTo>
                  <a:cubicBezTo>
                    <a:pt x="15" y="9"/>
                    <a:pt x="19" y="10"/>
                    <a:pt x="22" y="10"/>
                  </a:cubicBezTo>
                  <a:cubicBezTo>
                    <a:pt x="26" y="10"/>
                    <a:pt x="27"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6" name="Freeform 20">
              <a:extLst>
                <a:ext uri="{FF2B5EF4-FFF2-40B4-BE49-F238E27FC236}">
                  <a16:creationId xmlns:a16="http://schemas.microsoft.com/office/drawing/2014/main" id="{D75A3FE3-2166-452C-A18F-FB5BCD846EA0}"/>
                </a:ext>
              </a:extLst>
            </p:cNvPr>
            <p:cNvSpPr/>
            <p:nvPr/>
          </p:nvSpPr>
          <p:spPr bwMode="auto">
            <a:xfrm>
              <a:off x="4416" y="840"/>
              <a:ext cx="80" cy="19"/>
            </a:xfrm>
            <a:custGeom>
              <a:avLst/>
              <a:gdLst>
                <a:gd name="T0" fmla="*/ 31 w 34"/>
                <a:gd name="T1" fmla="*/ 2 h 8"/>
                <a:gd name="T2" fmla="*/ 19 w 34"/>
                <a:gd name="T3" fmla="*/ 0 h 8"/>
                <a:gd name="T4" fmla="*/ 3 w 34"/>
                <a:gd name="T5" fmla="*/ 1 h 8"/>
                <a:gd name="T6" fmla="*/ 3 w 34"/>
                <a:gd name="T7" fmla="*/ 6 h 8"/>
                <a:gd name="T8" fmla="*/ 18 w 34"/>
                <a:gd name="T9" fmla="*/ 7 h 8"/>
                <a:gd name="T10" fmla="*/ 31 w 34"/>
                <a:gd name="T11" fmla="*/ 7 h 8"/>
                <a:gd name="T12" fmla="*/ 31 w 34"/>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2"/>
                  </a:moveTo>
                  <a:cubicBezTo>
                    <a:pt x="28" y="0"/>
                    <a:pt x="23" y="0"/>
                    <a:pt x="19" y="0"/>
                  </a:cubicBezTo>
                  <a:cubicBezTo>
                    <a:pt x="14" y="0"/>
                    <a:pt x="9" y="1"/>
                    <a:pt x="3" y="1"/>
                  </a:cubicBezTo>
                  <a:cubicBezTo>
                    <a:pt x="0" y="1"/>
                    <a:pt x="0" y="5"/>
                    <a:pt x="3" y="6"/>
                  </a:cubicBezTo>
                  <a:cubicBezTo>
                    <a:pt x="8" y="6"/>
                    <a:pt x="13" y="7"/>
                    <a:pt x="18" y="7"/>
                  </a:cubicBezTo>
                  <a:cubicBezTo>
                    <a:pt x="22" y="7"/>
                    <a:pt x="27" y="8"/>
                    <a:pt x="31" y="7"/>
                  </a:cubicBezTo>
                  <a:cubicBezTo>
                    <a:pt x="33" y="6"/>
                    <a:pt x="34"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7" name="Freeform 21">
              <a:extLst>
                <a:ext uri="{FF2B5EF4-FFF2-40B4-BE49-F238E27FC236}">
                  <a16:creationId xmlns:a16="http://schemas.microsoft.com/office/drawing/2014/main" id="{58BD2C97-66AC-4859-8EC8-5F637DA0CDC8}"/>
                </a:ext>
              </a:extLst>
            </p:cNvPr>
            <p:cNvSpPr/>
            <p:nvPr/>
          </p:nvSpPr>
          <p:spPr bwMode="auto">
            <a:xfrm>
              <a:off x="4551" y="837"/>
              <a:ext cx="71" cy="26"/>
            </a:xfrm>
            <a:custGeom>
              <a:avLst/>
              <a:gdLst>
                <a:gd name="T0" fmla="*/ 28 w 30"/>
                <a:gd name="T1" fmla="*/ 3 h 11"/>
                <a:gd name="T2" fmla="*/ 4 w 30"/>
                <a:gd name="T3" fmla="*/ 2 h 11"/>
                <a:gd name="T4" fmla="*/ 4 w 30"/>
                <a:gd name="T5" fmla="*/ 9 h 11"/>
                <a:gd name="T6" fmla="*/ 28 w 30"/>
                <a:gd name="T7" fmla="*/ 8 h 11"/>
                <a:gd name="T8" fmla="*/ 28 w 30"/>
                <a:gd name="T9" fmla="*/ 3 h 11"/>
              </a:gdLst>
              <a:ahLst/>
              <a:cxnLst>
                <a:cxn ang="0">
                  <a:pos x="T0" y="T1"/>
                </a:cxn>
                <a:cxn ang="0">
                  <a:pos x="T2" y="T3"/>
                </a:cxn>
                <a:cxn ang="0">
                  <a:pos x="T4" y="T5"/>
                </a:cxn>
                <a:cxn ang="0">
                  <a:pos x="T6" y="T7"/>
                </a:cxn>
                <a:cxn ang="0">
                  <a:pos x="T8" y="T9"/>
                </a:cxn>
              </a:cxnLst>
              <a:rect l="0" t="0" r="r" b="b"/>
              <a:pathLst>
                <a:path w="30" h="11">
                  <a:moveTo>
                    <a:pt x="28" y="3"/>
                  </a:moveTo>
                  <a:cubicBezTo>
                    <a:pt x="21" y="0"/>
                    <a:pt x="11" y="2"/>
                    <a:pt x="4" y="2"/>
                  </a:cubicBezTo>
                  <a:cubicBezTo>
                    <a:pt x="0" y="2"/>
                    <a:pt x="0" y="9"/>
                    <a:pt x="4" y="9"/>
                  </a:cubicBezTo>
                  <a:cubicBezTo>
                    <a:pt x="11" y="9"/>
                    <a:pt x="21" y="11"/>
                    <a:pt x="28" y="8"/>
                  </a:cubicBezTo>
                  <a:cubicBezTo>
                    <a:pt x="30" y="7"/>
                    <a:pt x="30" y="3"/>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8" name="Freeform 22">
              <a:extLst>
                <a:ext uri="{FF2B5EF4-FFF2-40B4-BE49-F238E27FC236}">
                  <a16:creationId xmlns:a16="http://schemas.microsoft.com/office/drawing/2014/main" id="{D177F52D-26D9-4FA9-95EC-5748DBC034C3}"/>
                </a:ext>
              </a:extLst>
            </p:cNvPr>
            <p:cNvSpPr/>
            <p:nvPr/>
          </p:nvSpPr>
          <p:spPr bwMode="auto">
            <a:xfrm>
              <a:off x="4691" y="844"/>
              <a:ext cx="64" cy="22"/>
            </a:xfrm>
            <a:custGeom>
              <a:avLst/>
              <a:gdLst>
                <a:gd name="T0" fmla="*/ 24 w 27"/>
                <a:gd name="T1" fmla="*/ 1 h 9"/>
                <a:gd name="T2" fmla="*/ 12 w 27"/>
                <a:gd name="T3" fmla="*/ 1 h 9"/>
                <a:gd name="T4" fmla="*/ 2 w 27"/>
                <a:gd name="T5" fmla="*/ 2 h 9"/>
                <a:gd name="T6" fmla="*/ 2 w 27"/>
                <a:gd name="T7" fmla="*/ 7 h 9"/>
                <a:gd name="T8" fmla="*/ 12 w 27"/>
                <a:gd name="T9" fmla="*/ 8 h 9"/>
                <a:gd name="T10" fmla="*/ 24 w 27"/>
                <a:gd name="T11" fmla="*/ 8 h 9"/>
                <a:gd name="T12" fmla="*/ 24 w 2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4" y="1"/>
                  </a:moveTo>
                  <a:cubicBezTo>
                    <a:pt x="20" y="0"/>
                    <a:pt x="16" y="0"/>
                    <a:pt x="12" y="1"/>
                  </a:cubicBezTo>
                  <a:cubicBezTo>
                    <a:pt x="9" y="1"/>
                    <a:pt x="5" y="0"/>
                    <a:pt x="2" y="2"/>
                  </a:cubicBezTo>
                  <a:cubicBezTo>
                    <a:pt x="0" y="3"/>
                    <a:pt x="0" y="5"/>
                    <a:pt x="2" y="7"/>
                  </a:cubicBezTo>
                  <a:cubicBezTo>
                    <a:pt x="5" y="8"/>
                    <a:pt x="9" y="8"/>
                    <a:pt x="12" y="8"/>
                  </a:cubicBezTo>
                  <a:cubicBezTo>
                    <a:pt x="16" y="9"/>
                    <a:pt x="20" y="9"/>
                    <a:pt x="24" y="8"/>
                  </a:cubicBezTo>
                  <a:cubicBezTo>
                    <a:pt x="27" y="7"/>
                    <a:pt x="27" y="2"/>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9" name="Freeform 23">
              <a:extLst>
                <a:ext uri="{FF2B5EF4-FFF2-40B4-BE49-F238E27FC236}">
                  <a16:creationId xmlns:a16="http://schemas.microsoft.com/office/drawing/2014/main" id="{116C182B-5422-4DB8-8B01-F27D1BF2E64C}"/>
                </a:ext>
              </a:extLst>
            </p:cNvPr>
            <p:cNvSpPr/>
            <p:nvPr/>
          </p:nvSpPr>
          <p:spPr bwMode="auto">
            <a:xfrm>
              <a:off x="4814" y="851"/>
              <a:ext cx="88" cy="29"/>
            </a:xfrm>
            <a:custGeom>
              <a:avLst/>
              <a:gdLst>
                <a:gd name="T0" fmla="*/ 34 w 37"/>
                <a:gd name="T1" fmla="*/ 4 h 12"/>
                <a:gd name="T2" fmla="*/ 21 w 37"/>
                <a:gd name="T3" fmla="*/ 2 h 12"/>
                <a:gd name="T4" fmla="*/ 5 w 37"/>
                <a:gd name="T5" fmla="*/ 1 h 12"/>
                <a:gd name="T6" fmla="*/ 4 w 37"/>
                <a:gd name="T7" fmla="*/ 7 h 12"/>
                <a:gd name="T8" fmla="*/ 34 w 37"/>
                <a:gd name="T9" fmla="*/ 8 h 12"/>
                <a:gd name="T10" fmla="*/ 34 w 37"/>
                <a:gd name="T11" fmla="*/ 4 h 12"/>
              </a:gdLst>
              <a:ahLst/>
              <a:cxnLst>
                <a:cxn ang="0">
                  <a:pos x="T0" y="T1"/>
                </a:cxn>
                <a:cxn ang="0">
                  <a:pos x="T2" y="T3"/>
                </a:cxn>
                <a:cxn ang="0">
                  <a:pos x="T4" y="T5"/>
                </a:cxn>
                <a:cxn ang="0">
                  <a:pos x="T6" y="T7"/>
                </a:cxn>
                <a:cxn ang="0">
                  <a:pos x="T8" y="T9"/>
                </a:cxn>
                <a:cxn ang="0">
                  <a:pos x="T10" y="T11"/>
                </a:cxn>
              </a:cxnLst>
              <a:rect l="0" t="0" r="r" b="b"/>
              <a:pathLst>
                <a:path w="37" h="12">
                  <a:moveTo>
                    <a:pt x="34" y="4"/>
                  </a:moveTo>
                  <a:cubicBezTo>
                    <a:pt x="30" y="2"/>
                    <a:pt x="26" y="2"/>
                    <a:pt x="21" y="2"/>
                  </a:cubicBezTo>
                  <a:cubicBezTo>
                    <a:pt x="16" y="2"/>
                    <a:pt x="11" y="1"/>
                    <a:pt x="5" y="1"/>
                  </a:cubicBezTo>
                  <a:cubicBezTo>
                    <a:pt x="2" y="0"/>
                    <a:pt x="0" y="5"/>
                    <a:pt x="4" y="7"/>
                  </a:cubicBezTo>
                  <a:cubicBezTo>
                    <a:pt x="13" y="9"/>
                    <a:pt x="25" y="12"/>
                    <a:pt x="34" y="8"/>
                  </a:cubicBezTo>
                  <a:cubicBezTo>
                    <a:pt x="36" y="7"/>
                    <a:pt x="37" y="4"/>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0" name="Freeform 24">
              <a:extLst>
                <a:ext uri="{FF2B5EF4-FFF2-40B4-BE49-F238E27FC236}">
                  <a16:creationId xmlns:a16="http://schemas.microsoft.com/office/drawing/2014/main" id="{8728AD0F-7CB3-4335-B143-5648C37CAB50}"/>
                </a:ext>
              </a:extLst>
            </p:cNvPr>
            <p:cNvSpPr/>
            <p:nvPr/>
          </p:nvSpPr>
          <p:spPr bwMode="auto">
            <a:xfrm>
              <a:off x="4942" y="856"/>
              <a:ext cx="71" cy="19"/>
            </a:xfrm>
            <a:custGeom>
              <a:avLst/>
              <a:gdLst>
                <a:gd name="T0" fmla="*/ 26 w 30"/>
                <a:gd name="T1" fmla="*/ 1 h 8"/>
                <a:gd name="T2" fmla="*/ 4 w 30"/>
                <a:gd name="T3" fmla="*/ 1 h 8"/>
                <a:gd name="T4" fmla="*/ 4 w 30"/>
                <a:gd name="T5" fmla="*/ 7 h 8"/>
                <a:gd name="T6" fmla="*/ 26 w 30"/>
                <a:gd name="T7" fmla="*/ 7 h 8"/>
                <a:gd name="T8" fmla="*/ 26 w 30"/>
                <a:gd name="T9" fmla="*/ 1 h 8"/>
              </a:gdLst>
              <a:ahLst/>
              <a:cxnLst>
                <a:cxn ang="0">
                  <a:pos x="T0" y="T1"/>
                </a:cxn>
                <a:cxn ang="0">
                  <a:pos x="T2" y="T3"/>
                </a:cxn>
                <a:cxn ang="0">
                  <a:pos x="T4" y="T5"/>
                </a:cxn>
                <a:cxn ang="0">
                  <a:pos x="T6" y="T7"/>
                </a:cxn>
                <a:cxn ang="0">
                  <a:pos x="T8" y="T9"/>
                </a:cxn>
              </a:cxnLst>
              <a:rect l="0" t="0" r="r" b="b"/>
              <a:pathLst>
                <a:path w="30" h="8">
                  <a:moveTo>
                    <a:pt x="26" y="1"/>
                  </a:moveTo>
                  <a:cubicBezTo>
                    <a:pt x="19" y="0"/>
                    <a:pt x="11" y="0"/>
                    <a:pt x="4" y="1"/>
                  </a:cubicBezTo>
                  <a:cubicBezTo>
                    <a:pt x="0" y="1"/>
                    <a:pt x="0" y="6"/>
                    <a:pt x="4" y="7"/>
                  </a:cubicBezTo>
                  <a:cubicBezTo>
                    <a:pt x="11" y="7"/>
                    <a:pt x="19" y="8"/>
                    <a:pt x="26" y="7"/>
                  </a:cubicBezTo>
                  <a:cubicBezTo>
                    <a:pt x="30" y="6"/>
                    <a:pt x="30"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1" name="Freeform 25">
              <a:extLst>
                <a:ext uri="{FF2B5EF4-FFF2-40B4-BE49-F238E27FC236}">
                  <a16:creationId xmlns:a16="http://schemas.microsoft.com/office/drawing/2014/main" id="{4C0F3F64-9727-430E-9A1F-1F9250109CB8}"/>
                </a:ext>
              </a:extLst>
            </p:cNvPr>
            <p:cNvSpPr/>
            <p:nvPr/>
          </p:nvSpPr>
          <p:spPr bwMode="auto">
            <a:xfrm>
              <a:off x="5058" y="849"/>
              <a:ext cx="128" cy="67"/>
            </a:xfrm>
            <a:custGeom>
              <a:avLst/>
              <a:gdLst>
                <a:gd name="T0" fmla="*/ 49 w 54"/>
                <a:gd name="T1" fmla="*/ 17 h 28"/>
                <a:gd name="T2" fmla="*/ 4 w 54"/>
                <a:gd name="T3" fmla="*/ 6 h 28"/>
                <a:gd name="T4" fmla="*/ 4 w 54"/>
                <a:gd name="T5" fmla="*/ 12 h 28"/>
                <a:gd name="T6" fmla="*/ 43 w 54"/>
                <a:gd name="T7" fmla="*/ 24 h 28"/>
                <a:gd name="T8" fmla="*/ 49 w 54"/>
                <a:gd name="T9" fmla="*/ 17 h 28"/>
              </a:gdLst>
              <a:ahLst/>
              <a:cxnLst>
                <a:cxn ang="0">
                  <a:pos x="T0" y="T1"/>
                </a:cxn>
                <a:cxn ang="0">
                  <a:pos x="T2" y="T3"/>
                </a:cxn>
                <a:cxn ang="0">
                  <a:pos x="T4" y="T5"/>
                </a:cxn>
                <a:cxn ang="0">
                  <a:pos x="T6" y="T7"/>
                </a:cxn>
                <a:cxn ang="0">
                  <a:pos x="T8" y="T9"/>
                </a:cxn>
              </a:cxnLst>
              <a:rect l="0" t="0" r="r" b="b"/>
              <a:pathLst>
                <a:path w="54" h="28">
                  <a:moveTo>
                    <a:pt x="49" y="17"/>
                  </a:moveTo>
                  <a:cubicBezTo>
                    <a:pt x="37" y="5"/>
                    <a:pt x="20" y="0"/>
                    <a:pt x="4" y="6"/>
                  </a:cubicBezTo>
                  <a:cubicBezTo>
                    <a:pt x="0" y="7"/>
                    <a:pt x="1" y="12"/>
                    <a:pt x="4" y="12"/>
                  </a:cubicBezTo>
                  <a:cubicBezTo>
                    <a:pt x="18" y="10"/>
                    <a:pt x="32" y="14"/>
                    <a:pt x="43" y="24"/>
                  </a:cubicBezTo>
                  <a:cubicBezTo>
                    <a:pt x="47" y="28"/>
                    <a:pt x="54" y="21"/>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2" name="Freeform 26">
              <a:extLst>
                <a:ext uri="{FF2B5EF4-FFF2-40B4-BE49-F238E27FC236}">
                  <a16:creationId xmlns:a16="http://schemas.microsoft.com/office/drawing/2014/main" id="{945078BA-AA74-482A-B3D5-5C3F286A132C}"/>
                </a:ext>
              </a:extLst>
            </p:cNvPr>
            <p:cNvSpPr/>
            <p:nvPr/>
          </p:nvSpPr>
          <p:spPr bwMode="auto">
            <a:xfrm>
              <a:off x="5203" y="913"/>
              <a:ext cx="78" cy="62"/>
            </a:xfrm>
            <a:custGeom>
              <a:avLst/>
              <a:gdLst>
                <a:gd name="T0" fmla="*/ 32 w 33"/>
                <a:gd name="T1" fmla="*/ 21 h 26"/>
                <a:gd name="T2" fmla="*/ 20 w 33"/>
                <a:gd name="T3" fmla="*/ 11 h 26"/>
                <a:gd name="T4" fmla="*/ 5 w 33"/>
                <a:gd name="T5" fmla="*/ 2 h 26"/>
                <a:gd name="T6" fmla="*/ 2 w 33"/>
                <a:gd name="T7" fmla="*/ 5 h 26"/>
                <a:gd name="T8" fmla="*/ 15 w 33"/>
                <a:gd name="T9" fmla="*/ 16 h 26"/>
                <a:gd name="T10" fmla="*/ 28 w 33"/>
                <a:gd name="T11" fmla="*/ 25 h 26"/>
                <a:gd name="T12" fmla="*/ 32 w 33"/>
                <a:gd name="T13" fmla="*/ 21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2" y="21"/>
                  </a:moveTo>
                  <a:cubicBezTo>
                    <a:pt x="29" y="17"/>
                    <a:pt x="24" y="14"/>
                    <a:pt x="20" y="11"/>
                  </a:cubicBezTo>
                  <a:cubicBezTo>
                    <a:pt x="15" y="8"/>
                    <a:pt x="10" y="5"/>
                    <a:pt x="5" y="2"/>
                  </a:cubicBezTo>
                  <a:cubicBezTo>
                    <a:pt x="2" y="0"/>
                    <a:pt x="0" y="3"/>
                    <a:pt x="2" y="5"/>
                  </a:cubicBezTo>
                  <a:cubicBezTo>
                    <a:pt x="6" y="9"/>
                    <a:pt x="10" y="13"/>
                    <a:pt x="15" y="16"/>
                  </a:cubicBezTo>
                  <a:cubicBezTo>
                    <a:pt x="19" y="19"/>
                    <a:pt x="23" y="24"/>
                    <a:pt x="28" y="25"/>
                  </a:cubicBezTo>
                  <a:cubicBezTo>
                    <a:pt x="31" y="26"/>
                    <a:pt x="33" y="23"/>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3" name="Freeform 27">
              <a:extLst>
                <a:ext uri="{FF2B5EF4-FFF2-40B4-BE49-F238E27FC236}">
                  <a16:creationId xmlns:a16="http://schemas.microsoft.com/office/drawing/2014/main" id="{1B502C91-A30F-4692-A64B-3CBEFB564078}"/>
                </a:ext>
              </a:extLst>
            </p:cNvPr>
            <p:cNvSpPr/>
            <p:nvPr/>
          </p:nvSpPr>
          <p:spPr bwMode="auto">
            <a:xfrm>
              <a:off x="5314" y="997"/>
              <a:ext cx="52" cy="45"/>
            </a:xfrm>
            <a:custGeom>
              <a:avLst/>
              <a:gdLst>
                <a:gd name="T0" fmla="*/ 21 w 22"/>
                <a:gd name="T1" fmla="*/ 15 h 19"/>
                <a:gd name="T2" fmla="*/ 15 w 22"/>
                <a:gd name="T3" fmla="*/ 8 h 19"/>
                <a:gd name="T4" fmla="*/ 7 w 22"/>
                <a:gd name="T5" fmla="*/ 2 h 19"/>
                <a:gd name="T6" fmla="*/ 3 w 22"/>
                <a:gd name="T7" fmla="*/ 7 h 19"/>
                <a:gd name="T8" fmla="*/ 10 w 22"/>
                <a:gd name="T9" fmla="*/ 13 h 19"/>
                <a:gd name="T10" fmla="*/ 18 w 22"/>
                <a:gd name="T11" fmla="*/ 18 h 19"/>
                <a:gd name="T12" fmla="*/ 21 w 22"/>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21" y="15"/>
                  </a:moveTo>
                  <a:cubicBezTo>
                    <a:pt x="20" y="12"/>
                    <a:pt x="17" y="10"/>
                    <a:pt x="15" y="8"/>
                  </a:cubicBezTo>
                  <a:cubicBezTo>
                    <a:pt x="12" y="6"/>
                    <a:pt x="9" y="4"/>
                    <a:pt x="7" y="2"/>
                  </a:cubicBezTo>
                  <a:cubicBezTo>
                    <a:pt x="4" y="0"/>
                    <a:pt x="0" y="5"/>
                    <a:pt x="3" y="7"/>
                  </a:cubicBezTo>
                  <a:cubicBezTo>
                    <a:pt x="5" y="9"/>
                    <a:pt x="8" y="11"/>
                    <a:pt x="10" y="13"/>
                  </a:cubicBezTo>
                  <a:cubicBezTo>
                    <a:pt x="12" y="15"/>
                    <a:pt x="15" y="18"/>
                    <a:pt x="18" y="18"/>
                  </a:cubicBezTo>
                  <a:cubicBezTo>
                    <a:pt x="20" y="19"/>
                    <a:pt x="22" y="17"/>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4" name="Freeform 28">
              <a:extLst>
                <a:ext uri="{FF2B5EF4-FFF2-40B4-BE49-F238E27FC236}">
                  <a16:creationId xmlns:a16="http://schemas.microsoft.com/office/drawing/2014/main" id="{41D59416-06C1-41B9-A14A-2C784A47C83E}"/>
                </a:ext>
              </a:extLst>
            </p:cNvPr>
            <p:cNvSpPr/>
            <p:nvPr/>
          </p:nvSpPr>
          <p:spPr bwMode="auto">
            <a:xfrm>
              <a:off x="5395" y="1063"/>
              <a:ext cx="63" cy="43"/>
            </a:xfrm>
            <a:custGeom>
              <a:avLst/>
              <a:gdLst>
                <a:gd name="T0" fmla="*/ 27 w 27"/>
                <a:gd name="T1" fmla="*/ 14 h 18"/>
                <a:gd name="T2" fmla="*/ 18 w 27"/>
                <a:gd name="T3" fmla="*/ 6 h 18"/>
                <a:gd name="T4" fmla="*/ 5 w 27"/>
                <a:gd name="T5" fmla="*/ 1 h 18"/>
                <a:gd name="T6" fmla="*/ 3 w 27"/>
                <a:gd name="T7" fmla="*/ 5 h 18"/>
                <a:gd name="T8" fmla="*/ 14 w 27"/>
                <a:gd name="T9" fmla="*/ 11 h 18"/>
                <a:gd name="T10" fmla="*/ 23 w 27"/>
                <a:gd name="T11" fmla="*/ 17 h 18"/>
                <a:gd name="T12" fmla="*/ 27 w 27"/>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27" y="14"/>
                  </a:moveTo>
                  <a:cubicBezTo>
                    <a:pt x="25" y="10"/>
                    <a:pt x="21" y="8"/>
                    <a:pt x="18" y="6"/>
                  </a:cubicBezTo>
                  <a:cubicBezTo>
                    <a:pt x="14" y="4"/>
                    <a:pt x="9" y="2"/>
                    <a:pt x="5" y="1"/>
                  </a:cubicBezTo>
                  <a:cubicBezTo>
                    <a:pt x="2" y="0"/>
                    <a:pt x="0" y="4"/>
                    <a:pt x="3" y="5"/>
                  </a:cubicBezTo>
                  <a:cubicBezTo>
                    <a:pt x="7" y="7"/>
                    <a:pt x="10" y="9"/>
                    <a:pt x="14" y="11"/>
                  </a:cubicBezTo>
                  <a:cubicBezTo>
                    <a:pt x="17" y="13"/>
                    <a:pt x="20" y="17"/>
                    <a:pt x="23" y="17"/>
                  </a:cubicBezTo>
                  <a:cubicBezTo>
                    <a:pt x="25" y="18"/>
                    <a:pt x="27" y="16"/>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5" name="Freeform 29">
              <a:extLst>
                <a:ext uri="{FF2B5EF4-FFF2-40B4-BE49-F238E27FC236}">
                  <a16:creationId xmlns:a16="http://schemas.microsoft.com/office/drawing/2014/main" id="{4DC7807F-DFE1-421F-8C56-CF3990CDFE74}"/>
                </a:ext>
              </a:extLst>
            </p:cNvPr>
            <p:cNvSpPr/>
            <p:nvPr/>
          </p:nvSpPr>
          <p:spPr bwMode="auto">
            <a:xfrm>
              <a:off x="5489" y="1130"/>
              <a:ext cx="55" cy="52"/>
            </a:xfrm>
            <a:custGeom>
              <a:avLst/>
              <a:gdLst>
                <a:gd name="T0" fmla="*/ 22 w 23"/>
                <a:gd name="T1" fmla="*/ 16 h 22"/>
                <a:gd name="T2" fmla="*/ 14 w 23"/>
                <a:gd name="T3" fmla="*/ 11 h 22"/>
                <a:gd name="T4" fmla="*/ 6 w 23"/>
                <a:gd name="T5" fmla="*/ 3 h 22"/>
                <a:gd name="T6" fmla="*/ 2 w 23"/>
                <a:gd name="T7" fmla="*/ 6 h 22"/>
                <a:gd name="T8" fmla="*/ 9 w 23"/>
                <a:gd name="T9" fmla="*/ 17 h 22"/>
                <a:gd name="T10" fmla="*/ 21 w 23"/>
                <a:gd name="T11" fmla="*/ 20 h 22"/>
                <a:gd name="T12" fmla="*/ 22 w 23"/>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22" y="16"/>
                  </a:moveTo>
                  <a:cubicBezTo>
                    <a:pt x="21" y="13"/>
                    <a:pt x="16" y="13"/>
                    <a:pt x="14" y="11"/>
                  </a:cubicBezTo>
                  <a:cubicBezTo>
                    <a:pt x="11" y="9"/>
                    <a:pt x="8" y="6"/>
                    <a:pt x="6" y="3"/>
                  </a:cubicBezTo>
                  <a:cubicBezTo>
                    <a:pt x="5" y="0"/>
                    <a:pt x="0" y="3"/>
                    <a:pt x="2" y="6"/>
                  </a:cubicBezTo>
                  <a:cubicBezTo>
                    <a:pt x="3" y="10"/>
                    <a:pt x="6" y="14"/>
                    <a:pt x="9" y="17"/>
                  </a:cubicBezTo>
                  <a:cubicBezTo>
                    <a:pt x="12" y="19"/>
                    <a:pt x="18" y="22"/>
                    <a:pt x="21" y="20"/>
                  </a:cubicBezTo>
                  <a:cubicBezTo>
                    <a:pt x="23" y="20"/>
                    <a:pt x="23" y="18"/>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6" name="Freeform 30">
              <a:extLst>
                <a:ext uri="{FF2B5EF4-FFF2-40B4-BE49-F238E27FC236}">
                  <a16:creationId xmlns:a16="http://schemas.microsoft.com/office/drawing/2014/main" id="{BD29C779-CBA8-4476-8E1E-549D9F5565D7}"/>
                </a:ext>
              </a:extLst>
            </p:cNvPr>
            <p:cNvSpPr/>
            <p:nvPr/>
          </p:nvSpPr>
          <p:spPr bwMode="auto">
            <a:xfrm>
              <a:off x="5556" y="1194"/>
              <a:ext cx="47" cy="67"/>
            </a:xfrm>
            <a:custGeom>
              <a:avLst/>
              <a:gdLst>
                <a:gd name="T0" fmla="*/ 15 w 20"/>
                <a:gd name="T1" fmla="*/ 13 h 28"/>
                <a:gd name="T2" fmla="*/ 7 w 20"/>
                <a:gd name="T3" fmla="*/ 2 h 28"/>
                <a:gd name="T4" fmla="*/ 2 w 20"/>
                <a:gd name="T5" fmla="*/ 6 h 28"/>
                <a:gd name="T6" fmla="*/ 9 w 20"/>
                <a:gd name="T7" fmla="*/ 16 h 28"/>
                <a:gd name="T8" fmla="*/ 14 w 20"/>
                <a:gd name="T9" fmla="*/ 27 h 28"/>
                <a:gd name="T10" fmla="*/ 20 w 20"/>
                <a:gd name="T11" fmla="*/ 25 h 28"/>
                <a:gd name="T12" fmla="*/ 15 w 20"/>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15" y="13"/>
                  </a:moveTo>
                  <a:cubicBezTo>
                    <a:pt x="13" y="9"/>
                    <a:pt x="10" y="6"/>
                    <a:pt x="7" y="2"/>
                  </a:cubicBezTo>
                  <a:cubicBezTo>
                    <a:pt x="5" y="0"/>
                    <a:pt x="0" y="3"/>
                    <a:pt x="2" y="6"/>
                  </a:cubicBezTo>
                  <a:cubicBezTo>
                    <a:pt x="4" y="9"/>
                    <a:pt x="7" y="13"/>
                    <a:pt x="9" y="16"/>
                  </a:cubicBezTo>
                  <a:cubicBezTo>
                    <a:pt x="10" y="20"/>
                    <a:pt x="11" y="24"/>
                    <a:pt x="14" y="27"/>
                  </a:cubicBezTo>
                  <a:cubicBezTo>
                    <a:pt x="16" y="28"/>
                    <a:pt x="19" y="28"/>
                    <a:pt x="20" y="25"/>
                  </a:cubicBezTo>
                  <a:cubicBezTo>
                    <a:pt x="20" y="21"/>
                    <a:pt x="18" y="17"/>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7" name="Freeform 31">
              <a:extLst>
                <a:ext uri="{FF2B5EF4-FFF2-40B4-BE49-F238E27FC236}">
                  <a16:creationId xmlns:a16="http://schemas.microsoft.com/office/drawing/2014/main" id="{BF7629FC-DC0B-453D-BF96-07F2D575D1C3}"/>
                </a:ext>
              </a:extLst>
            </p:cNvPr>
            <p:cNvSpPr/>
            <p:nvPr/>
          </p:nvSpPr>
          <p:spPr bwMode="auto">
            <a:xfrm>
              <a:off x="3496" y="1630"/>
              <a:ext cx="86" cy="26"/>
            </a:xfrm>
            <a:custGeom>
              <a:avLst/>
              <a:gdLst>
                <a:gd name="T0" fmla="*/ 33 w 36"/>
                <a:gd name="T1" fmla="*/ 3 h 11"/>
                <a:gd name="T2" fmla="*/ 20 w 36"/>
                <a:gd name="T3" fmla="*/ 1 h 11"/>
                <a:gd name="T4" fmla="*/ 4 w 36"/>
                <a:gd name="T5" fmla="*/ 0 h 11"/>
                <a:gd name="T6" fmla="*/ 3 w 36"/>
                <a:gd name="T7" fmla="*/ 7 h 11"/>
                <a:gd name="T8" fmla="*/ 20 w 36"/>
                <a:gd name="T9" fmla="*/ 9 h 11"/>
                <a:gd name="T10" fmla="*/ 33 w 36"/>
                <a:gd name="T11" fmla="*/ 9 h 11"/>
                <a:gd name="T12" fmla="*/ 33 w 36"/>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3"/>
                  </a:moveTo>
                  <a:cubicBezTo>
                    <a:pt x="29" y="0"/>
                    <a:pt x="24" y="1"/>
                    <a:pt x="20" y="1"/>
                  </a:cubicBezTo>
                  <a:cubicBezTo>
                    <a:pt x="15" y="0"/>
                    <a:pt x="9" y="0"/>
                    <a:pt x="4" y="0"/>
                  </a:cubicBezTo>
                  <a:cubicBezTo>
                    <a:pt x="1" y="0"/>
                    <a:pt x="0" y="6"/>
                    <a:pt x="3" y="7"/>
                  </a:cubicBezTo>
                  <a:cubicBezTo>
                    <a:pt x="9" y="8"/>
                    <a:pt x="14" y="8"/>
                    <a:pt x="20" y="9"/>
                  </a:cubicBezTo>
                  <a:cubicBezTo>
                    <a:pt x="24" y="10"/>
                    <a:pt x="28" y="11"/>
                    <a:pt x="33" y="9"/>
                  </a:cubicBezTo>
                  <a:cubicBezTo>
                    <a:pt x="36" y="8"/>
                    <a:pt x="35"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8" name="Freeform 32">
              <a:extLst>
                <a:ext uri="{FF2B5EF4-FFF2-40B4-BE49-F238E27FC236}">
                  <a16:creationId xmlns:a16="http://schemas.microsoft.com/office/drawing/2014/main" id="{37CDE933-7717-4149-AA2C-41E8D941E8D6}"/>
                </a:ext>
              </a:extLst>
            </p:cNvPr>
            <p:cNvSpPr/>
            <p:nvPr/>
          </p:nvSpPr>
          <p:spPr bwMode="auto">
            <a:xfrm>
              <a:off x="3655" y="1637"/>
              <a:ext cx="83" cy="24"/>
            </a:xfrm>
            <a:custGeom>
              <a:avLst/>
              <a:gdLst>
                <a:gd name="T0" fmla="*/ 32 w 35"/>
                <a:gd name="T1" fmla="*/ 1 h 10"/>
                <a:gd name="T2" fmla="*/ 17 w 35"/>
                <a:gd name="T3" fmla="*/ 1 h 10"/>
                <a:gd name="T4" fmla="*/ 3 w 35"/>
                <a:gd name="T5" fmla="*/ 2 h 10"/>
                <a:gd name="T6" fmla="*/ 3 w 35"/>
                <a:gd name="T7" fmla="*/ 9 h 10"/>
                <a:gd name="T8" fmla="*/ 17 w 35"/>
                <a:gd name="T9" fmla="*/ 10 h 10"/>
                <a:gd name="T10" fmla="*/ 32 w 35"/>
                <a:gd name="T11" fmla="*/ 9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7" y="0"/>
                    <a:pt x="22" y="0"/>
                    <a:pt x="17" y="1"/>
                  </a:cubicBezTo>
                  <a:cubicBezTo>
                    <a:pt x="13" y="1"/>
                    <a:pt x="8" y="1"/>
                    <a:pt x="3" y="2"/>
                  </a:cubicBezTo>
                  <a:cubicBezTo>
                    <a:pt x="0" y="2"/>
                    <a:pt x="0" y="8"/>
                    <a:pt x="3" y="9"/>
                  </a:cubicBezTo>
                  <a:cubicBezTo>
                    <a:pt x="8" y="9"/>
                    <a:pt x="13" y="10"/>
                    <a:pt x="17" y="10"/>
                  </a:cubicBezTo>
                  <a:cubicBezTo>
                    <a:pt x="22" y="10"/>
                    <a:pt x="27" y="10"/>
                    <a:pt x="32" y="9"/>
                  </a:cubicBezTo>
                  <a:cubicBezTo>
                    <a:pt x="35" y="8"/>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9" name="Freeform 33">
              <a:extLst>
                <a:ext uri="{FF2B5EF4-FFF2-40B4-BE49-F238E27FC236}">
                  <a16:creationId xmlns:a16="http://schemas.microsoft.com/office/drawing/2014/main" id="{468A8276-E1A4-412B-BC05-764616C31FAE}"/>
                </a:ext>
              </a:extLst>
            </p:cNvPr>
            <p:cNvSpPr/>
            <p:nvPr/>
          </p:nvSpPr>
          <p:spPr bwMode="auto">
            <a:xfrm>
              <a:off x="3807" y="1640"/>
              <a:ext cx="104" cy="35"/>
            </a:xfrm>
            <a:custGeom>
              <a:avLst/>
              <a:gdLst>
                <a:gd name="T0" fmla="*/ 40 w 44"/>
                <a:gd name="T1" fmla="*/ 5 h 15"/>
                <a:gd name="T2" fmla="*/ 6 w 44"/>
                <a:gd name="T3" fmla="*/ 6 h 15"/>
                <a:gd name="T4" fmla="*/ 8 w 44"/>
                <a:gd name="T5" fmla="*/ 15 h 15"/>
                <a:gd name="T6" fmla="*/ 24 w 44"/>
                <a:gd name="T7" fmla="*/ 13 h 15"/>
                <a:gd name="T8" fmla="*/ 39 w 44"/>
                <a:gd name="T9" fmla="*/ 13 h 15"/>
                <a:gd name="T10" fmla="*/ 40 w 44"/>
                <a:gd name="T11" fmla="*/ 5 h 15"/>
              </a:gdLst>
              <a:ahLst/>
              <a:cxnLst>
                <a:cxn ang="0">
                  <a:pos x="T0" y="T1"/>
                </a:cxn>
                <a:cxn ang="0">
                  <a:pos x="T2" y="T3"/>
                </a:cxn>
                <a:cxn ang="0">
                  <a:pos x="T4" y="T5"/>
                </a:cxn>
                <a:cxn ang="0">
                  <a:pos x="T6" y="T7"/>
                </a:cxn>
                <a:cxn ang="0">
                  <a:pos x="T8" y="T9"/>
                </a:cxn>
                <a:cxn ang="0">
                  <a:pos x="T10" y="T11"/>
                </a:cxn>
              </a:cxnLst>
              <a:rect l="0" t="0" r="r" b="b"/>
              <a:pathLst>
                <a:path w="44" h="15">
                  <a:moveTo>
                    <a:pt x="40" y="5"/>
                  </a:moveTo>
                  <a:cubicBezTo>
                    <a:pt x="30" y="0"/>
                    <a:pt x="16" y="4"/>
                    <a:pt x="6" y="6"/>
                  </a:cubicBezTo>
                  <a:cubicBezTo>
                    <a:pt x="0" y="8"/>
                    <a:pt x="3" y="15"/>
                    <a:pt x="8" y="15"/>
                  </a:cubicBezTo>
                  <a:cubicBezTo>
                    <a:pt x="13" y="14"/>
                    <a:pt x="19" y="13"/>
                    <a:pt x="24" y="13"/>
                  </a:cubicBezTo>
                  <a:cubicBezTo>
                    <a:pt x="29" y="13"/>
                    <a:pt x="34" y="14"/>
                    <a:pt x="39" y="13"/>
                  </a:cubicBezTo>
                  <a:cubicBezTo>
                    <a:pt x="43" y="12"/>
                    <a:pt x="44" y="7"/>
                    <a:pt x="4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0" name="Freeform 34">
              <a:extLst>
                <a:ext uri="{FF2B5EF4-FFF2-40B4-BE49-F238E27FC236}">
                  <a16:creationId xmlns:a16="http://schemas.microsoft.com/office/drawing/2014/main" id="{122E15BB-714D-43D5-BFDC-1F538B4669DC}"/>
                </a:ext>
              </a:extLst>
            </p:cNvPr>
            <p:cNvSpPr/>
            <p:nvPr/>
          </p:nvSpPr>
          <p:spPr bwMode="auto">
            <a:xfrm>
              <a:off x="3975" y="1632"/>
              <a:ext cx="107" cy="36"/>
            </a:xfrm>
            <a:custGeom>
              <a:avLst/>
              <a:gdLst>
                <a:gd name="T0" fmla="*/ 42 w 45"/>
                <a:gd name="T1" fmla="*/ 2 h 15"/>
                <a:gd name="T2" fmla="*/ 25 w 45"/>
                <a:gd name="T3" fmla="*/ 3 h 15"/>
                <a:gd name="T4" fmla="*/ 6 w 45"/>
                <a:gd name="T5" fmla="*/ 1 h 15"/>
                <a:gd name="T6" fmla="*/ 4 w 45"/>
                <a:gd name="T7" fmla="*/ 8 h 15"/>
                <a:gd name="T8" fmla="*/ 42 w 45"/>
                <a:gd name="T9" fmla="*/ 9 h 15"/>
                <a:gd name="T10" fmla="*/ 42 w 45"/>
                <a:gd name="T11" fmla="*/ 2 h 15"/>
              </a:gdLst>
              <a:ahLst/>
              <a:cxnLst>
                <a:cxn ang="0">
                  <a:pos x="T0" y="T1"/>
                </a:cxn>
                <a:cxn ang="0">
                  <a:pos x="T2" y="T3"/>
                </a:cxn>
                <a:cxn ang="0">
                  <a:pos x="T4" y="T5"/>
                </a:cxn>
                <a:cxn ang="0">
                  <a:pos x="T6" y="T7"/>
                </a:cxn>
                <a:cxn ang="0">
                  <a:pos x="T8" y="T9"/>
                </a:cxn>
                <a:cxn ang="0">
                  <a:pos x="T10" y="T11"/>
                </a:cxn>
              </a:cxnLst>
              <a:rect l="0" t="0" r="r" b="b"/>
              <a:pathLst>
                <a:path w="45" h="15">
                  <a:moveTo>
                    <a:pt x="42" y="2"/>
                  </a:moveTo>
                  <a:cubicBezTo>
                    <a:pt x="36" y="1"/>
                    <a:pt x="31" y="2"/>
                    <a:pt x="25" y="3"/>
                  </a:cubicBezTo>
                  <a:cubicBezTo>
                    <a:pt x="19" y="3"/>
                    <a:pt x="12" y="2"/>
                    <a:pt x="6" y="1"/>
                  </a:cubicBezTo>
                  <a:cubicBezTo>
                    <a:pt x="1" y="0"/>
                    <a:pt x="0" y="6"/>
                    <a:pt x="4" y="8"/>
                  </a:cubicBezTo>
                  <a:cubicBezTo>
                    <a:pt x="14" y="12"/>
                    <a:pt x="32" y="15"/>
                    <a:pt x="42" y="9"/>
                  </a:cubicBezTo>
                  <a:cubicBezTo>
                    <a:pt x="45" y="7"/>
                    <a:pt x="45" y="3"/>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1" name="Freeform 35">
              <a:extLst>
                <a:ext uri="{FF2B5EF4-FFF2-40B4-BE49-F238E27FC236}">
                  <a16:creationId xmlns:a16="http://schemas.microsoft.com/office/drawing/2014/main" id="{5859643D-B6D3-4E76-A9E5-87F239DF3AFB}"/>
                </a:ext>
              </a:extLst>
            </p:cNvPr>
            <p:cNvSpPr/>
            <p:nvPr/>
          </p:nvSpPr>
          <p:spPr bwMode="auto">
            <a:xfrm>
              <a:off x="4143" y="1647"/>
              <a:ext cx="93" cy="26"/>
            </a:xfrm>
            <a:custGeom>
              <a:avLst/>
              <a:gdLst>
                <a:gd name="T0" fmla="*/ 36 w 39"/>
                <a:gd name="T1" fmla="*/ 2 h 11"/>
                <a:gd name="T2" fmla="*/ 22 w 39"/>
                <a:gd name="T3" fmla="*/ 1 h 11"/>
                <a:gd name="T4" fmla="*/ 5 w 39"/>
                <a:gd name="T5" fmla="*/ 2 h 11"/>
                <a:gd name="T6" fmla="*/ 5 w 39"/>
                <a:gd name="T7" fmla="*/ 10 h 11"/>
                <a:gd name="T8" fmla="*/ 22 w 39"/>
                <a:gd name="T9" fmla="*/ 10 h 11"/>
                <a:gd name="T10" fmla="*/ 36 w 39"/>
                <a:gd name="T11" fmla="*/ 9 h 11"/>
                <a:gd name="T12" fmla="*/ 36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6" y="2"/>
                  </a:moveTo>
                  <a:cubicBezTo>
                    <a:pt x="31" y="0"/>
                    <a:pt x="27" y="1"/>
                    <a:pt x="22" y="1"/>
                  </a:cubicBezTo>
                  <a:cubicBezTo>
                    <a:pt x="16" y="1"/>
                    <a:pt x="10" y="1"/>
                    <a:pt x="5" y="2"/>
                  </a:cubicBezTo>
                  <a:cubicBezTo>
                    <a:pt x="0" y="2"/>
                    <a:pt x="0" y="9"/>
                    <a:pt x="5" y="10"/>
                  </a:cubicBezTo>
                  <a:cubicBezTo>
                    <a:pt x="10" y="10"/>
                    <a:pt x="16" y="10"/>
                    <a:pt x="22" y="10"/>
                  </a:cubicBezTo>
                  <a:cubicBezTo>
                    <a:pt x="27" y="11"/>
                    <a:pt x="31" y="11"/>
                    <a:pt x="36" y="9"/>
                  </a:cubicBezTo>
                  <a:cubicBezTo>
                    <a:pt x="39" y="8"/>
                    <a:pt x="39"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2" name="Freeform 36">
              <a:extLst>
                <a:ext uri="{FF2B5EF4-FFF2-40B4-BE49-F238E27FC236}">
                  <a16:creationId xmlns:a16="http://schemas.microsoft.com/office/drawing/2014/main" id="{CC2F593F-5D00-4C9F-AADC-574FE40D2850}"/>
                </a:ext>
              </a:extLst>
            </p:cNvPr>
            <p:cNvSpPr/>
            <p:nvPr/>
          </p:nvSpPr>
          <p:spPr bwMode="auto">
            <a:xfrm>
              <a:off x="4307" y="1647"/>
              <a:ext cx="92" cy="26"/>
            </a:xfrm>
            <a:custGeom>
              <a:avLst/>
              <a:gdLst>
                <a:gd name="T0" fmla="*/ 35 w 39"/>
                <a:gd name="T1" fmla="*/ 2 h 11"/>
                <a:gd name="T2" fmla="*/ 18 w 39"/>
                <a:gd name="T3" fmla="*/ 1 h 11"/>
                <a:gd name="T4" fmla="*/ 2 w 39"/>
                <a:gd name="T5" fmla="*/ 3 h 11"/>
                <a:gd name="T6" fmla="*/ 2 w 39"/>
                <a:gd name="T7" fmla="*/ 8 h 11"/>
                <a:gd name="T8" fmla="*/ 18 w 39"/>
                <a:gd name="T9" fmla="*/ 10 h 11"/>
                <a:gd name="T10" fmla="*/ 35 w 39"/>
                <a:gd name="T11" fmla="*/ 9 h 11"/>
                <a:gd name="T12" fmla="*/ 35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5" y="2"/>
                  </a:moveTo>
                  <a:cubicBezTo>
                    <a:pt x="29" y="0"/>
                    <a:pt x="24" y="1"/>
                    <a:pt x="18" y="1"/>
                  </a:cubicBezTo>
                  <a:cubicBezTo>
                    <a:pt x="13" y="1"/>
                    <a:pt x="7" y="2"/>
                    <a:pt x="2" y="3"/>
                  </a:cubicBezTo>
                  <a:cubicBezTo>
                    <a:pt x="0" y="4"/>
                    <a:pt x="0" y="7"/>
                    <a:pt x="2" y="8"/>
                  </a:cubicBezTo>
                  <a:cubicBezTo>
                    <a:pt x="7" y="9"/>
                    <a:pt x="13" y="10"/>
                    <a:pt x="18" y="10"/>
                  </a:cubicBezTo>
                  <a:cubicBezTo>
                    <a:pt x="24" y="10"/>
                    <a:pt x="29" y="11"/>
                    <a:pt x="35" y="9"/>
                  </a:cubicBezTo>
                  <a:cubicBezTo>
                    <a:pt x="39" y="8"/>
                    <a:pt x="39" y="3"/>
                    <a:pt x="3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3" name="Freeform 37">
              <a:extLst>
                <a:ext uri="{FF2B5EF4-FFF2-40B4-BE49-F238E27FC236}">
                  <a16:creationId xmlns:a16="http://schemas.microsoft.com/office/drawing/2014/main" id="{3EDAA88B-D6E2-44D8-B168-A5122223FEBA}"/>
                </a:ext>
              </a:extLst>
            </p:cNvPr>
            <p:cNvSpPr/>
            <p:nvPr/>
          </p:nvSpPr>
          <p:spPr bwMode="auto">
            <a:xfrm>
              <a:off x="4473" y="1652"/>
              <a:ext cx="83" cy="28"/>
            </a:xfrm>
            <a:custGeom>
              <a:avLst/>
              <a:gdLst>
                <a:gd name="T0" fmla="*/ 32 w 35"/>
                <a:gd name="T1" fmla="*/ 2 h 12"/>
                <a:gd name="T2" fmla="*/ 3 w 35"/>
                <a:gd name="T3" fmla="*/ 6 h 12"/>
                <a:gd name="T4" fmla="*/ 14 w 35"/>
                <a:gd name="T5" fmla="*/ 10 h 12"/>
                <a:gd name="T6" fmla="*/ 32 w 35"/>
                <a:gd name="T7" fmla="*/ 10 h 12"/>
                <a:gd name="T8" fmla="*/ 32 w 35"/>
                <a:gd name="T9" fmla="*/ 2 h 12"/>
              </a:gdLst>
              <a:ahLst/>
              <a:cxnLst>
                <a:cxn ang="0">
                  <a:pos x="T0" y="T1"/>
                </a:cxn>
                <a:cxn ang="0">
                  <a:pos x="T2" y="T3"/>
                </a:cxn>
                <a:cxn ang="0">
                  <a:pos x="T4" y="T5"/>
                </a:cxn>
                <a:cxn ang="0">
                  <a:pos x="T6" y="T7"/>
                </a:cxn>
                <a:cxn ang="0">
                  <a:pos x="T8" y="T9"/>
                </a:cxn>
              </a:cxnLst>
              <a:rect l="0" t="0" r="r" b="b"/>
              <a:pathLst>
                <a:path w="35" h="12">
                  <a:moveTo>
                    <a:pt x="32" y="2"/>
                  </a:moveTo>
                  <a:cubicBezTo>
                    <a:pt x="28" y="1"/>
                    <a:pt x="0" y="0"/>
                    <a:pt x="3" y="6"/>
                  </a:cubicBezTo>
                  <a:cubicBezTo>
                    <a:pt x="4" y="10"/>
                    <a:pt x="11" y="10"/>
                    <a:pt x="14" y="10"/>
                  </a:cubicBezTo>
                  <a:cubicBezTo>
                    <a:pt x="20" y="11"/>
                    <a:pt x="26" y="12"/>
                    <a:pt x="32" y="10"/>
                  </a:cubicBezTo>
                  <a:cubicBezTo>
                    <a:pt x="35" y="8"/>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4" name="Freeform 38">
              <a:extLst>
                <a:ext uri="{FF2B5EF4-FFF2-40B4-BE49-F238E27FC236}">
                  <a16:creationId xmlns:a16="http://schemas.microsoft.com/office/drawing/2014/main" id="{6C1844DA-1F5B-41D6-874D-00EF5E471B56}"/>
                </a:ext>
              </a:extLst>
            </p:cNvPr>
            <p:cNvSpPr/>
            <p:nvPr/>
          </p:nvSpPr>
          <p:spPr bwMode="auto">
            <a:xfrm>
              <a:off x="4624" y="1642"/>
              <a:ext cx="93" cy="24"/>
            </a:xfrm>
            <a:custGeom>
              <a:avLst/>
              <a:gdLst>
                <a:gd name="T0" fmla="*/ 34 w 39"/>
                <a:gd name="T1" fmla="*/ 1 h 10"/>
                <a:gd name="T2" fmla="*/ 20 w 39"/>
                <a:gd name="T3" fmla="*/ 1 h 10"/>
                <a:gd name="T4" fmla="*/ 4 w 39"/>
                <a:gd name="T5" fmla="*/ 2 h 10"/>
                <a:gd name="T6" fmla="*/ 4 w 39"/>
                <a:gd name="T7" fmla="*/ 9 h 10"/>
                <a:gd name="T8" fmla="*/ 20 w 39"/>
                <a:gd name="T9" fmla="*/ 10 h 10"/>
                <a:gd name="T10" fmla="*/ 34 w 39"/>
                <a:gd name="T11" fmla="*/ 9 h 10"/>
                <a:gd name="T12" fmla="*/ 34 w 3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9" h="10">
                  <a:moveTo>
                    <a:pt x="34" y="1"/>
                  </a:moveTo>
                  <a:cubicBezTo>
                    <a:pt x="30" y="0"/>
                    <a:pt x="25" y="1"/>
                    <a:pt x="20" y="1"/>
                  </a:cubicBezTo>
                  <a:cubicBezTo>
                    <a:pt x="15" y="1"/>
                    <a:pt x="10" y="2"/>
                    <a:pt x="4" y="2"/>
                  </a:cubicBezTo>
                  <a:cubicBezTo>
                    <a:pt x="0" y="3"/>
                    <a:pt x="0" y="8"/>
                    <a:pt x="4" y="9"/>
                  </a:cubicBezTo>
                  <a:cubicBezTo>
                    <a:pt x="10" y="9"/>
                    <a:pt x="15" y="9"/>
                    <a:pt x="20" y="10"/>
                  </a:cubicBezTo>
                  <a:cubicBezTo>
                    <a:pt x="25" y="10"/>
                    <a:pt x="30" y="10"/>
                    <a:pt x="34" y="9"/>
                  </a:cubicBezTo>
                  <a:cubicBezTo>
                    <a:pt x="39" y="9"/>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5" name="Freeform 39">
              <a:extLst>
                <a:ext uri="{FF2B5EF4-FFF2-40B4-BE49-F238E27FC236}">
                  <a16:creationId xmlns:a16="http://schemas.microsoft.com/office/drawing/2014/main" id="{DA26E4BB-D0B4-4F02-A3CF-AD576A0087A4}"/>
                </a:ext>
              </a:extLst>
            </p:cNvPr>
            <p:cNvSpPr/>
            <p:nvPr/>
          </p:nvSpPr>
          <p:spPr bwMode="auto">
            <a:xfrm>
              <a:off x="4762" y="1640"/>
              <a:ext cx="106" cy="28"/>
            </a:xfrm>
            <a:custGeom>
              <a:avLst/>
              <a:gdLst>
                <a:gd name="T0" fmla="*/ 41 w 45"/>
                <a:gd name="T1" fmla="*/ 3 h 12"/>
                <a:gd name="T2" fmla="*/ 3 w 45"/>
                <a:gd name="T3" fmla="*/ 5 h 12"/>
                <a:gd name="T4" fmla="*/ 4 w 45"/>
                <a:gd name="T5" fmla="*/ 11 h 12"/>
                <a:gd name="T6" fmla="*/ 22 w 45"/>
                <a:gd name="T7" fmla="*/ 10 h 12"/>
                <a:gd name="T8" fmla="*/ 40 w 45"/>
                <a:gd name="T9" fmla="*/ 10 h 12"/>
                <a:gd name="T10" fmla="*/ 41 w 45"/>
                <a:gd name="T11" fmla="*/ 3 h 12"/>
              </a:gdLst>
              <a:ahLst/>
              <a:cxnLst>
                <a:cxn ang="0">
                  <a:pos x="T0" y="T1"/>
                </a:cxn>
                <a:cxn ang="0">
                  <a:pos x="T2" y="T3"/>
                </a:cxn>
                <a:cxn ang="0">
                  <a:pos x="T4" y="T5"/>
                </a:cxn>
                <a:cxn ang="0">
                  <a:pos x="T6" y="T7"/>
                </a:cxn>
                <a:cxn ang="0">
                  <a:pos x="T8" y="T9"/>
                </a:cxn>
                <a:cxn ang="0">
                  <a:pos x="T10" y="T11"/>
                </a:cxn>
              </a:cxnLst>
              <a:rect l="0" t="0" r="r" b="b"/>
              <a:pathLst>
                <a:path w="45" h="12">
                  <a:moveTo>
                    <a:pt x="41" y="3"/>
                  </a:moveTo>
                  <a:cubicBezTo>
                    <a:pt x="29" y="0"/>
                    <a:pt x="15" y="2"/>
                    <a:pt x="3" y="5"/>
                  </a:cubicBezTo>
                  <a:cubicBezTo>
                    <a:pt x="0" y="6"/>
                    <a:pt x="0" y="12"/>
                    <a:pt x="4" y="11"/>
                  </a:cubicBezTo>
                  <a:cubicBezTo>
                    <a:pt x="10" y="11"/>
                    <a:pt x="16" y="10"/>
                    <a:pt x="22" y="10"/>
                  </a:cubicBezTo>
                  <a:cubicBezTo>
                    <a:pt x="28" y="10"/>
                    <a:pt x="34" y="11"/>
                    <a:pt x="40" y="10"/>
                  </a:cubicBezTo>
                  <a:cubicBezTo>
                    <a:pt x="44" y="10"/>
                    <a:pt x="45" y="4"/>
                    <a:pt x="4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6" name="Freeform 40">
              <a:extLst>
                <a:ext uri="{FF2B5EF4-FFF2-40B4-BE49-F238E27FC236}">
                  <a16:creationId xmlns:a16="http://schemas.microsoft.com/office/drawing/2014/main" id="{E376C523-7C09-4A80-A33B-674369002FD8}"/>
                </a:ext>
              </a:extLst>
            </p:cNvPr>
            <p:cNvSpPr/>
            <p:nvPr/>
          </p:nvSpPr>
          <p:spPr bwMode="auto">
            <a:xfrm>
              <a:off x="4951" y="1637"/>
              <a:ext cx="98" cy="26"/>
            </a:xfrm>
            <a:custGeom>
              <a:avLst/>
              <a:gdLst>
                <a:gd name="T0" fmla="*/ 37 w 41"/>
                <a:gd name="T1" fmla="*/ 1 h 11"/>
                <a:gd name="T2" fmla="*/ 21 w 41"/>
                <a:gd name="T3" fmla="*/ 2 h 11"/>
                <a:gd name="T4" fmla="*/ 3 w 41"/>
                <a:gd name="T5" fmla="*/ 5 h 11"/>
                <a:gd name="T6" fmla="*/ 4 w 41"/>
                <a:gd name="T7" fmla="*/ 11 h 11"/>
                <a:gd name="T8" fmla="*/ 21 w 41"/>
                <a:gd name="T9" fmla="*/ 11 h 11"/>
                <a:gd name="T10" fmla="*/ 37 w 41"/>
                <a:gd name="T11" fmla="*/ 9 h 11"/>
                <a:gd name="T12" fmla="*/ 37 w 4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1" h="11">
                  <a:moveTo>
                    <a:pt x="37" y="1"/>
                  </a:moveTo>
                  <a:cubicBezTo>
                    <a:pt x="31" y="0"/>
                    <a:pt x="26" y="1"/>
                    <a:pt x="21" y="2"/>
                  </a:cubicBezTo>
                  <a:cubicBezTo>
                    <a:pt x="15" y="2"/>
                    <a:pt x="9" y="3"/>
                    <a:pt x="3" y="5"/>
                  </a:cubicBezTo>
                  <a:cubicBezTo>
                    <a:pt x="0" y="5"/>
                    <a:pt x="1" y="11"/>
                    <a:pt x="4" y="11"/>
                  </a:cubicBezTo>
                  <a:cubicBezTo>
                    <a:pt x="10" y="11"/>
                    <a:pt x="15" y="11"/>
                    <a:pt x="21" y="11"/>
                  </a:cubicBezTo>
                  <a:cubicBezTo>
                    <a:pt x="26" y="10"/>
                    <a:pt x="32" y="11"/>
                    <a:pt x="37" y="9"/>
                  </a:cubicBezTo>
                  <a:cubicBezTo>
                    <a:pt x="40" y="8"/>
                    <a:pt x="41" y="2"/>
                    <a:pt x="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7" name="Freeform 41">
              <a:extLst>
                <a:ext uri="{FF2B5EF4-FFF2-40B4-BE49-F238E27FC236}">
                  <a16:creationId xmlns:a16="http://schemas.microsoft.com/office/drawing/2014/main" id="{74707C21-460B-4EB6-B2BF-510A5BABF4AF}"/>
                </a:ext>
              </a:extLst>
            </p:cNvPr>
            <p:cNvSpPr/>
            <p:nvPr/>
          </p:nvSpPr>
          <p:spPr bwMode="auto">
            <a:xfrm>
              <a:off x="5091" y="1587"/>
              <a:ext cx="121" cy="72"/>
            </a:xfrm>
            <a:custGeom>
              <a:avLst/>
              <a:gdLst>
                <a:gd name="T0" fmla="*/ 46 w 51"/>
                <a:gd name="T1" fmla="*/ 1 h 30"/>
                <a:gd name="T2" fmla="*/ 27 w 51"/>
                <a:gd name="T3" fmla="*/ 12 h 30"/>
                <a:gd name="T4" fmla="*/ 5 w 51"/>
                <a:gd name="T5" fmla="*/ 22 h 30"/>
                <a:gd name="T6" fmla="*/ 7 w 51"/>
                <a:gd name="T7" fmla="*/ 29 h 30"/>
                <a:gd name="T8" fmla="*/ 50 w 51"/>
                <a:gd name="T9" fmla="*/ 7 h 30"/>
                <a:gd name="T10" fmla="*/ 46 w 51"/>
                <a:gd name="T11" fmla="*/ 1 h 30"/>
              </a:gdLst>
              <a:ahLst/>
              <a:cxnLst>
                <a:cxn ang="0">
                  <a:pos x="T0" y="T1"/>
                </a:cxn>
                <a:cxn ang="0">
                  <a:pos x="T2" y="T3"/>
                </a:cxn>
                <a:cxn ang="0">
                  <a:pos x="T4" y="T5"/>
                </a:cxn>
                <a:cxn ang="0">
                  <a:pos x="T6" y="T7"/>
                </a:cxn>
                <a:cxn ang="0">
                  <a:pos x="T8" y="T9"/>
                </a:cxn>
                <a:cxn ang="0">
                  <a:pos x="T10" y="T11"/>
                </a:cxn>
              </a:cxnLst>
              <a:rect l="0" t="0" r="r" b="b"/>
              <a:pathLst>
                <a:path w="51" h="30">
                  <a:moveTo>
                    <a:pt x="46" y="1"/>
                  </a:moveTo>
                  <a:cubicBezTo>
                    <a:pt x="39" y="4"/>
                    <a:pt x="33" y="8"/>
                    <a:pt x="27" y="12"/>
                  </a:cubicBezTo>
                  <a:cubicBezTo>
                    <a:pt x="20" y="16"/>
                    <a:pt x="13" y="19"/>
                    <a:pt x="5" y="22"/>
                  </a:cubicBezTo>
                  <a:cubicBezTo>
                    <a:pt x="0" y="23"/>
                    <a:pt x="2" y="30"/>
                    <a:pt x="7" y="29"/>
                  </a:cubicBezTo>
                  <a:cubicBezTo>
                    <a:pt x="21" y="26"/>
                    <a:pt x="41" y="20"/>
                    <a:pt x="50" y="7"/>
                  </a:cubicBezTo>
                  <a:cubicBezTo>
                    <a:pt x="51" y="4"/>
                    <a:pt x="49" y="0"/>
                    <a:pt x="4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8" name="Freeform 42">
              <a:extLst>
                <a:ext uri="{FF2B5EF4-FFF2-40B4-BE49-F238E27FC236}">
                  <a16:creationId xmlns:a16="http://schemas.microsoft.com/office/drawing/2014/main" id="{22836DDD-1580-4683-A7D7-5036336A0473}"/>
                </a:ext>
              </a:extLst>
            </p:cNvPr>
            <p:cNvSpPr/>
            <p:nvPr/>
          </p:nvSpPr>
          <p:spPr bwMode="auto">
            <a:xfrm>
              <a:off x="5257" y="1513"/>
              <a:ext cx="83" cy="67"/>
            </a:xfrm>
            <a:custGeom>
              <a:avLst/>
              <a:gdLst>
                <a:gd name="T0" fmla="*/ 31 w 35"/>
                <a:gd name="T1" fmla="*/ 4 h 28"/>
                <a:gd name="T2" fmla="*/ 17 w 35"/>
                <a:gd name="T3" fmla="*/ 6 h 28"/>
                <a:gd name="T4" fmla="*/ 4 w 35"/>
                <a:gd name="T5" fmla="*/ 19 h 28"/>
                <a:gd name="T6" fmla="*/ 9 w 35"/>
                <a:gd name="T7" fmla="*/ 24 h 28"/>
                <a:gd name="T8" fmla="*/ 24 w 35"/>
                <a:gd name="T9" fmla="*/ 14 h 28"/>
                <a:gd name="T10" fmla="*/ 31 w 35"/>
                <a:gd name="T11" fmla="*/ 4 h 28"/>
              </a:gdLst>
              <a:ahLst/>
              <a:cxnLst>
                <a:cxn ang="0">
                  <a:pos x="T0" y="T1"/>
                </a:cxn>
                <a:cxn ang="0">
                  <a:pos x="T2" y="T3"/>
                </a:cxn>
                <a:cxn ang="0">
                  <a:pos x="T4" y="T5"/>
                </a:cxn>
                <a:cxn ang="0">
                  <a:pos x="T6" y="T7"/>
                </a:cxn>
                <a:cxn ang="0">
                  <a:pos x="T8" y="T9"/>
                </a:cxn>
                <a:cxn ang="0">
                  <a:pos x="T10" y="T11"/>
                </a:cxn>
              </a:cxnLst>
              <a:rect l="0" t="0" r="r" b="b"/>
              <a:pathLst>
                <a:path w="35" h="28">
                  <a:moveTo>
                    <a:pt x="31" y="4"/>
                  </a:moveTo>
                  <a:cubicBezTo>
                    <a:pt x="28" y="0"/>
                    <a:pt x="21" y="4"/>
                    <a:pt x="17" y="6"/>
                  </a:cubicBezTo>
                  <a:cubicBezTo>
                    <a:pt x="12" y="10"/>
                    <a:pt x="7" y="14"/>
                    <a:pt x="4" y="19"/>
                  </a:cubicBezTo>
                  <a:cubicBezTo>
                    <a:pt x="0" y="23"/>
                    <a:pt x="5" y="28"/>
                    <a:pt x="9" y="24"/>
                  </a:cubicBezTo>
                  <a:cubicBezTo>
                    <a:pt x="14" y="20"/>
                    <a:pt x="19" y="17"/>
                    <a:pt x="24" y="14"/>
                  </a:cubicBezTo>
                  <a:cubicBezTo>
                    <a:pt x="27" y="12"/>
                    <a:pt x="35" y="9"/>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9" name="Freeform 43">
              <a:extLst>
                <a:ext uri="{FF2B5EF4-FFF2-40B4-BE49-F238E27FC236}">
                  <a16:creationId xmlns:a16="http://schemas.microsoft.com/office/drawing/2014/main" id="{94304C0C-163D-420F-88C0-0B30831ED267}"/>
                </a:ext>
              </a:extLst>
            </p:cNvPr>
            <p:cNvSpPr/>
            <p:nvPr/>
          </p:nvSpPr>
          <p:spPr bwMode="auto">
            <a:xfrm>
              <a:off x="5361" y="1440"/>
              <a:ext cx="76" cy="57"/>
            </a:xfrm>
            <a:custGeom>
              <a:avLst/>
              <a:gdLst>
                <a:gd name="T0" fmla="*/ 26 w 32"/>
                <a:gd name="T1" fmla="*/ 0 h 24"/>
                <a:gd name="T2" fmla="*/ 15 w 32"/>
                <a:gd name="T3" fmla="*/ 8 h 24"/>
                <a:gd name="T4" fmla="*/ 3 w 32"/>
                <a:gd name="T5" fmla="*/ 17 h 24"/>
                <a:gd name="T6" fmla="*/ 7 w 32"/>
                <a:gd name="T7" fmla="*/ 22 h 24"/>
                <a:gd name="T8" fmla="*/ 20 w 32"/>
                <a:gd name="T9" fmla="*/ 14 h 24"/>
                <a:gd name="T10" fmla="*/ 30 w 32"/>
                <a:gd name="T11" fmla="*/ 6 h 24"/>
                <a:gd name="T12" fmla="*/ 26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6" y="0"/>
                  </a:moveTo>
                  <a:cubicBezTo>
                    <a:pt x="22" y="2"/>
                    <a:pt x="18" y="5"/>
                    <a:pt x="15" y="8"/>
                  </a:cubicBezTo>
                  <a:cubicBezTo>
                    <a:pt x="11" y="11"/>
                    <a:pt x="6" y="14"/>
                    <a:pt x="3" y="17"/>
                  </a:cubicBezTo>
                  <a:cubicBezTo>
                    <a:pt x="0" y="20"/>
                    <a:pt x="4" y="24"/>
                    <a:pt x="7" y="22"/>
                  </a:cubicBezTo>
                  <a:cubicBezTo>
                    <a:pt x="11" y="20"/>
                    <a:pt x="15" y="17"/>
                    <a:pt x="20" y="14"/>
                  </a:cubicBezTo>
                  <a:cubicBezTo>
                    <a:pt x="24" y="12"/>
                    <a:pt x="28" y="10"/>
                    <a:pt x="30" y="6"/>
                  </a:cubicBezTo>
                  <a:cubicBezTo>
                    <a:pt x="32" y="3"/>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0" name="Freeform 44">
              <a:extLst>
                <a:ext uri="{FF2B5EF4-FFF2-40B4-BE49-F238E27FC236}">
                  <a16:creationId xmlns:a16="http://schemas.microsoft.com/office/drawing/2014/main" id="{96241B87-9228-4535-804B-14410DB12301}"/>
                </a:ext>
              </a:extLst>
            </p:cNvPr>
            <p:cNvSpPr/>
            <p:nvPr/>
          </p:nvSpPr>
          <p:spPr bwMode="auto">
            <a:xfrm>
              <a:off x="5489" y="1344"/>
              <a:ext cx="69" cy="67"/>
            </a:xfrm>
            <a:custGeom>
              <a:avLst/>
              <a:gdLst>
                <a:gd name="T0" fmla="*/ 20 w 29"/>
                <a:gd name="T1" fmla="*/ 1 h 28"/>
                <a:gd name="T2" fmla="*/ 2 w 29"/>
                <a:gd name="T3" fmla="*/ 19 h 28"/>
                <a:gd name="T4" fmla="*/ 10 w 29"/>
                <a:gd name="T5" fmla="*/ 23 h 28"/>
                <a:gd name="T6" fmla="*/ 17 w 29"/>
                <a:gd name="T7" fmla="*/ 16 h 28"/>
                <a:gd name="T8" fmla="*/ 25 w 29"/>
                <a:gd name="T9" fmla="*/ 10 h 28"/>
                <a:gd name="T10" fmla="*/ 20 w 29"/>
                <a:gd name="T11" fmla="*/ 1 h 28"/>
              </a:gdLst>
              <a:ahLst/>
              <a:cxnLst>
                <a:cxn ang="0">
                  <a:pos x="T0" y="T1"/>
                </a:cxn>
                <a:cxn ang="0">
                  <a:pos x="T2" y="T3"/>
                </a:cxn>
                <a:cxn ang="0">
                  <a:pos x="T4" y="T5"/>
                </a:cxn>
                <a:cxn ang="0">
                  <a:pos x="T6" y="T7"/>
                </a:cxn>
                <a:cxn ang="0">
                  <a:pos x="T8" y="T9"/>
                </a:cxn>
                <a:cxn ang="0">
                  <a:pos x="T10" y="T11"/>
                </a:cxn>
              </a:cxnLst>
              <a:rect l="0" t="0" r="r" b="b"/>
              <a:pathLst>
                <a:path w="29" h="28">
                  <a:moveTo>
                    <a:pt x="20" y="1"/>
                  </a:moveTo>
                  <a:cubicBezTo>
                    <a:pt x="12" y="4"/>
                    <a:pt x="6" y="12"/>
                    <a:pt x="2" y="19"/>
                  </a:cubicBezTo>
                  <a:cubicBezTo>
                    <a:pt x="0" y="24"/>
                    <a:pt x="7" y="28"/>
                    <a:pt x="10" y="23"/>
                  </a:cubicBezTo>
                  <a:cubicBezTo>
                    <a:pt x="12" y="21"/>
                    <a:pt x="14" y="18"/>
                    <a:pt x="17" y="16"/>
                  </a:cubicBezTo>
                  <a:cubicBezTo>
                    <a:pt x="19" y="14"/>
                    <a:pt x="22" y="12"/>
                    <a:pt x="25" y="10"/>
                  </a:cubicBezTo>
                  <a:cubicBezTo>
                    <a:pt x="29" y="7"/>
                    <a:pt x="24"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1" name="Freeform 45">
              <a:extLst>
                <a:ext uri="{FF2B5EF4-FFF2-40B4-BE49-F238E27FC236}">
                  <a16:creationId xmlns:a16="http://schemas.microsoft.com/office/drawing/2014/main" id="{0BB5CD57-328A-4DD3-B5DB-67B16A7E494B}"/>
                </a:ext>
              </a:extLst>
            </p:cNvPr>
            <p:cNvSpPr/>
            <p:nvPr/>
          </p:nvSpPr>
          <p:spPr bwMode="auto">
            <a:xfrm>
              <a:off x="5560" y="1273"/>
              <a:ext cx="55" cy="57"/>
            </a:xfrm>
            <a:custGeom>
              <a:avLst/>
              <a:gdLst>
                <a:gd name="T0" fmla="*/ 17 w 23"/>
                <a:gd name="T1" fmla="*/ 1 h 24"/>
                <a:gd name="T2" fmla="*/ 10 w 23"/>
                <a:gd name="T3" fmla="*/ 8 h 24"/>
                <a:gd name="T4" fmla="*/ 3 w 23"/>
                <a:gd name="T5" fmla="*/ 17 h 24"/>
                <a:gd name="T6" fmla="*/ 9 w 23"/>
                <a:gd name="T7" fmla="*/ 21 h 24"/>
                <a:gd name="T8" fmla="*/ 16 w 23"/>
                <a:gd name="T9" fmla="*/ 14 h 24"/>
                <a:gd name="T10" fmla="*/ 22 w 23"/>
                <a:gd name="T11" fmla="*/ 5 h 24"/>
                <a:gd name="T12" fmla="*/ 17 w 23"/>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17" y="1"/>
                  </a:moveTo>
                  <a:cubicBezTo>
                    <a:pt x="14" y="2"/>
                    <a:pt x="12" y="5"/>
                    <a:pt x="10" y="8"/>
                  </a:cubicBezTo>
                  <a:cubicBezTo>
                    <a:pt x="7" y="11"/>
                    <a:pt x="5" y="14"/>
                    <a:pt x="3" y="17"/>
                  </a:cubicBezTo>
                  <a:cubicBezTo>
                    <a:pt x="0" y="20"/>
                    <a:pt x="6" y="24"/>
                    <a:pt x="9" y="21"/>
                  </a:cubicBezTo>
                  <a:cubicBezTo>
                    <a:pt x="11" y="19"/>
                    <a:pt x="14" y="16"/>
                    <a:pt x="16" y="14"/>
                  </a:cubicBezTo>
                  <a:cubicBezTo>
                    <a:pt x="19" y="11"/>
                    <a:pt x="22" y="9"/>
                    <a:pt x="22" y="5"/>
                  </a:cubicBezTo>
                  <a:cubicBezTo>
                    <a:pt x="23" y="3"/>
                    <a:pt x="20" y="0"/>
                    <a:pt x="1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12" name="文本框 55">
            <a:extLst>
              <a:ext uri="{FF2B5EF4-FFF2-40B4-BE49-F238E27FC236}">
                <a16:creationId xmlns:a16="http://schemas.microsoft.com/office/drawing/2014/main" id="{16036563-4495-4848-88EC-DC51E30C0B16}"/>
              </a:ext>
            </a:extLst>
          </p:cNvPr>
          <p:cNvSpPr txBox="1"/>
          <p:nvPr/>
        </p:nvSpPr>
        <p:spPr>
          <a:xfrm>
            <a:off x="2197354" y="786915"/>
            <a:ext cx="659923" cy="584775"/>
          </a:xfrm>
          <a:prstGeom prst="rect">
            <a:avLst/>
          </a:prstGeom>
          <a:noFill/>
        </p:spPr>
        <p:txBody>
          <a:bodyPr wrap="square" rtlCol="0">
            <a:spAutoFit/>
          </a:bodyPr>
          <a:lstStyle/>
          <a:p>
            <a:pPr algn="dist"/>
            <a:r>
              <a:rPr lang="en-US" altLang="zh-CN" sz="3200" dirty="0">
                <a:solidFill>
                  <a:srgbClr val="404040"/>
                </a:solidFill>
                <a:cs typeface="+mn-ea"/>
                <a:sym typeface="+mn-lt"/>
              </a:rPr>
              <a:t>06</a:t>
            </a:r>
            <a:endParaRPr lang="zh-CN" altLang="en-US" sz="3200" dirty="0">
              <a:solidFill>
                <a:srgbClr val="404040"/>
              </a:solidFill>
              <a:cs typeface="+mn-ea"/>
              <a:sym typeface="+mn-lt"/>
            </a:endParaRPr>
          </a:p>
        </p:txBody>
      </p:sp>
      <p:pic>
        <p:nvPicPr>
          <p:cNvPr id="51" name="Picture 50" descr="A diagram of a structure&#10;&#10;Description automatically generated">
            <a:extLst>
              <a:ext uri="{FF2B5EF4-FFF2-40B4-BE49-F238E27FC236}">
                <a16:creationId xmlns:a16="http://schemas.microsoft.com/office/drawing/2014/main" id="{30A03FFC-6D19-4BEE-A20F-43AF8BA84BDD}"/>
              </a:ext>
            </a:extLst>
          </p:cNvPr>
          <p:cNvPicPr/>
          <p:nvPr/>
        </p:nvPicPr>
        <p:blipFill rotWithShape="1">
          <a:blip r:embed="rId6">
            <a:extLst>
              <a:ext uri="{28A0092B-C50C-407E-A947-70E740481C1C}">
                <a14:useLocalDpi xmlns:a14="http://schemas.microsoft.com/office/drawing/2010/main" val="0"/>
              </a:ext>
            </a:extLst>
          </a:blip>
          <a:srcRect t="5955"/>
          <a:stretch/>
        </p:blipFill>
        <p:spPr bwMode="auto">
          <a:xfrm>
            <a:off x="2367762" y="1462343"/>
            <a:ext cx="4216260" cy="2946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2183979"/>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51</a:t>
            </a:fld>
            <a:endParaRPr lang="zh-CN" altLang="en-US" dirty="0"/>
          </a:p>
        </p:txBody>
      </p:sp>
      <p:graphicFrame>
        <p:nvGraphicFramePr>
          <p:cNvPr id="2" name="Table 2">
            <a:extLst>
              <a:ext uri="{FF2B5EF4-FFF2-40B4-BE49-F238E27FC236}">
                <a16:creationId xmlns:a16="http://schemas.microsoft.com/office/drawing/2014/main" id="{D0D39475-D9DB-455C-A186-E5F7DFF00341}"/>
              </a:ext>
            </a:extLst>
          </p:cNvPr>
          <p:cNvGraphicFramePr>
            <a:graphicFrameLocks noGrp="1"/>
          </p:cNvGraphicFramePr>
          <p:nvPr>
            <p:extLst>
              <p:ext uri="{D42A27DB-BD31-4B8C-83A1-F6EECF244321}">
                <p14:modId xmlns:p14="http://schemas.microsoft.com/office/powerpoint/2010/main" val="2392719245"/>
              </p:ext>
            </p:extLst>
          </p:nvPr>
        </p:nvGraphicFramePr>
        <p:xfrm>
          <a:off x="1730478" y="1574375"/>
          <a:ext cx="5718537" cy="2968128"/>
        </p:xfrm>
        <a:graphic>
          <a:graphicData uri="http://schemas.openxmlformats.org/drawingml/2006/table">
            <a:tbl>
              <a:tblPr firstRow="1" bandRow="1">
                <a:tableStyleId>{2D5ABB26-0587-4C30-8999-92F81FD0307C}</a:tableStyleId>
              </a:tblPr>
              <a:tblGrid>
                <a:gridCol w="5082917">
                  <a:extLst>
                    <a:ext uri="{9D8B030D-6E8A-4147-A177-3AD203B41FA5}">
                      <a16:colId xmlns:a16="http://schemas.microsoft.com/office/drawing/2014/main" val="3642107523"/>
                    </a:ext>
                  </a:extLst>
                </a:gridCol>
                <a:gridCol w="635620">
                  <a:extLst>
                    <a:ext uri="{9D8B030D-6E8A-4147-A177-3AD203B41FA5}">
                      <a16:colId xmlns:a16="http://schemas.microsoft.com/office/drawing/2014/main" val="2786442208"/>
                    </a:ext>
                  </a:extLst>
                </a:gridCol>
              </a:tblGrid>
              <a:tr h="58872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kern="1200" dirty="0">
                          <a:solidFill>
                            <a:schemeClr val="tx1"/>
                          </a:solidFill>
                          <a:effectLst/>
                          <a:latin typeface="Times New Roman" panose="02020603050405020304" pitchFamily="18" charset="0"/>
                          <a:ea typeface="+mn-ea"/>
                          <a:cs typeface="Times New Roman" panose="02020603050405020304" pitchFamily="18" charset="0"/>
                        </a:rPr>
                        <a:t>To adjust the </a:t>
                      </a:r>
                      <a:r>
                        <a:rPr lang="en-US" sz="1500" kern="1200" dirty="0">
                          <a:solidFill>
                            <a:srgbClr val="FF0000"/>
                          </a:solidFill>
                          <a:effectLst/>
                          <a:latin typeface="Times New Roman" panose="02020603050405020304" pitchFamily="18" charset="0"/>
                          <a:ea typeface="+mn-ea"/>
                          <a:cs typeface="Times New Roman" panose="02020603050405020304" pitchFamily="18" charset="0"/>
                        </a:rPr>
                        <a:t>3D Graphics view</a:t>
                      </a:r>
                      <a:r>
                        <a:rPr lang="en-US" sz="1500"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500" b="1" kern="100" dirty="0">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US" sz="1500" kern="1200" dirty="0">
                          <a:solidFill>
                            <a:schemeClr val="tx1"/>
                          </a:solidFill>
                          <a:effectLst/>
                          <a:latin typeface="Times New Roman" panose="02020603050405020304" pitchFamily="18" charset="0"/>
                          <a:ea typeface="+mn-ea"/>
                          <a:cs typeface="Times New Roman" panose="02020603050405020304" pitchFamily="18" charset="0"/>
                        </a:rPr>
                        <a:t>Use “Move Graphics View” tool</a:t>
                      </a:r>
                      <a:endParaRPr lang="en-US" sz="1500" b="1" kern="100" dirty="0">
                        <a:effectLst/>
                        <a:latin typeface="Times New Roman" panose="02020603050405020304" pitchFamily="18" charset="0"/>
                        <a:ea typeface="+mn-ea"/>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64980404"/>
                  </a:ext>
                </a:extLst>
              </a:tr>
              <a:tr h="403122">
                <a:tc>
                  <a:txBody>
                    <a:bodyPr/>
                    <a:lstStyle/>
                    <a:p>
                      <a:pPr marL="285750" lvl="0" indent="-285750">
                        <a:buFont typeface="Arial" panose="020B0604020202020204" pitchFamily="34" charset="0"/>
                        <a:buChar char="•"/>
                      </a:pPr>
                      <a:r>
                        <a:rPr lang="en-US" sz="1500" kern="1200" dirty="0">
                          <a:solidFill>
                            <a:schemeClr val="tx1"/>
                          </a:solidFill>
                          <a:effectLst/>
                          <a:latin typeface="Times New Roman" panose="02020603050405020304" pitchFamily="18" charset="0"/>
                          <a:ea typeface="+mn-ea"/>
                          <a:cs typeface="Times New Roman" panose="02020603050405020304" pitchFamily="18" charset="0"/>
                        </a:rPr>
                        <a:t>First, you can move it </a:t>
                      </a:r>
                      <a:r>
                        <a:rPr lang="en-US" sz="1500" kern="1200" dirty="0">
                          <a:solidFill>
                            <a:srgbClr val="FF0000"/>
                          </a:solidFill>
                          <a:effectLst/>
                          <a:latin typeface="Times New Roman" panose="02020603050405020304" pitchFamily="18" charset="0"/>
                          <a:ea typeface="+mn-ea"/>
                          <a:cs typeface="Times New Roman" panose="02020603050405020304" pitchFamily="18" charset="0"/>
                        </a:rPr>
                        <a:t>vertically</a:t>
                      </a:r>
                    </a:p>
                  </a:txBody>
                  <a:tcPr marL="68580" marR="68580" marT="0" marB="0"/>
                </a:tc>
                <a:tc>
                  <a:txBody>
                    <a:bodyPr/>
                    <a:lstStyle/>
                    <a:p>
                      <a:r>
                        <a:rPr lang="en-US" sz="1200" kern="100" dirty="0">
                          <a:effectLst/>
                          <a:latin typeface="Calibri" panose="020F0502020204030204" pitchFamily="34" charset="0"/>
                          <a:ea typeface="新細明體" panose="02020500000000000000" pitchFamily="18" charset="-120"/>
                          <a:cs typeface="Times New Roman" panose="02020603050405020304" pitchFamily="18" charset="0"/>
                        </a:rPr>
                        <a:t> </a:t>
                      </a:r>
                    </a:p>
                  </a:txBody>
                  <a:tcPr marL="0" marR="0" marT="0" marB="0" anchor="ctr"/>
                </a:tc>
                <a:extLst>
                  <a:ext uri="{0D108BD9-81ED-4DB2-BD59-A6C34878D82A}">
                    <a16:rowId xmlns:a16="http://schemas.microsoft.com/office/drawing/2014/main" val="1247945502"/>
                  </a:ext>
                </a:extLst>
              </a:tr>
              <a:tr h="658761">
                <a:tc>
                  <a:txBody>
                    <a:bodyPr/>
                    <a:lstStyle/>
                    <a:p>
                      <a:pPr marL="285750" lvl="0" indent="-285750">
                        <a:buFont typeface="Arial" panose="020B0604020202020204" pitchFamily="34" charset="0"/>
                        <a:buChar char="•"/>
                      </a:pPr>
                      <a:r>
                        <a:rPr lang="en-US" sz="1500" kern="1200" dirty="0">
                          <a:solidFill>
                            <a:schemeClr val="tx1"/>
                          </a:solidFill>
                          <a:effectLst/>
                          <a:latin typeface="Times New Roman" panose="02020603050405020304" pitchFamily="18" charset="0"/>
                          <a:ea typeface="+mn-ea"/>
                          <a:cs typeface="Times New Roman" panose="02020603050405020304" pitchFamily="18" charset="0"/>
                        </a:rPr>
                        <a:t>After one click, </a:t>
                      </a:r>
                      <a:br>
                        <a:rPr lang="en-US" sz="1500" kern="1200" dirty="0">
                          <a:solidFill>
                            <a:schemeClr val="tx1"/>
                          </a:solidFill>
                          <a:effectLst/>
                          <a:latin typeface="Times New Roman" panose="02020603050405020304" pitchFamily="18" charset="0"/>
                          <a:ea typeface="+mn-ea"/>
                          <a:cs typeface="Times New Roman" panose="02020603050405020304" pitchFamily="18" charset="0"/>
                        </a:rPr>
                      </a:br>
                      <a:r>
                        <a:rPr lang="en-US" sz="1500" kern="1200" dirty="0">
                          <a:solidFill>
                            <a:schemeClr val="tx1"/>
                          </a:solidFill>
                          <a:effectLst/>
                          <a:latin typeface="Times New Roman" panose="02020603050405020304" pitchFamily="18" charset="0"/>
                          <a:ea typeface="+mn-ea"/>
                          <a:cs typeface="Times New Roman" panose="02020603050405020304" pitchFamily="18" charset="0"/>
                        </a:rPr>
                        <a:t>you can move it </a:t>
                      </a:r>
                      <a:r>
                        <a:rPr lang="en-US" sz="1500" kern="1200" dirty="0">
                          <a:solidFill>
                            <a:srgbClr val="FF0000"/>
                          </a:solidFill>
                          <a:effectLst/>
                          <a:latin typeface="Times New Roman" panose="02020603050405020304" pitchFamily="18" charset="0"/>
                          <a:ea typeface="+mn-ea"/>
                          <a:cs typeface="Times New Roman" panose="02020603050405020304" pitchFamily="18" charset="0"/>
                        </a:rPr>
                        <a:t>horizontally</a:t>
                      </a:r>
                      <a:endParaRPr lang="en-US" sz="1500" b="1" kern="100" dirty="0">
                        <a:solidFill>
                          <a:srgbClr val="FF000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479408194"/>
                  </a:ext>
                </a:extLst>
              </a:tr>
              <a:tr h="1317523">
                <a:tc>
                  <a:txBody>
                    <a:bodyPr/>
                    <a:lstStyle/>
                    <a:p>
                      <a:pPr lvl="0"/>
                      <a:r>
                        <a:rPr lang="en-US" sz="1500" kern="1200" dirty="0">
                          <a:solidFill>
                            <a:schemeClr val="tx1"/>
                          </a:solidFill>
                          <a:effectLst/>
                          <a:latin typeface="Times New Roman" panose="02020603050405020304" pitchFamily="18" charset="0"/>
                          <a:ea typeface="+mn-ea"/>
                          <a:cs typeface="Times New Roman" panose="02020603050405020304" pitchFamily="18" charset="0"/>
                        </a:rPr>
                        <a:t>There are some useful buttons at the bottom right-hand corner</a:t>
                      </a:r>
                    </a:p>
                    <a:p>
                      <a:pPr>
                        <a:lnSpc>
                          <a:spcPct val="150000"/>
                        </a:lnSpc>
                      </a:pPr>
                      <a:r>
                        <a:rPr lang="en-US" sz="1500" b="1" kern="100" dirty="0">
                          <a:solidFill>
                            <a:srgbClr val="696969"/>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500" kern="1200" dirty="0">
                          <a:solidFill>
                            <a:schemeClr val="tx1"/>
                          </a:solidFill>
                          <a:effectLst/>
                          <a:latin typeface="Times New Roman" panose="02020603050405020304" pitchFamily="18" charset="0"/>
                          <a:ea typeface="+mn-ea"/>
                          <a:cs typeface="Times New Roman" panose="02020603050405020304" pitchFamily="18" charset="0"/>
                        </a:rPr>
                        <a:t>Standard View: Go back to the initial position and view</a:t>
                      </a:r>
                    </a:p>
                    <a:p>
                      <a:pPr marL="0" marR="0" lvl="0" indent="0" algn="l"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500" b="1" kern="100" dirty="0">
                          <a:solidFill>
                            <a:srgbClr val="696969"/>
                          </a:solidFill>
                          <a:effectLst/>
                          <a:latin typeface="Times New Roman" panose="02020603050405020304" pitchFamily="18" charset="0"/>
                          <a:ea typeface="+mn-ea"/>
                          <a:cs typeface="Times New Roman" panose="02020603050405020304" pitchFamily="18" charset="0"/>
                        </a:rPr>
                        <a:t>               </a:t>
                      </a:r>
                      <a:r>
                        <a:rPr lang="en-US" sz="1500" kern="1200" dirty="0">
                          <a:solidFill>
                            <a:schemeClr val="tx1"/>
                          </a:solidFill>
                          <a:effectLst/>
                          <a:latin typeface="Times New Roman" panose="02020603050405020304" pitchFamily="18" charset="0"/>
                          <a:ea typeface="+mn-ea"/>
                          <a:cs typeface="Times New Roman" panose="02020603050405020304" pitchFamily="18" charset="0"/>
                        </a:rPr>
                        <a:t>Zoom In</a:t>
                      </a:r>
                      <a:endParaRPr lang="en-US" altLang="zh-CN" sz="1500" b="1" kern="100" dirty="0">
                        <a:solidFill>
                          <a:srgbClr val="696969"/>
                        </a:solidFill>
                        <a:effectLst/>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500" b="1" kern="100" dirty="0">
                          <a:solidFill>
                            <a:srgbClr val="696969"/>
                          </a:solidFill>
                          <a:effectLst/>
                          <a:latin typeface="Times New Roman" panose="02020603050405020304" pitchFamily="18" charset="0"/>
                          <a:ea typeface="+mn-ea"/>
                          <a:cs typeface="Times New Roman" panose="02020603050405020304" pitchFamily="18" charset="0"/>
                        </a:rPr>
                        <a:t>               </a:t>
                      </a:r>
                      <a:r>
                        <a:rPr lang="en-US" sz="1500" kern="1200" dirty="0">
                          <a:solidFill>
                            <a:schemeClr val="tx1"/>
                          </a:solidFill>
                          <a:effectLst/>
                          <a:latin typeface="Times New Roman" panose="02020603050405020304" pitchFamily="18" charset="0"/>
                          <a:ea typeface="+mn-ea"/>
                          <a:cs typeface="Times New Roman" panose="02020603050405020304" pitchFamily="18" charset="0"/>
                        </a:rPr>
                        <a:t>Zoom Out</a:t>
                      </a:r>
                    </a:p>
                  </a:txBody>
                  <a:tcPr marL="68580" marR="68580" marT="0" marB="0"/>
                </a:tc>
                <a:tc>
                  <a:txBody>
                    <a:bodyPr/>
                    <a:lstStyle/>
                    <a:p>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3424868755"/>
                  </a:ext>
                </a:extLst>
              </a:tr>
            </a:tbl>
          </a:graphicData>
        </a:graphic>
      </p:graphicFrame>
      <p:grpSp>
        <p:nvGrpSpPr>
          <p:cNvPr id="51" name="组合 2">
            <a:extLst>
              <a:ext uri="{FF2B5EF4-FFF2-40B4-BE49-F238E27FC236}">
                <a16:creationId xmlns:a16="http://schemas.microsoft.com/office/drawing/2014/main" id="{6B666F7C-F433-48E5-A4FF-76D725091D13}"/>
              </a:ext>
            </a:extLst>
          </p:cNvPr>
          <p:cNvGrpSpPr/>
          <p:nvPr/>
        </p:nvGrpSpPr>
        <p:grpSpPr>
          <a:xfrm>
            <a:off x="1458893" y="678104"/>
            <a:ext cx="1369542" cy="824550"/>
            <a:chOff x="2664964" y="1922466"/>
            <a:chExt cx="1369542" cy="824550"/>
          </a:xfrm>
        </p:grpSpPr>
        <p:pic>
          <p:nvPicPr>
            <p:cNvPr id="52" name="图片 28" descr="图片包含 文字&#10;&#10;已生成高可信度的说明">
              <a:extLst>
                <a:ext uri="{FF2B5EF4-FFF2-40B4-BE49-F238E27FC236}">
                  <a16:creationId xmlns:a16="http://schemas.microsoft.com/office/drawing/2014/main" id="{CF468E87-D5B0-4460-89CC-F3DD42BA87F0}"/>
                </a:ext>
              </a:extLst>
            </p:cNvPr>
            <p:cNvPicPr>
              <a:picLocks noChangeAspect="1"/>
            </p:cNvPicPr>
            <p:nvPr/>
          </p:nvPicPr>
          <p:blipFill rotWithShape="1">
            <a:blip r:embed="rId6" cstate="print">
              <a:grayscl/>
              <a:extLst>
                <a:ext uri="{BEBA8EAE-BF5A-486C-A8C5-ECC9F3942E4B}">
                  <a14:imgProps xmlns:a14="http://schemas.microsoft.com/office/drawing/2010/main">
                    <a14:imgLayer r:embed="rId7">
                      <a14:imgEffect>
                        <a14:backgroundRemoval t="4538" b="56894" l="2036" r="42494">
                          <a14:foregroundMark x1="2036" y1="24084" x2="2672" y2="31763"/>
                          <a14:foregroundMark x1="23791" y1="5585" x2="25318" y2="4538"/>
                          <a14:foregroundMark x1="42494" y1="23037" x2="42494" y2="21117"/>
                          <a14:foregroundMark x1="27481" y1="48691" x2="29644" y2="48517"/>
                          <a14:backgroundMark x1="30280" y1="40663" x2="30280" y2="40663"/>
                          <a14:backgroundMark x1="29262" y1="41012" x2="29262" y2="41012"/>
                          <a14:backgroundMark x1="27735" y1="41885" x2="36132" y2="41361"/>
                          <a14:backgroundMark x1="25191" y1="44154" x2="28117" y2="41536"/>
                          <a14:backgroundMark x1="37277" y1="44154" x2="22901" y2="45375"/>
                        </a14:backgroundRemoval>
                      </a14:imgEffect>
                    </a14:imgLayer>
                  </a14:imgProps>
                </a:ext>
                <a:ext uri="{28A0092B-C50C-407E-A947-70E740481C1C}">
                  <a14:useLocalDpi xmlns:a14="http://schemas.microsoft.com/office/drawing/2010/main" val="0"/>
                </a:ext>
              </a:extLst>
            </a:blip>
            <a:srcRect l="-4664" t="2563" r="55267" b="56640"/>
            <a:stretch>
              <a:fillRect/>
            </a:stretch>
          </p:blipFill>
          <p:spPr>
            <a:xfrm>
              <a:off x="2664964" y="1922466"/>
              <a:ext cx="1369542" cy="824550"/>
            </a:xfrm>
            <a:prstGeom prst="rect">
              <a:avLst/>
            </a:prstGeom>
          </p:spPr>
        </p:pic>
        <p:sp>
          <p:nvSpPr>
            <p:cNvPr id="54" name="TextBox 12">
              <a:extLst>
                <a:ext uri="{FF2B5EF4-FFF2-40B4-BE49-F238E27FC236}">
                  <a16:creationId xmlns:a16="http://schemas.microsoft.com/office/drawing/2014/main" id="{0EFDA8D9-CF6C-4B36-998C-4EC80F6466E7}"/>
                </a:ext>
              </a:extLst>
            </p:cNvPr>
            <p:cNvSpPr txBox="1"/>
            <p:nvPr/>
          </p:nvSpPr>
          <p:spPr>
            <a:xfrm>
              <a:off x="2960430" y="2132343"/>
              <a:ext cx="1008882" cy="400110"/>
            </a:xfrm>
            <a:prstGeom prst="rect">
              <a:avLst/>
            </a:prstGeom>
            <a:noFill/>
          </p:spPr>
          <p:txBody>
            <a:bodyPr wrap="square" rtlCol="0">
              <a:spAutoFit/>
            </a:bodyPr>
            <a:lstStyle/>
            <a:p>
              <a:pPr algn="ctr"/>
              <a:r>
                <a:rPr lang="en-US" altLang="zh-CN" sz="2000" b="1" dirty="0">
                  <a:solidFill>
                    <a:schemeClr val="tx1">
                      <a:lumMod val="65000"/>
                      <a:lumOff val="35000"/>
                    </a:schemeClr>
                  </a:solidFill>
                  <a:cs typeface="+mn-ea"/>
                  <a:sym typeface="+mn-lt"/>
                </a:rPr>
                <a:t>Tips</a:t>
              </a:r>
              <a:endParaRPr lang="zh-CN" altLang="en-US" sz="2000" b="1" dirty="0">
                <a:solidFill>
                  <a:schemeClr val="tx1">
                    <a:lumMod val="65000"/>
                    <a:lumOff val="35000"/>
                  </a:schemeClr>
                </a:solidFill>
                <a:cs typeface="+mn-ea"/>
                <a:sym typeface="+mn-lt"/>
              </a:endParaRPr>
            </a:p>
          </p:txBody>
        </p:sp>
      </p:grpSp>
      <p:pic>
        <p:nvPicPr>
          <p:cNvPr id="57" name="Picture 56" descr="A grey cube with a screw&#10;&#10;Description automatically generated">
            <a:extLst>
              <a:ext uri="{FF2B5EF4-FFF2-40B4-BE49-F238E27FC236}">
                <a16:creationId xmlns:a16="http://schemas.microsoft.com/office/drawing/2014/main" id="{78738E1C-1DD2-4A91-B5AF-029A435E737A}"/>
              </a:ext>
            </a:extLst>
          </p:cNvPr>
          <p:cNvPicPr/>
          <p:nvPr/>
        </p:nvPicPr>
        <p:blipFill rotWithShape="1">
          <a:blip r:embed="rId8">
            <a:extLst>
              <a:ext uri="{28A0092B-C50C-407E-A947-70E740481C1C}">
                <a14:useLocalDpi xmlns:a14="http://schemas.microsoft.com/office/drawing/2010/main" val="0"/>
              </a:ext>
            </a:extLst>
          </a:blip>
          <a:srcRect t="3251" b="6331"/>
          <a:stretch/>
        </p:blipFill>
        <p:spPr bwMode="auto">
          <a:xfrm>
            <a:off x="4830482" y="2004962"/>
            <a:ext cx="323850" cy="622300"/>
          </a:xfrm>
          <a:prstGeom prst="rect">
            <a:avLst/>
          </a:prstGeom>
          <a:noFill/>
          <a:ln>
            <a:noFill/>
          </a:ln>
          <a:extLst>
            <a:ext uri="{53640926-AAD7-44D8-BBD7-CCE9431645EC}">
              <a14:shadowObscured xmlns:a14="http://schemas.microsoft.com/office/drawing/2010/main"/>
            </a:ext>
          </a:extLst>
        </p:spPr>
      </p:pic>
      <p:pic>
        <p:nvPicPr>
          <p:cNvPr id="58" name="Picture 57" descr="A grey cube with spikes&#10;&#10;Description automatically generated">
            <a:extLst>
              <a:ext uri="{FF2B5EF4-FFF2-40B4-BE49-F238E27FC236}">
                <a16:creationId xmlns:a16="http://schemas.microsoft.com/office/drawing/2014/main" id="{9D642953-9564-4656-9968-553C56DE45F0}"/>
              </a:ext>
            </a:extLst>
          </p:cNvPr>
          <p:cNvPicPr/>
          <p:nvPr/>
        </p:nvPicPr>
        <p:blipFill rotWithShape="1">
          <a:blip r:embed="rId9">
            <a:extLst>
              <a:ext uri="{28A0092B-C50C-407E-A947-70E740481C1C}">
                <a14:useLocalDpi xmlns:a14="http://schemas.microsoft.com/office/drawing/2010/main" val="0"/>
              </a:ext>
            </a:extLst>
          </a:blip>
          <a:srcRect l="5127" t="12485" r="7699" b="17445"/>
          <a:stretch/>
        </p:blipFill>
        <p:spPr bwMode="auto">
          <a:xfrm>
            <a:off x="4686654" y="2843482"/>
            <a:ext cx="611505" cy="226695"/>
          </a:xfrm>
          <a:prstGeom prst="rect">
            <a:avLst/>
          </a:prstGeom>
          <a:noFill/>
          <a:ln>
            <a:noFill/>
          </a:ln>
          <a:extLst>
            <a:ext uri="{53640926-AAD7-44D8-BBD7-CCE9431645EC}">
              <a14:shadowObscured xmlns:a14="http://schemas.microsoft.com/office/drawing/2010/main"/>
            </a:ext>
          </a:extLst>
        </p:spPr>
      </p:pic>
      <p:pic>
        <p:nvPicPr>
          <p:cNvPr id="59" name="Picture 58">
            <a:extLst>
              <a:ext uri="{FF2B5EF4-FFF2-40B4-BE49-F238E27FC236}">
                <a16:creationId xmlns:a16="http://schemas.microsoft.com/office/drawing/2014/main" id="{7074B914-C199-4290-87CE-E5F1B152C3D5}"/>
              </a:ext>
            </a:extLst>
          </p:cNvPr>
          <p:cNvPicPr/>
          <p:nvPr/>
        </p:nvPicPr>
        <p:blipFill rotWithShape="1">
          <a:blip r:embed="rId10">
            <a:extLst>
              <a:ext uri="{28A0092B-C50C-407E-A947-70E740481C1C}">
                <a14:useLocalDpi xmlns:a14="http://schemas.microsoft.com/office/drawing/2010/main" val="0"/>
              </a:ext>
            </a:extLst>
          </a:blip>
          <a:srcRect l="72449" t="19083" r="2263" b="21871"/>
          <a:stretch/>
        </p:blipFill>
        <p:spPr bwMode="auto">
          <a:xfrm>
            <a:off x="2035277" y="3452608"/>
            <a:ext cx="417195" cy="1039495"/>
          </a:xfrm>
          <a:prstGeom prst="rect">
            <a:avLst/>
          </a:prstGeom>
          <a:noFill/>
          <a:ln>
            <a:noFill/>
          </a:ln>
          <a:extLst>
            <a:ext uri="{53640926-AAD7-44D8-BBD7-CCE9431645EC}">
              <a14:shadowObscured xmlns:a14="http://schemas.microsoft.com/office/drawing/2010/main"/>
            </a:ext>
          </a:extLst>
        </p:spPr>
      </p:pic>
      <p:pic>
        <p:nvPicPr>
          <p:cNvPr id="22" name="Picture 21" descr="A screenshot of a computer&#10;&#10;Description automatically generated">
            <a:extLst>
              <a:ext uri="{FF2B5EF4-FFF2-40B4-BE49-F238E27FC236}">
                <a16:creationId xmlns:a16="http://schemas.microsoft.com/office/drawing/2014/main" id="{1835103A-332D-448E-8EE9-4E63D0C5832E}"/>
              </a:ext>
            </a:extLst>
          </p:cNvPr>
          <p:cNvPicPr/>
          <p:nvPr/>
        </p:nvPicPr>
        <p:blipFill rotWithShape="1">
          <a:blip r:embed="rId11" cstate="print">
            <a:extLst>
              <a:ext uri="{28A0092B-C50C-407E-A947-70E740481C1C}">
                <a14:useLocalDpi xmlns:a14="http://schemas.microsoft.com/office/drawing/2010/main" val="0"/>
              </a:ext>
            </a:extLst>
          </a:blip>
          <a:srcRect b="68380"/>
          <a:stretch/>
        </p:blipFill>
        <p:spPr bwMode="auto">
          <a:xfrm>
            <a:off x="5836604" y="1580176"/>
            <a:ext cx="1471930" cy="8674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4487272"/>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000"/>
                                        <p:tgtEl>
                                          <p:spTgt spid="59"/>
                                        </p:tgtEl>
                                      </p:cBhvr>
                                    </p:animEffect>
                                    <p:anim calcmode="lin" valueType="num">
                                      <p:cBhvr>
                                        <p:cTn id="20" dur="1000" fill="hold"/>
                                        <p:tgtEl>
                                          <p:spTgt spid="59"/>
                                        </p:tgtEl>
                                        <p:attrNameLst>
                                          <p:attrName>ppt_x</p:attrName>
                                        </p:attrNameLst>
                                      </p:cBhvr>
                                      <p:tavLst>
                                        <p:tav tm="0">
                                          <p:val>
                                            <p:strVal val="#ppt_x"/>
                                          </p:val>
                                        </p:tav>
                                        <p:tav tm="100000">
                                          <p:val>
                                            <p:strVal val="#ppt_x"/>
                                          </p:val>
                                        </p:tav>
                                      </p:tavLst>
                                    </p:anim>
                                    <p:anim calcmode="lin" valueType="num">
                                      <p:cBhvr>
                                        <p:cTn id="21" dur="1000" fill="hold"/>
                                        <p:tgtEl>
                                          <p:spTgt spid="5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1000"/>
                                        <p:tgtEl>
                                          <p:spTgt spid="57"/>
                                        </p:tgtEl>
                                      </p:cBhvr>
                                    </p:animEffect>
                                    <p:anim calcmode="lin" valueType="num">
                                      <p:cBhvr>
                                        <p:cTn id="25" dur="1000" fill="hold"/>
                                        <p:tgtEl>
                                          <p:spTgt spid="57"/>
                                        </p:tgtEl>
                                        <p:attrNameLst>
                                          <p:attrName>ppt_x</p:attrName>
                                        </p:attrNameLst>
                                      </p:cBhvr>
                                      <p:tavLst>
                                        <p:tav tm="0">
                                          <p:val>
                                            <p:strVal val="#ppt_x"/>
                                          </p:val>
                                        </p:tav>
                                        <p:tav tm="100000">
                                          <p:val>
                                            <p:strVal val="#ppt_x"/>
                                          </p:val>
                                        </p:tav>
                                      </p:tavLst>
                                    </p:anim>
                                    <p:anim calcmode="lin" valueType="num">
                                      <p:cBhvr>
                                        <p:cTn id="26" dur="1000" fill="hold"/>
                                        <p:tgtEl>
                                          <p:spTgt spid="5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1000"/>
                                        <p:tgtEl>
                                          <p:spTgt spid="58"/>
                                        </p:tgtEl>
                                      </p:cBhvr>
                                    </p:animEffect>
                                    <p:anim calcmode="lin" valueType="num">
                                      <p:cBhvr>
                                        <p:cTn id="30" dur="1000" fill="hold"/>
                                        <p:tgtEl>
                                          <p:spTgt spid="58"/>
                                        </p:tgtEl>
                                        <p:attrNameLst>
                                          <p:attrName>ppt_x</p:attrName>
                                        </p:attrNameLst>
                                      </p:cBhvr>
                                      <p:tavLst>
                                        <p:tav tm="0">
                                          <p:val>
                                            <p:strVal val="#ppt_x"/>
                                          </p:val>
                                        </p:tav>
                                        <p:tav tm="100000">
                                          <p:val>
                                            <p:strVal val="#ppt_x"/>
                                          </p:val>
                                        </p:tav>
                                      </p:tavLst>
                                    </p:anim>
                                    <p:anim calcmode="lin" valueType="num">
                                      <p:cBhvr>
                                        <p:cTn id="31" dur="1000" fill="hold"/>
                                        <p:tgtEl>
                                          <p:spTgt spid="5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52</a:t>
            </a:fld>
            <a:endParaRPr lang="zh-CN" altLang="en-US" dirty="0"/>
          </a:p>
        </p:txBody>
      </p:sp>
      <p:grpSp>
        <p:nvGrpSpPr>
          <p:cNvPr id="70" name="Group 4">
            <a:extLst>
              <a:ext uri="{FF2B5EF4-FFF2-40B4-BE49-F238E27FC236}">
                <a16:creationId xmlns:a16="http://schemas.microsoft.com/office/drawing/2014/main" id="{553410CF-182D-4AFA-8636-084A5C086FF9}"/>
              </a:ext>
            </a:extLst>
          </p:cNvPr>
          <p:cNvGrpSpPr>
            <a:grpSpLocks noChangeAspect="1"/>
          </p:cNvGrpSpPr>
          <p:nvPr/>
        </p:nvGrpSpPr>
        <p:grpSpPr bwMode="auto">
          <a:xfrm flipH="1">
            <a:off x="1860444" y="767704"/>
            <a:ext cx="1133478" cy="621619"/>
            <a:chOff x="3326" y="771"/>
            <a:chExt cx="2348" cy="954"/>
          </a:xfrm>
          <a:solidFill>
            <a:schemeClr val="tx1">
              <a:lumMod val="75000"/>
              <a:lumOff val="25000"/>
            </a:schemeClr>
          </a:solidFill>
        </p:grpSpPr>
        <p:sp>
          <p:nvSpPr>
            <p:cNvPr id="71" name="Freeform 5">
              <a:extLst>
                <a:ext uri="{FF2B5EF4-FFF2-40B4-BE49-F238E27FC236}">
                  <a16:creationId xmlns:a16="http://schemas.microsoft.com/office/drawing/2014/main" id="{9997A38E-3E88-44C2-9F16-3772F434CCAA}"/>
                </a:ext>
              </a:extLst>
            </p:cNvPr>
            <p:cNvSpPr>
              <a:spLocks noEditPoints="1"/>
            </p:cNvSpPr>
            <p:nvPr/>
          </p:nvSpPr>
          <p:spPr bwMode="auto">
            <a:xfrm>
              <a:off x="3326" y="771"/>
              <a:ext cx="2348" cy="954"/>
            </a:xfrm>
            <a:custGeom>
              <a:avLst/>
              <a:gdLst>
                <a:gd name="T0" fmla="*/ 969 w 991"/>
                <a:gd name="T1" fmla="*/ 166 h 401"/>
                <a:gd name="T2" fmla="*/ 911 w 991"/>
                <a:gd name="T3" fmla="*/ 115 h 401"/>
                <a:gd name="T4" fmla="*/ 851 w 991"/>
                <a:gd name="T5" fmla="*/ 67 h 401"/>
                <a:gd name="T6" fmla="*/ 780 w 991"/>
                <a:gd name="T7" fmla="*/ 16 h 401"/>
                <a:gd name="T8" fmla="*/ 774 w 991"/>
                <a:gd name="T9" fmla="*/ 17 h 401"/>
                <a:gd name="T10" fmla="*/ 770 w 991"/>
                <a:gd name="T11" fmla="*/ 16 h 401"/>
                <a:gd name="T12" fmla="*/ 354 w 991"/>
                <a:gd name="T13" fmla="*/ 3 h 401"/>
                <a:gd name="T14" fmla="*/ 149 w 991"/>
                <a:gd name="T15" fmla="*/ 2 h 401"/>
                <a:gd name="T16" fmla="*/ 44 w 991"/>
                <a:gd name="T17" fmla="*/ 3 h 401"/>
                <a:gd name="T18" fmla="*/ 9 w 991"/>
                <a:gd name="T19" fmla="*/ 34 h 401"/>
                <a:gd name="T20" fmla="*/ 6 w 991"/>
                <a:gd name="T21" fmla="*/ 38 h 401"/>
                <a:gd name="T22" fmla="*/ 3 w 991"/>
                <a:gd name="T23" fmla="*/ 263 h 401"/>
                <a:gd name="T24" fmla="*/ 2 w 991"/>
                <a:gd name="T25" fmla="*/ 319 h 401"/>
                <a:gd name="T26" fmla="*/ 4 w 991"/>
                <a:gd name="T27" fmla="*/ 363 h 401"/>
                <a:gd name="T28" fmla="*/ 63 w 991"/>
                <a:gd name="T29" fmla="*/ 388 h 401"/>
                <a:gd name="T30" fmla="*/ 514 w 991"/>
                <a:gd name="T31" fmla="*/ 399 h 401"/>
                <a:gd name="T32" fmla="*/ 768 w 991"/>
                <a:gd name="T33" fmla="*/ 392 h 401"/>
                <a:gd name="T34" fmla="*/ 772 w 991"/>
                <a:gd name="T35" fmla="*/ 391 h 401"/>
                <a:gd name="T36" fmla="*/ 778 w 991"/>
                <a:gd name="T37" fmla="*/ 391 h 401"/>
                <a:gd name="T38" fmla="*/ 901 w 991"/>
                <a:gd name="T39" fmla="*/ 317 h 401"/>
                <a:gd name="T40" fmla="*/ 952 w 991"/>
                <a:gd name="T41" fmla="*/ 270 h 401"/>
                <a:gd name="T42" fmla="*/ 987 w 991"/>
                <a:gd name="T43" fmla="*/ 214 h 401"/>
                <a:gd name="T44" fmla="*/ 969 w 991"/>
                <a:gd name="T45" fmla="*/ 166 h 401"/>
                <a:gd name="T46" fmla="*/ 970 w 991"/>
                <a:gd name="T47" fmla="*/ 222 h 401"/>
                <a:gd name="T48" fmla="*/ 879 w 991"/>
                <a:gd name="T49" fmla="*/ 316 h 401"/>
                <a:gd name="T50" fmla="*/ 772 w 991"/>
                <a:gd name="T51" fmla="*/ 380 h 401"/>
                <a:gd name="T52" fmla="*/ 771 w 991"/>
                <a:gd name="T53" fmla="*/ 380 h 401"/>
                <a:gd name="T54" fmla="*/ 768 w 991"/>
                <a:gd name="T55" fmla="*/ 379 h 401"/>
                <a:gd name="T56" fmla="*/ 349 w 991"/>
                <a:gd name="T57" fmla="*/ 386 h 401"/>
                <a:gd name="T58" fmla="*/ 142 w 991"/>
                <a:gd name="T59" fmla="*/ 380 h 401"/>
                <a:gd name="T60" fmla="*/ 38 w 991"/>
                <a:gd name="T61" fmla="*/ 374 h 401"/>
                <a:gd name="T62" fmla="*/ 14 w 991"/>
                <a:gd name="T63" fmla="*/ 329 h 401"/>
                <a:gd name="T64" fmla="*/ 15 w 991"/>
                <a:gd name="T65" fmla="*/ 276 h 401"/>
                <a:gd name="T66" fmla="*/ 14 w 991"/>
                <a:gd name="T67" fmla="*/ 38 h 401"/>
                <a:gd name="T68" fmla="*/ 14 w 991"/>
                <a:gd name="T69" fmla="*/ 37 h 401"/>
                <a:gd name="T70" fmla="*/ 66 w 991"/>
                <a:gd name="T71" fmla="*/ 15 h 401"/>
                <a:gd name="T72" fmla="*/ 112 w 991"/>
                <a:gd name="T73" fmla="*/ 15 h 401"/>
                <a:gd name="T74" fmla="*/ 208 w 991"/>
                <a:gd name="T75" fmla="*/ 15 h 401"/>
                <a:gd name="T76" fmla="*/ 393 w 991"/>
                <a:gd name="T77" fmla="*/ 17 h 401"/>
                <a:gd name="T78" fmla="*/ 770 w 991"/>
                <a:gd name="T79" fmla="*/ 29 h 401"/>
                <a:gd name="T80" fmla="*/ 776 w 991"/>
                <a:gd name="T81" fmla="*/ 25 h 401"/>
                <a:gd name="T82" fmla="*/ 830 w 991"/>
                <a:gd name="T83" fmla="*/ 68 h 401"/>
                <a:gd name="T84" fmla="*/ 886 w 991"/>
                <a:gd name="T85" fmla="*/ 114 h 401"/>
                <a:gd name="T86" fmla="*/ 941 w 991"/>
                <a:gd name="T87" fmla="*/ 160 h 401"/>
                <a:gd name="T88" fmla="*/ 970 w 991"/>
                <a:gd name="T89" fmla="*/ 22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1" h="401">
                  <a:moveTo>
                    <a:pt x="969" y="166"/>
                  </a:moveTo>
                  <a:cubicBezTo>
                    <a:pt x="951" y="148"/>
                    <a:pt x="930" y="132"/>
                    <a:pt x="911" y="115"/>
                  </a:cubicBezTo>
                  <a:cubicBezTo>
                    <a:pt x="891" y="99"/>
                    <a:pt x="871" y="83"/>
                    <a:pt x="851" y="67"/>
                  </a:cubicBezTo>
                  <a:cubicBezTo>
                    <a:pt x="828" y="49"/>
                    <a:pt x="805" y="29"/>
                    <a:pt x="780" y="16"/>
                  </a:cubicBezTo>
                  <a:cubicBezTo>
                    <a:pt x="777" y="15"/>
                    <a:pt x="775" y="15"/>
                    <a:pt x="774" y="17"/>
                  </a:cubicBezTo>
                  <a:cubicBezTo>
                    <a:pt x="773" y="16"/>
                    <a:pt x="772" y="16"/>
                    <a:pt x="770" y="16"/>
                  </a:cubicBezTo>
                  <a:cubicBezTo>
                    <a:pt x="631" y="10"/>
                    <a:pt x="493" y="5"/>
                    <a:pt x="354" y="3"/>
                  </a:cubicBezTo>
                  <a:cubicBezTo>
                    <a:pt x="285" y="2"/>
                    <a:pt x="217" y="2"/>
                    <a:pt x="149" y="2"/>
                  </a:cubicBezTo>
                  <a:cubicBezTo>
                    <a:pt x="114" y="2"/>
                    <a:pt x="78" y="0"/>
                    <a:pt x="44" y="3"/>
                  </a:cubicBezTo>
                  <a:cubicBezTo>
                    <a:pt x="26" y="5"/>
                    <a:pt x="6" y="14"/>
                    <a:pt x="9" y="34"/>
                  </a:cubicBezTo>
                  <a:cubicBezTo>
                    <a:pt x="8" y="34"/>
                    <a:pt x="6" y="35"/>
                    <a:pt x="6" y="38"/>
                  </a:cubicBezTo>
                  <a:cubicBezTo>
                    <a:pt x="2" y="113"/>
                    <a:pt x="3" y="188"/>
                    <a:pt x="3" y="263"/>
                  </a:cubicBezTo>
                  <a:cubicBezTo>
                    <a:pt x="2" y="282"/>
                    <a:pt x="2" y="301"/>
                    <a:pt x="2" y="319"/>
                  </a:cubicBezTo>
                  <a:cubicBezTo>
                    <a:pt x="2" y="333"/>
                    <a:pt x="0" y="349"/>
                    <a:pt x="4" y="363"/>
                  </a:cubicBezTo>
                  <a:cubicBezTo>
                    <a:pt x="11" y="389"/>
                    <a:pt x="41" y="387"/>
                    <a:pt x="63" y="388"/>
                  </a:cubicBezTo>
                  <a:cubicBezTo>
                    <a:pt x="213" y="397"/>
                    <a:pt x="364" y="401"/>
                    <a:pt x="514" y="399"/>
                  </a:cubicBezTo>
                  <a:cubicBezTo>
                    <a:pt x="599" y="398"/>
                    <a:pt x="683" y="396"/>
                    <a:pt x="768" y="392"/>
                  </a:cubicBezTo>
                  <a:cubicBezTo>
                    <a:pt x="770" y="392"/>
                    <a:pt x="771" y="392"/>
                    <a:pt x="772" y="391"/>
                  </a:cubicBezTo>
                  <a:cubicBezTo>
                    <a:pt x="774" y="392"/>
                    <a:pt x="776" y="392"/>
                    <a:pt x="778" y="391"/>
                  </a:cubicBezTo>
                  <a:cubicBezTo>
                    <a:pt x="821" y="369"/>
                    <a:pt x="863" y="346"/>
                    <a:pt x="901" y="317"/>
                  </a:cubicBezTo>
                  <a:cubicBezTo>
                    <a:pt x="919" y="303"/>
                    <a:pt x="937" y="287"/>
                    <a:pt x="952" y="270"/>
                  </a:cubicBezTo>
                  <a:cubicBezTo>
                    <a:pt x="966" y="254"/>
                    <a:pt x="983" y="235"/>
                    <a:pt x="987" y="214"/>
                  </a:cubicBezTo>
                  <a:cubicBezTo>
                    <a:pt x="991" y="195"/>
                    <a:pt x="982" y="179"/>
                    <a:pt x="969" y="166"/>
                  </a:cubicBezTo>
                  <a:close/>
                  <a:moveTo>
                    <a:pt x="970" y="222"/>
                  </a:moveTo>
                  <a:cubicBezTo>
                    <a:pt x="952" y="260"/>
                    <a:pt x="912" y="292"/>
                    <a:pt x="879" y="316"/>
                  </a:cubicBezTo>
                  <a:cubicBezTo>
                    <a:pt x="845" y="340"/>
                    <a:pt x="808" y="360"/>
                    <a:pt x="772" y="380"/>
                  </a:cubicBezTo>
                  <a:cubicBezTo>
                    <a:pt x="772" y="380"/>
                    <a:pt x="772" y="380"/>
                    <a:pt x="771" y="380"/>
                  </a:cubicBezTo>
                  <a:cubicBezTo>
                    <a:pt x="770" y="379"/>
                    <a:pt x="769" y="379"/>
                    <a:pt x="768" y="379"/>
                  </a:cubicBezTo>
                  <a:cubicBezTo>
                    <a:pt x="629" y="386"/>
                    <a:pt x="489" y="388"/>
                    <a:pt x="349" y="386"/>
                  </a:cubicBezTo>
                  <a:cubicBezTo>
                    <a:pt x="280" y="385"/>
                    <a:pt x="211" y="383"/>
                    <a:pt x="142" y="380"/>
                  </a:cubicBezTo>
                  <a:cubicBezTo>
                    <a:pt x="107" y="378"/>
                    <a:pt x="72" y="378"/>
                    <a:pt x="38" y="374"/>
                  </a:cubicBezTo>
                  <a:cubicBezTo>
                    <a:pt x="12" y="371"/>
                    <a:pt x="14" y="350"/>
                    <a:pt x="14" y="329"/>
                  </a:cubicBezTo>
                  <a:cubicBezTo>
                    <a:pt x="15" y="312"/>
                    <a:pt x="15" y="294"/>
                    <a:pt x="15" y="276"/>
                  </a:cubicBezTo>
                  <a:cubicBezTo>
                    <a:pt x="15" y="197"/>
                    <a:pt x="18" y="117"/>
                    <a:pt x="14" y="38"/>
                  </a:cubicBezTo>
                  <a:cubicBezTo>
                    <a:pt x="14" y="37"/>
                    <a:pt x="14" y="37"/>
                    <a:pt x="14" y="37"/>
                  </a:cubicBezTo>
                  <a:cubicBezTo>
                    <a:pt x="20" y="14"/>
                    <a:pt x="47" y="15"/>
                    <a:pt x="66" y="15"/>
                  </a:cubicBezTo>
                  <a:cubicBezTo>
                    <a:pt x="81" y="15"/>
                    <a:pt x="97" y="15"/>
                    <a:pt x="112" y="15"/>
                  </a:cubicBezTo>
                  <a:cubicBezTo>
                    <a:pt x="144" y="15"/>
                    <a:pt x="176" y="15"/>
                    <a:pt x="208" y="15"/>
                  </a:cubicBezTo>
                  <a:cubicBezTo>
                    <a:pt x="270" y="16"/>
                    <a:pt x="332" y="16"/>
                    <a:pt x="393" y="17"/>
                  </a:cubicBezTo>
                  <a:cubicBezTo>
                    <a:pt x="519" y="19"/>
                    <a:pt x="645" y="23"/>
                    <a:pt x="770" y="29"/>
                  </a:cubicBezTo>
                  <a:cubicBezTo>
                    <a:pt x="773" y="29"/>
                    <a:pt x="775" y="27"/>
                    <a:pt x="776" y="25"/>
                  </a:cubicBezTo>
                  <a:cubicBezTo>
                    <a:pt x="792" y="41"/>
                    <a:pt x="812" y="54"/>
                    <a:pt x="830" y="68"/>
                  </a:cubicBezTo>
                  <a:cubicBezTo>
                    <a:pt x="849" y="83"/>
                    <a:pt x="867" y="98"/>
                    <a:pt x="886" y="114"/>
                  </a:cubicBezTo>
                  <a:cubicBezTo>
                    <a:pt x="905" y="129"/>
                    <a:pt x="923" y="145"/>
                    <a:pt x="941" y="160"/>
                  </a:cubicBezTo>
                  <a:cubicBezTo>
                    <a:pt x="959" y="176"/>
                    <a:pt x="982" y="195"/>
                    <a:pt x="970"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2" name="Freeform 6">
              <a:extLst>
                <a:ext uri="{FF2B5EF4-FFF2-40B4-BE49-F238E27FC236}">
                  <a16:creationId xmlns:a16="http://schemas.microsoft.com/office/drawing/2014/main" id="{41603308-F7E7-448D-A2CB-696A9743B90E}"/>
                </a:ext>
              </a:extLst>
            </p:cNvPr>
            <p:cNvSpPr>
              <a:spLocks noEditPoints="1"/>
            </p:cNvSpPr>
            <p:nvPr/>
          </p:nvSpPr>
          <p:spPr bwMode="auto">
            <a:xfrm>
              <a:off x="5302" y="1201"/>
              <a:ext cx="123" cy="129"/>
            </a:xfrm>
            <a:custGeom>
              <a:avLst/>
              <a:gdLst>
                <a:gd name="T0" fmla="*/ 51 w 52"/>
                <a:gd name="T1" fmla="*/ 28 h 54"/>
                <a:gd name="T2" fmla="*/ 44 w 52"/>
                <a:gd name="T3" fmla="*/ 13 h 54"/>
                <a:gd name="T4" fmla="*/ 32 w 52"/>
                <a:gd name="T5" fmla="*/ 1 h 54"/>
                <a:gd name="T6" fmla="*/ 19 w 52"/>
                <a:gd name="T7" fmla="*/ 3 h 54"/>
                <a:gd name="T8" fmla="*/ 0 w 52"/>
                <a:gd name="T9" fmla="*/ 29 h 54"/>
                <a:gd name="T10" fmla="*/ 26 w 52"/>
                <a:gd name="T11" fmla="*/ 53 h 54"/>
                <a:gd name="T12" fmla="*/ 51 w 52"/>
                <a:gd name="T13" fmla="*/ 28 h 54"/>
                <a:gd name="T14" fmla="*/ 26 w 52"/>
                <a:gd name="T15" fmla="*/ 42 h 54"/>
                <a:gd name="T16" fmla="*/ 11 w 52"/>
                <a:gd name="T17" fmla="*/ 29 h 54"/>
                <a:gd name="T18" fmla="*/ 16 w 52"/>
                <a:gd name="T19" fmla="*/ 18 h 54"/>
                <a:gd name="T20" fmla="*/ 25 w 52"/>
                <a:gd name="T21" fmla="*/ 12 h 54"/>
                <a:gd name="T22" fmla="*/ 27 w 52"/>
                <a:gd name="T23" fmla="*/ 10 h 54"/>
                <a:gd name="T24" fmla="*/ 26 w 52"/>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51" y="28"/>
                  </a:moveTo>
                  <a:cubicBezTo>
                    <a:pt x="50" y="23"/>
                    <a:pt x="48" y="17"/>
                    <a:pt x="44" y="13"/>
                  </a:cubicBezTo>
                  <a:cubicBezTo>
                    <a:pt x="46" y="7"/>
                    <a:pt x="37" y="2"/>
                    <a:pt x="32" y="1"/>
                  </a:cubicBezTo>
                  <a:cubicBezTo>
                    <a:pt x="28" y="0"/>
                    <a:pt x="23" y="1"/>
                    <a:pt x="19" y="3"/>
                  </a:cubicBezTo>
                  <a:cubicBezTo>
                    <a:pt x="8" y="4"/>
                    <a:pt x="0" y="20"/>
                    <a:pt x="0" y="29"/>
                  </a:cubicBezTo>
                  <a:cubicBezTo>
                    <a:pt x="0" y="44"/>
                    <a:pt x="12" y="54"/>
                    <a:pt x="26" y="53"/>
                  </a:cubicBezTo>
                  <a:cubicBezTo>
                    <a:pt x="40" y="53"/>
                    <a:pt x="52" y="43"/>
                    <a:pt x="51" y="28"/>
                  </a:cubicBezTo>
                  <a:close/>
                  <a:moveTo>
                    <a:pt x="26" y="42"/>
                  </a:moveTo>
                  <a:cubicBezTo>
                    <a:pt x="18" y="42"/>
                    <a:pt x="11" y="37"/>
                    <a:pt x="11" y="29"/>
                  </a:cubicBezTo>
                  <a:cubicBezTo>
                    <a:pt x="11" y="25"/>
                    <a:pt x="13" y="21"/>
                    <a:pt x="16" y="18"/>
                  </a:cubicBezTo>
                  <a:cubicBezTo>
                    <a:pt x="18" y="15"/>
                    <a:pt x="22" y="14"/>
                    <a:pt x="25" y="12"/>
                  </a:cubicBezTo>
                  <a:cubicBezTo>
                    <a:pt x="26" y="11"/>
                    <a:pt x="26" y="11"/>
                    <a:pt x="27" y="10"/>
                  </a:cubicBezTo>
                  <a:cubicBezTo>
                    <a:pt x="40" y="17"/>
                    <a:pt x="45" y="40"/>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3" name="Freeform 7">
              <a:extLst>
                <a:ext uri="{FF2B5EF4-FFF2-40B4-BE49-F238E27FC236}">
                  <a16:creationId xmlns:a16="http://schemas.microsoft.com/office/drawing/2014/main" id="{A8C6DD86-1D47-45A1-B0F0-40DBC03DE2C2}"/>
                </a:ext>
              </a:extLst>
            </p:cNvPr>
            <p:cNvSpPr/>
            <p:nvPr/>
          </p:nvSpPr>
          <p:spPr bwMode="auto">
            <a:xfrm>
              <a:off x="3375" y="1549"/>
              <a:ext cx="76" cy="100"/>
            </a:xfrm>
            <a:custGeom>
              <a:avLst/>
              <a:gdLst>
                <a:gd name="T0" fmla="*/ 28 w 32"/>
                <a:gd name="T1" fmla="*/ 31 h 42"/>
                <a:gd name="T2" fmla="*/ 14 w 32"/>
                <a:gd name="T3" fmla="*/ 22 h 42"/>
                <a:gd name="T4" fmla="*/ 15 w 32"/>
                <a:gd name="T5" fmla="*/ 5 h 42"/>
                <a:gd name="T6" fmla="*/ 11 w 32"/>
                <a:gd name="T7" fmla="*/ 2 h 42"/>
                <a:gd name="T8" fmla="*/ 4 w 32"/>
                <a:gd name="T9" fmla="*/ 26 h 42"/>
                <a:gd name="T10" fmla="*/ 28 w 32"/>
                <a:gd name="T11" fmla="*/ 40 h 42"/>
                <a:gd name="T12" fmla="*/ 28 w 32"/>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2" h="42">
                  <a:moveTo>
                    <a:pt x="28" y="31"/>
                  </a:moveTo>
                  <a:cubicBezTo>
                    <a:pt x="22" y="29"/>
                    <a:pt x="17" y="28"/>
                    <a:pt x="14" y="22"/>
                  </a:cubicBezTo>
                  <a:cubicBezTo>
                    <a:pt x="12" y="17"/>
                    <a:pt x="12" y="10"/>
                    <a:pt x="15" y="5"/>
                  </a:cubicBezTo>
                  <a:cubicBezTo>
                    <a:pt x="16" y="3"/>
                    <a:pt x="14" y="0"/>
                    <a:pt x="11" y="2"/>
                  </a:cubicBezTo>
                  <a:cubicBezTo>
                    <a:pt x="4" y="8"/>
                    <a:pt x="0" y="17"/>
                    <a:pt x="4" y="26"/>
                  </a:cubicBezTo>
                  <a:cubicBezTo>
                    <a:pt x="8" y="35"/>
                    <a:pt x="18" y="42"/>
                    <a:pt x="28" y="40"/>
                  </a:cubicBezTo>
                  <a:cubicBezTo>
                    <a:pt x="32" y="39"/>
                    <a:pt x="32" y="33"/>
                    <a:pt x="2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4" name="Freeform 8">
              <a:extLst>
                <a:ext uri="{FF2B5EF4-FFF2-40B4-BE49-F238E27FC236}">
                  <a16:creationId xmlns:a16="http://schemas.microsoft.com/office/drawing/2014/main" id="{F7FD735D-FD34-4CF9-B806-FE86F6FF7DCB}"/>
                </a:ext>
              </a:extLst>
            </p:cNvPr>
            <p:cNvSpPr/>
            <p:nvPr/>
          </p:nvSpPr>
          <p:spPr bwMode="auto">
            <a:xfrm>
              <a:off x="3382" y="1437"/>
              <a:ext cx="27" cy="79"/>
            </a:xfrm>
            <a:custGeom>
              <a:avLst/>
              <a:gdLst>
                <a:gd name="T0" fmla="*/ 9 w 11"/>
                <a:gd name="T1" fmla="*/ 3 h 33"/>
                <a:gd name="T2" fmla="*/ 2 w 11"/>
                <a:gd name="T3" fmla="*/ 3 h 33"/>
                <a:gd name="T4" fmla="*/ 1 w 11"/>
                <a:gd name="T5" fmla="*/ 15 h 33"/>
                <a:gd name="T6" fmla="*/ 3 w 11"/>
                <a:gd name="T7" fmla="*/ 29 h 33"/>
                <a:gd name="T8" fmla="*/ 9 w 11"/>
                <a:gd name="T9" fmla="*/ 29 h 33"/>
                <a:gd name="T10" fmla="*/ 10 w 11"/>
                <a:gd name="T11" fmla="*/ 15 h 33"/>
                <a:gd name="T12" fmla="*/ 9 w 11"/>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9" y="3"/>
                  </a:moveTo>
                  <a:cubicBezTo>
                    <a:pt x="8" y="0"/>
                    <a:pt x="3" y="0"/>
                    <a:pt x="2" y="3"/>
                  </a:cubicBezTo>
                  <a:cubicBezTo>
                    <a:pt x="0" y="7"/>
                    <a:pt x="1" y="11"/>
                    <a:pt x="1" y="15"/>
                  </a:cubicBezTo>
                  <a:cubicBezTo>
                    <a:pt x="2" y="20"/>
                    <a:pt x="2" y="24"/>
                    <a:pt x="3" y="29"/>
                  </a:cubicBezTo>
                  <a:cubicBezTo>
                    <a:pt x="3" y="33"/>
                    <a:pt x="8" y="33"/>
                    <a:pt x="9" y="29"/>
                  </a:cubicBezTo>
                  <a:cubicBezTo>
                    <a:pt x="9" y="24"/>
                    <a:pt x="10" y="20"/>
                    <a:pt x="10" y="15"/>
                  </a:cubicBezTo>
                  <a:cubicBezTo>
                    <a:pt x="10" y="11"/>
                    <a:pt x="11" y="7"/>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5" name="Freeform 9">
              <a:extLst>
                <a:ext uri="{FF2B5EF4-FFF2-40B4-BE49-F238E27FC236}">
                  <a16:creationId xmlns:a16="http://schemas.microsoft.com/office/drawing/2014/main" id="{775E19F0-D4E0-4132-BD6B-0F31A2AD326E}"/>
                </a:ext>
              </a:extLst>
            </p:cNvPr>
            <p:cNvSpPr/>
            <p:nvPr/>
          </p:nvSpPr>
          <p:spPr bwMode="auto">
            <a:xfrm>
              <a:off x="3380" y="1285"/>
              <a:ext cx="31" cy="86"/>
            </a:xfrm>
            <a:custGeom>
              <a:avLst/>
              <a:gdLst>
                <a:gd name="T0" fmla="*/ 9 w 13"/>
                <a:gd name="T1" fmla="*/ 1 h 36"/>
                <a:gd name="T2" fmla="*/ 4 w 13"/>
                <a:gd name="T3" fmla="*/ 1 h 36"/>
                <a:gd name="T4" fmla="*/ 2 w 13"/>
                <a:gd name="T5" fmla="*/ 16 h 36"/>
                <a:gd name="T6" fmla="*/ 4 w 13"/>
                <a:gd name="T7" fmla="*/ 34 h 36"/>
                <a:gd name="T8" fmla="*/ 9 w 13"/>
                <a:gd name="T9" fmla="*/ 34 h 36"/>
                <a:gd name="T10" fmla="*/ 11 w 13"/>
                <a:gd name="T11" fmla="*/ 16 h 36"/>
                <a:gd name="T12" fmla="*/ 9 w 13"/>
                <a:gd name="T13" fmla="*/ 1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9" y="1"/>
                  </a:moveTo>
                  <a:cubicBezTo>
                    <a:pt x="8" y="0"/>
                    <a:pt x="5" y="0"/>
                    <a:pt x="4" y="1"/>
                  </a:cubicBezTo>
                  <a:cubicBezTo>
                    <a:pt x="0" y="6"/>
                    <a:pt x="2" y="11"/>
                    <a:pt x="2" y="16"/>
                  </a:cubicBezTo>
                  <a:cubicBezTo>
                    <a:pt x="2" y="22"/>
                    <a:pt x="3" y="28"/>
                    <a:pt x="4" y="34"/>
                  </a:cubicBezTo>
                  <a:cubicBezTo>
                    <a:pt x="5" y="36"/>
                    <a:pt x="9" y="36"/>
                    <a:pt x="9" y="34"/>
                  </a:cubicBezTo>
                  <a:cubicBezTo>
                    <a:pt x="10" y="28"/>
                    <a:pt x="11" y="22"/>
                    <a:pt x="11" y="16"/>
                  </a:cubicBezTo>
                  <a:cubicBezTo>
                    <a:pt x="12" y="11"/>
                    <a:pt x="13" y="6"/>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6" name="Freeform 10">
              <a:extLst>
                <a:ext uri="{FF2B5EF4-FFF2-40B4-BE49-F238E27FC236}">
                  <a16:creationId xmlns:a16="http://schemas.microsoft.com/office/drawing/2014/main" id="{29785D45-44E2-448F-AAA0-D49BBC71D3EA}"/>
                </a:ext>
              </a:extLst>
            </p:cNvPr>
            <p:cNvSpPr/>
            <p:nvPr/>
          </p:nvSpPr>
          <p:spPr bwMode="auto">
            <a:xfrm>
              <a:off x="3380" y="1132"/>
              <a:ext cx="31" cy="89"/>
            </a:xfrm>
            <a:custGeom>
              <a:avLst/>
              <a:gdLst>
                <a:gd name="T0" fmla="*/ 8 w 13"/>
                <a:gd name="T1" fmla="*/ 4 h 37"/>
                <a:gd name="T2" fmla="*/ 0 w 13"/>
                <a:gd name="T3" fmla="*/ 6 h 37"/>
                <a:gd name="T4" fmla="*/ 2 w 13"/>
                <a:gd name="T5" fmla="*/ 18 h 37"/>
                <a:gd name="T6" fmla="*/ 3 w 13"/>
                <a:gd name="T7" fmla="*/ 32 h 37"/>
                <a:gd name="T8" fmla="*/ 10 w 13"/>
                <a:gd name="T9" fmla="*/ 33 h 37"/>
                <a:gd name="T10" fmla="*/ 8 w 13"/>
                <a:gd name="T11" fmla="*/ 4 h 37"/>
              </a:gdLst>
              <a:ahLst/>
              <a:cxnLst>
                <a:cxn ang="0">
                  <a:pos x="T0" y="T1"/>
                </a:cxn>
                <a:cxn ang="0">
                  <a:pos x="T2" y="T3"/>
                </a:cxn>
                <a:cxn ang="0">
                  <a:pos x="T4" y="T5"/>
                </a:cxn>
                <a:cxn ang="0">
                  <a:pos x="T6" y="T7"/>
                </a:cxn>
                <a:cxn ang="0">
                  <a:pos x="T8" y="T9"/>
                </a:cxn>
                <a:cxn ang="0">
                  <a:pos x="T10" y="T11"/>
                </a:cxn>
              </a:cxnLst>
              <a:rect l="0" t="0" r="r" b="b"/>
              <a:pathLst>
                <a:path w="13" h="37">
                  <a:moveTo>
                    <a:pt x="8" y="4"/>
                  </a:moveTo>
                  <a:cubicBezTo>
                    <a:pt x="6" y="0"/>
                    <a:pt x="1" y="2"/>
                    <a:pt x="0" y="6"/>
                  </a:cubicBezTo>
                  <a:cubicBezTo>
                    <a:pt x="0" y="10"/>
                    <a:pt x="2" y="14"/>
                    <a:pt x="2" y="18"/>
                  </a:cubicBezTo>
                  <a:cubicBezTo>
                    <a:pt x="3" y="23"/>
                    <a:pt x="3" y="28"/>
                    <a:pt x="3" y="32"/>
                  </a:cubicBezTo>
                  <a:cubicBezTo>
                    <a:pt x="3" y="36"/>
                    <a:pt x="9" y="37"/>
                    <a:pt x="10" y="33"/>
                  </a:cubicBezTo>
                  <a:cubicBezTo>
                    <a:pt x="12" y="25"/>
                    <a:pt x="13" y="12"/>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7" name="Freeform 11">
              <a:extLst>
                <a:ext uri="{FF2B5EF4-FFF2-40B4-BE49-F238E27FC236}">
                  <a16:creationId xmlns:a16="http://schemas.microsoft.com/office/drawing/2014/main" id="{904095EE-7588-4706-A267-3A8D99D673EA}"/>
                </a:ext>
              </a:extLst>
            </p:cNvPr>
            <p:cNvSpPr/>
            <p:nvPr/>
          </p:nvSpPr>
          <p:spPr bwMode="auto">
            <a:xfrm>
              <a:off x="3390" y="985"/>
              <a:ext cx="33" cy="88"/>
            </a:xfrm>
            <a:custGeom>
              <a:avLst/>
              <a:gdLst>
                <a:gd name="T0" fmla="*/ 7 w 14"/>
                <a:gd name="T1" fmla="*/ 3 h 37"/>
                <a:gd name="T2" fmla="*/ 0 w 14"/>
                <a:gd name="T3" fmla="*/ 6 h 37"/>
                <a:gd name="T4" fmla="*/ 2 w 14"/>
                <a:gd name="T5" fmla="*/ 17 h 37"/>
                <a:gd name="T6" fmla="*/ 2 w 14"/>
                <a:gd name="T7" fmla="*/ 31 h 37"/>
                <a:gd name="T8" fmla="*/ 8 w 14"/>
                <a:gd name="T9" fmla="*/ 33 h 37"/>
                <a:gd name="T10" fmla="*/ 7 w 14"/>
                <a:gd name="T11" fmla="*/ 3 h 37"/>
              </a:gdLst>
              <a:ahLst/>
              <a:cxnLst>
                <a:cxn ang="0">
                  <a:pos x="T0" y="T1"/>
                </a:cxn>
                <a:cxn ang="0">
                  <a:pos x="T2" y="T3"/>
                </a:cxn>
                <a:cxn ang="0">
                  <a:pos x="T4" y="T5"/>
                </a:cxn>
                <a:cxn ang="0">
                  <a:pos x="T6" y="T7"/>
                </a:cxn>
                <a:cxn ang="0">
                  <a:pos x="T8" y="T9"/>
                </a:cxn>
                <a:cxn ang="0">
                  <a:pos x="T10" y="T11"/>
                </a:cxn>
              </a:cxnLst>
              <a:rect l="0" t="0" r="r" b="b"/>
              <a:pathLst>
                <a:path w="14" h="37">
                  <a:moveTo>
                    <a:pt x="7" y="3"/>
                  </a:moveTo>
                  <a:cubicBezTo>
                    <a:pt x="4" y="0"/>
                    <a:pt x="0" y="2"/>
                    <a:pt x="0" y="6"/>
                  </a:cubicBezTo>
                  <a:cubicBezTo>
                    <a:pt x="0" y="10"/>
                    <a:pt x="2" y="13"/>
                    <a:pt x="2" y="17"/>
                  </a:cubicBezTo>
                  <a:cubicBezTo>
                    <a:pt x="3" y="22"/>
                    <a:pt x="3" y="27"/>
                    <a:pt x="2" y="31"/>
                  </a:cubicBezTo>
                  <a:cubicBezTo>
                    <a:pt x="1" y="36"/>
                    <a:pt x="7" y="37"/>
                    <a:pt x="8" y="33"/>
                  </a:cubicBezTo>
                  <a:cubicBezTo>
                    <a:pt x="11" y="25"/>
                    <a:pt x="14" y="1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8" name="Freeform 12">
              <a:extLst>
                <a:ext uri="{FF2B5EF4-FFF2-40B4-BE49-F238E27FC236}">
                  <a16:creationId xmlns:a16="http://schemas.microsoft.com/office/drawing/2014/main" id="{9CB82380-7DE4-464A-AF5B-3CFF612790ED}"/>
                </a:ext>
              </a:extLst>
            </p:cNvPr>
            <p:cNvSpPr/>
            <p:nvPr/>
          </p:nvSpPr>
          <p:spPr bwMode="auto">
            <a:xfrm>
              <a:off x="3390" y="823"/>
              <a:ext cx="59" cy="88"/>
            </a:xfrm>
            <a:custGeom>
              <a:avLst/>
              <a:gdLst>
                <a:gd name="T0" fmla="*/ 23 w 25"/>
                <a:gd name="T1" fmla="*/ 6 h 37"/>
                <a:gd name="T2" fmla="*/ 4 w 25"/>
                <a:gd name="T3" fmla="*/ 15 h 37"/>
                <a:gd name="T4" fmla="*/ 7 w 25"/>
                <a:gd name="T5" fmla="*/ 36 h 37"/>
                <a:gd name="T6" fmla="*/ 11 w 25"/>
                <a:gd name="T7" fmla="*/ 34 h 37"/>
                <a:gd name="T8" fmla="*/ 13 w 25"/>
                <a:gd name="T9" fmla="*/ 20 h 37"/>
                <a:gd name="T10" fmla="*/ 24 w 25"/>
                <a:gd name="T11" fmla="*/ 11 h 37"/>
                <a:gd name="T12" fmla="*/ 23 w 25"/>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25" h="37">
                  <a:moveTo>
                    <a:pt x="23" y="6"/>
                  </a:moveTo>
                  <a:cubicBezTo>
                    <a:pt x="17" y="0"/>
                    <a:pt x="7" y="9"/>
                    <a:pt x="4" y="15"/>
                  </a:cubicBezTo>
                  <a:cubicBezTo>
                    <a:pt x="0" y="22"/>
                    <a:pt x="1" y="31"/>
                    <a:pt x="7" y="36"/>
                  </a:cubicBezTo>
                  <a:cubicBezTo>
                    <a:pt x="8" y="37"/>
                    <a:pt x="11" y="36"/>
                    <a:pt x="11" y="34"/>
                  </a:cubicBezTo>
                  <a:cubicBezTo>
                    <a:pt x="9" y="29"/>
                    <a:pt x="10" y="24"/>
                    <a:pt x="13" y="20"/>
                  </a:cubicBezTo>
                  <a:cubicBezTo>
                    <a:pt x="16" y="15"/>
                    <a:pt x="21" y="15"/>
                    <a:pt x="24" y="11"/>
                  </a:cubicBezTo>
                  <a:cubicBezTo>
                    <a:pt x="25" y="10"/>
                    <a:pt x="25"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9" name="Freeform 13">
              <a:extLst>
                <a:ext uri="{FF2B5EF4-FFF2-40B4-BE49-F238E27FC236}">
                  <a16:creationId xmlns:a16="http://schemas.microsoft.com/office/drawing/2014/main" id="{990E081C-3A01-4D77-9F67-B1DDEA60C301}"/>
                </a:ext>
              </a:extLst>
            </p:cNvPr>
            <p:cNvSpPr/>
            <p:nvPr/>
          </p:nvSpPr>
          <p:spPr bwMode="auto">
            <a:xfrm>
              <a:off x="3494" y="825"/>
              <a:ext cx="73" cy="26"/>
            </a:xfrm>
            <a:custGeom>
              <a:avLst/>
              <a:gdLst>
                <a:gd name="T0" fmla="*/ 26 w 31"/>
                <a:gd name="T1" fmla="*/ 2 h 11"/>
                <a:gd name="T2" fmla="*/ 16 w 31"/>
                <a:gd name="T3" fmla="*/ 1 h 11"/>
                <a:gd name="T4" fmla="*/ 5 w 31"/>
                <a:gd name="T5" fmla="*/ 2 h 11"/>
                <a:gd name="T6" fmla="*/ 5 w 31"/>
                <a:gd name="T7" fmla="*/ 10 h 11"/>
                <a:gd name="T8" fmla="*/ 16 w 31"/>
                <a:gd name="T9" fmla="*/ 10 h 11"/>
                <a:gd name="T10" fmla="*/ 26 w 31"/>
                <a:gd name="T11" fmla="*/ 10 h 11"/>
                <a:gd name="T12" fmla="*/ 26 w 3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26" y="2"/>
                  </a:moveTo>
                  <a:cubicBezTo>
                    <a:pt x="23" y="0"/>
                    <a:pt x="20" y="1"/>
                    <a:pt x="16" y="1"/>
                  </a:cubicBezTo>
                  <a:cubicBezTo>
                    <a:pt x="12" y="1"/>
                    <a:pt x="9" y="2"/>
                    <a:pt x="5" y="2"/>
                  </a:cubicBezTo>
                  <a:cubicBezTo>
                    <a:pt x="0" y="2"/>
                    <a:pt x="0" y="9"/>
                    <a:pt x="5" y="10"/>
                  </a:cubicBezTo>
                  <a:cubicBezTo>
                    <a:pt x="9" y="10"/>
                    <a:pt x="12" y="10"/>
                    <a:pt x="16" y="10"/>
                  </a:cubicBezTo>
                  <a:cubicBezTo>
                    <a:pt x="20" y="11"/>
                    <a:pt x="23" y="11"/>
                    <a:pt x="26" y="10"/>
                  </a:cubicBezTo>
                  <a:cubicBezTo>
                    <a:pt x="31" y="8"/>
                    <a:pt x="31" y="3"/>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0" name="Freeform 14">
              <a:extLst>
                <a:ext uri="{FF2B5EF4-FFF2-40B4-BE49-F238E27FC236}">
                  <a16:creationId xmlns:a16="http://schemas.microsoft.com/office/drawing/2014/main" id="{57A90899-AC78-44EA-9A47-D1E35E6C369A}"/>
                </a:ext>
              </a:extLst>
            </p:cNvPr>
            <p:cNvSpPr/>
            <p:nvPr/>
          </p:nvSpPr>
          <p:spPr bwMode="auto">
            <a:xfrm>
              <a:off x="3629" y="825"/>
              <a:ext cx="83" cy="31"/>
            </a:xfrm>
            <a:custGeom>
              <a:avLst/>
              <a:gdLst>
                <a:gd name="T0" fmla="*/ 33 w 35"/>
                <a:gd name="T1" fmla="*/ 4 h 13"/>
                <a:gd name="T2" fmla="*/ 20 w 35"/>
                <a:gd name="T3" fmla="*/ 2 h 13"/>
                <a:gd name="T4" fmla="*/ 6 w 35"/>
                <a:gd name="T5" fmla="*/ 0 h 13"/>
                <a:gd name="T6" fmla="*/ 5 w 35"/>
                <a:gd name="T7" fmla="*/ 8 h 13"/>
                <a:gd name="T8" fmla="*/ 19 w 35"/>
                <a:gd name="T9" fmla="*/ 11 h 13"/>
                <a:gd name="T10" fmla="*/ 32 w 35"/>
                <a:gd name="T11" fmla="*/ 11 h 13"/>
                <a:gd name="T12" fmla="*/ 33 w 3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33" y="4"/>
                  </a:moveTo>
                  <a:cubicBezTo>
                    <a:pt x="29" y="2"/>
                    <a:pt x="24" y="2"/>
                    <a:pt x="20" y="2"/>
                  </a:cubicBezTo>
                  <a:cubicBezTo>
                    <a:pt x="16" y="1"/>
                    <a:pt x="11" y="1"/>
                    <a:pt x="6" y="0"/>
                  </a:cubicBezTo>
                  <a:cubicBezTo>
                    <a:pt x="1" y="0"/>
                    <a:pt x="0" y="7"/>
                    <a:pt x="5" y="8"/>
                  </a:cubicBezTo>
                  <a:cubicBezTo>
                    <a:pt x="10" y="9"/>
                    <a:pt x="14" y="10"/>
                    <a:pt x="19" y="11"/>
                  </a:cubicBezTo>
                  <a:cubicBezTo>
                    <a:pt x="23" y="12"/>
                    <a:pt x="28" y="13"/>
                    <a:pt x="32" y="11"/>
                  </a:cubicBezTo>
                  <a:cubicBezTo>
                    <a:pt x="35" y="10"/>
                    <a:pt x="35" y="6"/>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1" name="Freeform 15">
              <a:extLst>
                <a:ext uri="{FF2B5EF4-FFF2-40B4-BE49-F238E27FC236}">
                  <a16:creationId xmlns:a16="http://schemas.microsoft.com/office/drawing/2014/main" id="{A9A72A36-FBCF-4592-A197-668CD490FC08}"/>
                </a:ext>
              </a:extLst>
            </p:cNvPr>
            <p:cNvSpPr/>
            <p:nvPr/>
          </p:nvSpPr>
          <p:spPr bwMode="auto">
            <a:xfrm>
              <a:off x="3764" y="823"/>
              <a:ext cx="74" cy="26"/>
            </a:xfrm>
            <a:custGeom>
              <a:avLst/>
              <a:gdLst>
                <a:gd name="T0" fmla="*/ 30 w 31"/>
                <a:gd name="T1" fmla="*/ 5 h 11"/>
                <a:gd name="T2" fmla="*/ 18 w 31"/>
                <a:gd name="T3" fmla="*/ 1 h 11"/>
                <a:gd name="T4" fmla="*/ 4 w 31"/>
                <a:gd name="T5" fmla="*/ 2 h 11"/>
                <a:gd name="T6" fmla="*/ 5 w 31"/>
                <a:gd name="T7" fmla="*/ 8 h 11"/>
                <a:gd name="T8" fmla="*/ 17 w 31"/>
                <a:gd name="T9" fmla="*/ 9 h 11"/>
                <a:gd name="T10" fmla="*/ 28 w 31"/>
                <a:gd name="T11" fmla="*/ 10 h 11"/>
                <a:gd name="T12" fmla="*/ 30 w 3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30" y="5"/>
                  </a:moveTo>
                  <a:cubicBezTo>
                    <a:pt x="27" y="1"/>
                    <a:pt x="23" y="1"/>
                    <a:pt x="18" y="1"/>
                  </a:cubicBezTo>
                  <a:cubicBezTo>
                    <a:pt x="14" y="0"/>
                    <a:pt x="9" y="0"/>
                    <a:pt x="4" y="2"/>
                  </a:cubicBezTo>
                  <a:cubicBezTo>
                    <a:pt x="0" y="3"/>
                    <a:pt x="1" y="8"/>
                    <a:pt x="5" y="8"/>
                  </a:cubicBezTo>
                  <a:cubicBezTo>
                    <a:pt x="9" y="8"/>
                    <a:pt x="13" y="8"/>
                    <a:pt x="17" y="9"/>
                  </a:cubicBezTo>
                  <a:cubicBezTo>
                    <a:pt x="21" y="9"/>
                    <a:pt x="24" y="11"/>
                    <a:pt x="28" y="10"/>
                  </a:cubicBezTo>
                  <a:cubicBezTo>
                    <a:pt x="30" y="9"/>
                    <a:pt x="31" y="7"/>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2" name="Freeform 16">
              <a:extLst>
                <a:ext uri="{FF2B5EF4-FFF2-40B4-BE49-F238E27FC236}">
                  <a16:creationId xmlns:a16="http://schemas.microsoft.com/office/drawing/2014/main" id="{1DA592A0-2A9D-4E6C-B1AE-21AC85513EEC}"/>
                </a:ext>
              </a:extLst>
            </p:cNvPr>
            <p:cNvSpPr/>
            <p:nvPr/>
          </p:nvSpPr>
          <p:spPr bwMode="auto">
            <a:xfrm>
              <a:off x="3892" y="828"/>
              <a:ext cx="71" cy="23"/>
            </a:xfrm>
            <a:custGeom>
              <a:avLst/>
              <a:gdLst>
                <a:gd name="T0" fmla="*/ 28 w 30"/>
                <a:gd name="T1" fmla="*/ 2 h 10"/>
                <a:gd name="T2" fmla="*/ 17 w 30"/>
                <a:gd name="T3" fmla="*/ 1 h 10"/>
                <a:gd name="T4" fmla="*/ 4 w 30"/>
                <a:gd name="T5" fmla="*/ 1 h 10"/>
                <a:gd name="T6" fmla="*/ 4 w 30"/>
                <a:gd name="T7" fmla="*/ 8 h 10"/>
                <a:gd name="T8" fmla="*/ 17 w 30"/>
                <a:gd name="T9" fmla="*/ 9 h 10"/>
                <a:gd name="T10" fmla="*/ 28 w 30"/>
                <a:gd name="T11" fmla="*/ 8 h 10"/>
                <a:gd name="T12" fmla="*/ 28 w 30"/>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8" y="2"/>
                  </a:moveTo>
                  <a:cubicBezTo>
                    <a:pt x="25" y="0"/>
                    <a:pt x="21" y="1"/>
                    <a:pt x="17" y="1"/>
                  </a:cubicBezTo>
                  <a:cubicBezTo>
                    <a:pt x="13" y="1"/>
                    <a:pt x="8" y="1"/>
                    <a:pt x="4" y="1"/>
                  </a:cubicBezTo>
                  <a:cubicBezTo>
                    <a:pt x="0" y="2"/>
                    <a:pt x="0" y="8"/>
                    <a:pt x="4" y="8"/>
                  </a:cubicBezTo>
                  <a:cubicBezTo>
                    <a:pt x="8" y="8"/>
                    <a:pt x="13" y="9"/>
                    <a:pt x="17" y="9"/>
                  </a:cubicBezTo>
                  <a:cubicBezTo>
                    <a:pt x="21" y="9"/>
                    <a:pt x="25" y="10"/>
                    <a:pt x="28" y="8"/>
                  </a:cubicBezTo>
                  <a:cubicBezTo>
                    <a:pt x="30" y="6"/>
                    <a:pt x="30" y="3"/>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3" name="Freeform 17">
              <a:extLst>
                <a:ext uri="{FF2B5EF4-FFF2-40B4-BE49-F238E27FC236}">
                  <a16:creationId xmlns:a16="http://schemas.microsoft.com/office/drawing/2014/main" id="{D5C1F552-41A0-4C5E-99EF-B362F47AF3D9}"/>
                </a:ext>
              </a:extLst>
            </p:cNvPr>
            <p:cNvSpPr/>
            <p:nvPr/>
          </p:nvSpPr>
          <p:spPr bwMode="auto">
            <a:xfrm>
              <a:off x="4013" y="832"/>
              <a:ext cx="90" cy="24"/>
            </a:xfrm>
            <a:custGeom>
              <a:avLst/>
              <a:gdLst>
                <a:gd name="T0" fmla="*/ 34 w 38"/>
                <a:gd name="T1" fmla="*/ 1 h 10"/>
                <a:gd name="T2" fmla="*/ 20 w 38"/>
                <a:gd name="T3" fmla="*/ 0 h 10"/>
                <a:gd name="T4" fmla="*/ 4 w 38"/>
                <a:gd name="T5" fmla="*/ 1 h 10"/>
                <a:gd name="T6" fmla="*/ 4 w 38"/>
                <a:gd name="T7" fmla="*/ 8 h 10"/>
                <a:gd name="T8" fmla="*/ 20 w 38"/>
                <a:gd name="T9" fmla="*/ 9 h 10"/>
                <a:gd name="T10" fmla="*/ 34 w 38"/>
                <a:gd name="T11" fmla="*/ 9 h 10"/>
                <a:gd name="T12" fmla="*/ 34 w 3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
                  </a:moveTo>
                  <a:cubicBezTo>
                    <a:pt x="30" y="0"/>
                    <a:pt x="25" y="0"/>
                    <a:pt x="20" y="0"/>
                  </a:cubicBezTo>
                  <a:cubicBezTo>
                    <a:pt x="4" y="1"/>
                    <a:pt x="4" y="1"/>
                    <a:pt x="4" y="1"/>
                  </a:cubicBezTo>
                  <a:cubicBezTo>
                    <a:pt x="0" y="1"/>
                    <a:pt x="0" y="8"/>
                    <a:pt x="4" y="8"/>
                  </a:cubicBezTo>
                  <a:cubicBezTo>
                    <a:pt x="10" y="8"/>
                    <a:pt x="15" y="9"/>
                    <a:pt x="20" y="9"/>
                  </a:cubicBezTo>
                  <a:cubicBezTo>
                    <a:pt x="25" y="9"/>
                    <a:pt x="30" y="10"/>
                    <a:pt x="34" y="9"/>
                  </a:cubicBezTo>
                  <a:cubicBezTo>
                    <a:pt x="38" y="7"/>
                    <a:pt x="38" y="3"/>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4" name="Freeform 18">
              <a:extLst>
                <a:ext uri="{FF2B5EF4-FFF2-40B4-BE49-F238E27FC236}">
                  <a16:creationId xmlns:a16="http://schemas.microsoft.com/office/drawing/2014/main" id="{68520377-3624-4B31-B0F4-57FFA943C7F8}"/>
                </a:ext>
              </a:extLst>
            </p:cNvPr>
            <p:cNvSpPr/>
            <p:nvPr/>
          </p:nvSpPr>
          <p:spPr bwMode="auto">
            <a:xfrm>
              <a:off x="4167" y="825"/>
              <a:ext cx="66" cy="26"/>
            </a:xfrm>
            <a:custGeom>
              <a:avLst/>
              <a:gdLst>
                <a:gd name="T0" fmla="*/ 25 w 28"/>
                <a:gd name="T1" fmla="*/ 1 h 11"/>
                <a:gd name="T2" fmla="*/ 3 w 28"/>
                <a:gd name="T3" fmla="*/ 5 h 11"/>
                <a:gd name="T4" fmla="*/ 4 w 28"/>
                <a:gd name="T5" fmla="*/ 11 h 11"/>
                <a:gd name="T6" fmla="*/ 25 w 28"/>
                <a:gd name="T7" fmla="*/ 7 h 11"/>
                <a:gd name="T8" fmla="*/ 25 w 28"/>
                <a:gd name="T9" fmla="*/ 1 h 11"/>
              </a:gdLst>
              <a:ahLst/>
              <a:cxnLst>
                <a:cxn ang="0">
                  <a:pos x="T0" y="T1"/>
                </a:cxn>
                <a:cxn ang="0">
                  <a:pos x="T2" y="T3"/>
                </a:cxn>
                <a:cxn ang="0">
                  <a:pos x="T4" y="T5"/>
                </a:cxn>
                <a:cxn ang="0">
                  <a:pos x="T6" y="T7"/>
                </a:cxn>
                <a:cxn ang="0">
                  <a:pos x="T8" y="T9"/>
                </a:cxn>
              </a:cxnLst>
              <a:rect l="0" t="0" r="r" b="b"/>
              <a:pathLst>
                <a:path w="28" h="11">
                  <a:moveTo>
                    <a:pt x="25" y="1"/>
                  </a:moveTo>
                  <a:cubicBezTo>
                    <a:pt x="18" y="0"/>
                    <a:pt x="10" y="3"/>
                    <a:pt x="3" y="5"/>
                  </a:cubicBezTo>
                  <a:cubicBezTo>
                    <a:pt x="0" y="5"/>
                    <a:pt x="0" y="11"/>
                    <a:pt x="4" y="11"/>
                  </a:cubicBezTo>
                  <a:cubicBezTo>
                    <a:pt x="11" y="10"/>
                    <a:pt x="19" y="10"/>
                    <a:pt x="25" y="7"/>
                  </a:cubicBezTo>
                  <a:cubicBezTo>
                    <a:pt x="28" y="6"/>
                    <a:pt x="27" y="2"/>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5" name="Freeform 19">
              <a:extLst>
                <a:ext uri="{FF2B5EF4-FFF2-40B4-BE49-F238E27FC236}">
                  <a16:creationId xmlns:a16="http://schemas.microsoft.com/office/drawing/2014/main" id="{A78CFD07-1350-4B3E-BE47-43FCDCB5DA5A}"/>
                </a:ext>
              </a:extLst>
            </p:cNvPr>
            <p:cNvSpPr/>
            <p:nvPr/>
          </p:nvSpPr>
          <p:spPr bwMode="auto">
            <a:xfrm>
              <a:off x="4302" y="835"/>
              <a:ext cx="64" cy="24"/>
            </a:xfrm>
            <a:custGeom>
              <a:avLst/>
              <a:gdLst>
                <a:gd name="T0" fmla="*/ 23 w 27"/>
                <a:gd name="T1" fmla="*/ 3 h 10"/>
                <a:gd name="T2" fmla="*/ 12 w 27"/>
                <a:gd name="T3" fmla="*/ 1 h 10"/>
                <a:gd name="T4" fmla="*/ 2 w 27"/>
                <a:gd name="T5" fmla="*/ 2 h 10"/>
                <a:gd name="T6" fmla="*/ 1 w 27"/>
                <a:gd name="T7" fmla="*/ 5 h 10"/>
                <a:gd name="T8" fmla="*/ 11 w 27"/>
                <a:gd name="T9" fmla="*/ 9 h 10"/>
                <a:gd name="T10" fmla="*/ 22 w 27"/>
                <a:gd name="T11" fmla="*/ 10 h 10"/>
                <a:gd name="T12" fmla="*/ 23 w 27"/>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23" y="3"/>
                  </a:moveTo>
                  <a:cubicBezTo>
                    <a:pt x="20" y="2"/>
                    <a:pt x="16" y="2"/>
                    <a:pt x="12" y="1"/>
                  </a:cubicBezTo>
                  <a:cubicBezTo>
                    <a:pt x="9" y="1"/>
                    <a:pt x="5" y="0"/>
                    <a:pt x="2" y="2"/>
                  </a:cubicBezTo>
                  <a:cubicBezTo>
                    <a:pt x="1" y="2"/>
                    <a:pt x="0" y="4"/>
                    <a:pt x="1" y="5"/>
                  </a:cubicBezTo>
                  <a:cubicBezTo>
                    <a:pt x="4" y="7"/>
                    <a:pt x="7" y="8"/>
                    <a:pt x="11" y="9"/>
                  </a:cubicBezTo>
                  <a:cubicBezTo>
                    <a:pt x="15" y="9"/>
                    <a:pt x="19" y="10"/>
                    <a:pt x="22" y="10"/>
                  </a:cubicBezTo>
                  <a:cubicBezTo>
                    <a:pt x="26" y="10"/>
                    <a:pt x="27"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6" name="Freeform 20">
              <a:extLst>
                <a:ext uri="{FF2B5EF4-FFF2-40B4-BE49-F238E27FC236}">
                  <a16:creationId xmlns:a16="http://schemas.microsoft.com/office/drawing/2014/main" id="{D75A3FE3-2166-452C-A18F-FB5BCD846EA0}"/>
                </a:ext>
              </a:extLst>
            </p:cNvPr>
            <p:cNvSpPr/>
            <p:nvPr/>
          </p:nvSpPr>
          <p:spPr bwMode="auto">
            <a:xfrm>
              <a:off x="4416" y="840"/>
              <a:ext cx="80" cy="19"/>
            </a:xfrm>
            <a:custGeom>
              <a:avLst/>
              <a:gdLst>
                <a:gd name="T0" fmla="*/ 31 w 34"/>
                <a:gd name="T1" fmla="*/ 2 h 8"/>
                <a:gd name="T2" fmla="*/ 19 w 34"/>
                <a:gd name="T3" fmla="*/ 0 h 8"/>
                <a:gd name="T4" fmla="*/ 3 w 34"/>
                <a:gd name="T5" fmla="*/ 1 h 8"/>
                <a:gd name="T6" fmla="*/ 3 w 34"/>
                <a:gd name="T7" fmla="*/ 6 h 8"/>
                <a:gd name="T8" fmla="*/ 18 w 34"/>
                <a:gd name="T9" fmla="*/ 7 h 8"/>
                <a:gd name="T10" fmla="*/ 31 w 34"/>
                <a:gd name="T11" fmla="*/ 7 h 8"/>
                <a:gd name="T12" fmla="*/ 31 w 34"/>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2"/>
                  </a:moveTo>
                  <a:cubicBezTo>
                    <a:pt x="28" y="0"/>
                    <a:pt x="23" y="0"/>
                    <a:pt x="19" y="0"/>
                  </a:cubicBezTo>
                  <a:cubicBezTo>
                    <a:pt x="14" y="0"/>
                    <a:pt x="9" y="1"/>
                    <a:pt x="3" y="1"/>
                  </a:cubicBezTo>
                  <a:cubicBezTo>
                    <a:pt x="0" y="1"/>
                    <a:pt x="0" y="5"/>
                    <a:pt x="3" y="6"/>
                  </a:cubicBezTo>
                  <a:cubicBezTo>
                    <a:pt x="8" y="6"/>
                    <a:pt x="13" y="7"/>
                    <a:pt x="18" y="7"/>
                  </a:cubicBezTo>
                  <a:cubicBezTo>
                    <a:pt x="22" y="7"/>
                    <a:pt x="27" y="8"/>
                    <a:pt x="31" y="7"/>
                  </a:cubicBezTo>
                  <a:cubicBezTo>
                    <a:pt x="33" y="6"/>
                    <a:pt x="34"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7" name="Freeform 21">
              <a:extLst>
                <a:ext uri="{FF2B5EF4-FFF2-40B4-BE49-F238E27FC236}">
                  <a16:creationId xmlns:a16="http://schemas.microsoft.com/office/drawing/2014/main" id="{58BD2C97-66AC-4859-8EC8-5F637DA0CDC8}"/>
                </a:ext>
              </a:extLst>
            </p:cNvPr>
            <p:cNvSpPr/>
            <p:nvPr/>
          </p:nvSpPr>
          <p:spPr bwMode="auto">
            <a:xfrm>
              <a:off x="4551" y="837"/>
              <a:ext cx="71" cy="26"/>
            </a:xfrm>
            <a:custGeom>
              <a:avLst/>
              <a:gdLst>
                <a:gd name="T0" fmla="*/ 28 w 30"/>
                <a:gd name="T1" fmla="*/ 3 h 11"/>
                <a:gd name="T2" fmla="*/ 4 w 30"/>
                <a:gd name="T3" fmla="*/ 2 h 11"/>
                <a:gd name="T4" fmla="*/ 4 w 30"/>
                <a:gd name="T5" fmla="*/ 9 h 11"/>
                <a:gd name="T6" fmla="*/ 28 w 30"/>
                <a:gd name="T7" fmla="*/ 8 h 11"/>
                <a:gd name="T8" fmla="*/ 28 w 30"/>
                <a:gd name="T9" fmla="*/ 3 h 11"/>
              </a:gdLst>
              <a:ahLst/>
              <a:cxnLst>
                <a:cxn ang="0">
                  <a:pos x="T0" y="T1"/>
                </a:cxn>
                <a:cxn ang="0">
                  <a:pos x="T2" y="T3"/>
                </a:cxn>
                <a:cxn ang="0">
                  <a:pos x="T4" y="T5"/>
                </a:cxn>
                <a:cxn ang="0">
                  <a:pos x="T6" y="T7"/>
                </a:cxn>
                <a:cxn ang="0">
                  <a:pos x="T8" y="T9"/>
                </a:cxn>
              </a:cxnLst>
              <a:rect l="0" t="0" r="r" b="b"/>
              <a:pathLst>
                <a:path w="30" h="11">
                  <a:moveTo>
                    <a:pt x="28" y="3"/>
                  </a:moveTo>
                  <a:cubicBezTo>
                    <a:pt x="21" y="0"/>
                    <a:pt x="11" y="2"/>
                    <a:pt x="4" y="2"/>
                  </a:cubicBezTo>
                  <a:cubicBezTo>
                    <a:pt x="0" y="2"/>
                    <a:pt x="0" y="9"/>
                    <a:pt x="4" y="9"/>
                  </a:cubicBezTo>
                  <a:cubicBezTo>
                    <a:pt x="11" y="9"/>
                    <a:pt x="21" y="11"/>
                    <a:pt x="28" y="8"/>
                  </a:cubicBezTo>
                  <a:cubicBezTo>
                    <a:pt x="30" y="7"/>
                    <a:pt x="30" y="3"/>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8" name="Freeform 22">
              <a:extLst>
                <a:ext uri="{FF2B5EF4-FFF2-40B4-BE49-F238E27FC236}">
                  <a16:creationId xmlns:a16="http://schemas.microsoft.com/office/drawing/2014/main" id="{D177F52D-26D9-4FA9-95EC-5748DBC034C3}"/>
                </a:ext>
              </a:extLst>
            </p:cNvPr>
            <p:cNvSpPr/>
            <p:nvPr/>
          </p:nvSpPr>
          <p:spPr bwMode="auto">
            <a:xfrm>
              <a:off x="4691" y="844"/>
              <a:ext cx="64" cy="22"/>
            </a:xfrm>
            <a:custGeom>
              <a:avLst/>
              <a:gdLst>
                <a:gd name="T0" fmla="*/ 24 w 27"/>
                <a:gd name="T1" fmla="*/ 1 h 9"/>
                <a:gd name="T2" fmla="*/ 12 w 27"/>
                <a:gd name="T3" fmla="*/ 1 h 9"/>
                <a:gd name="T4" fmla="*/ 2 w 27"/>
                <a:gd name="T5" fmla="*/ 2 h 9"/>
                <a:gd name="T6" fmla="*/ 2 w 27"/>
                <a:gd name="T7" fmla="*/ 7 h 9"/>
                <a:gd name="T8" fmla="*/ 12 w 27"/>
                <a:gd name="T9" fmla="*/ 8 h 9"/>
                <a:gd name="T10" fmla="*/ 24 w 27"/>
                <a:gd name="T11" fmla="*/ 8 h 9"/>
                <a:gd name="T12" fmla="*/ 24 w 2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4" y="1"/>
                  </a:moveTo>
                  <a:cubicBezTo>
                    <a:pt x="20" y="0"/>
                    <a:pt x="16" y="0"/>
                    <a:pt x="12" y="1"/>
                  </a:cubicBezTo>
                  <a:cubicBezTo>
                    <a:pt x="9" y="1"/>
                    <a:pt x="5" y="0"/>
                    <a:pt x="2" y="2"/>
                  </a:cubicBezTo>
                  <a:cubicBezTo>
                    <a:pt x="0" y="3"/>
                    <a:pt x="0" y="5"/>
                    <a:pt x="2" y="7"/>
                  </a:cubicBezTo>
                  <a:cubicBezTo>
                    <a:pt x="5" y="8"/>
                    <a:pt x="9" y="8"/>
                    <a:pt x="12" y="8"/>
                  </a:cubicBezTo>
                  <a:cubicBezTo>
                    <a:pt x="16" y="9"/>
                    <a:pt x="20" y="9"/>
                    <a:pt x="24" y="8"/>
                  </a:cubicBezTo>
                  <a:cubicBezTo>
                    <a:pt x="27" y="7"/>
                    <a:pt x="27" y="2"/>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9" name="Freeform 23">
              <a:extLst>
                <a:ext uri="{FF2B5EF4-FFF2-40B4-BE49-F238E27FC236}">
                  <a16:creationId xmlns:a16="http://schemas.microsoft.com/office/drawing/2014/main" id="{116C182B-5422-4DB8-8B01-F27D1BF2E64C}"/>
                </a:ext>
              </a:extLst>
            </p:cNvPr>
            <p:cNvSpPr/>
            <p:nvPr/>
          </p:nvSpPr>
          <p:spPr bwMode="auto">
            <a:xfrm>
              <a:off x="4814" y="851"/>
              <a:ext cx="88" cy="29"/>
            </a:xfrm>
            <a:custGeom>
              <a:avLst/>
              <a:gdLst>
                <a:gd name="T0" fmla="*/ 34 w 37"/>
                <a:gd name="T1" fmla="*/ 4 h 12"/>
                <a:gd name="T2" fmla="*/ 21 w 37"/>
                <a:gd name="T3" fmla="*/ 2 h 12"/>
                <a:gd name="T4" fmla="*/ 5 w 37"/>
                <a:gd name="T5" fmla="*/ 1 h 12"/>
                <a:gd name="T6" fmla="*/ 4 w 37"/>
                <a:gd name="T7" fmla="*/ 7 h 12"/>
                <a:gd name="T8" fmla="*/ 34 w 37"/>
                <a:gd name="T9" fmla="*/ 8 h 12"/>
                <a:gd name="T10" fmla="*/ 34 w 37"/>
                <a:gd name="T11" fmla="*/ 4 h 12"/>
              </a:gdLst>
              <a:ahLst/>
              <a:cxnLst>
                <a:cxn ang="0">
                  <a:pos x="T0" y="T1"/>
                </a:cxn>
                <a:cxn ang="0">
                  <a:pos x="T2" y="T3"/>
                </a:cxn>
                <a:cxn ang="0">
                  <a:pos x="T4" y="T5"/>
                </a:cxn>
                <a:cxn ang="0">
                  <a:pos x="T6" y="T7"/>
                </a:cxn>
                <a:cxn ang="0">
                  <a:pos x="T8" y="T9"/>
                </a:cxn>
                <a:cxn ang="0">
                  <a:pos x="T10" y="T11"/>
                </a:cxn>
              </a:cxnLst>
              <a:rect l="0" t="0" r="r" b="b"/>
              <a:pathLst>
                <a:path w="37" h="12">
                  <a:moveTo>
                    <a:pt x="34" y="4"/>
                  </a:moveTo>
                  <a:cubicBezTo>
                    <a:pt x="30" y="2"/>
                    <a:pt x="26" y="2"/>
                    <a:pt x="21" y="2"/>
                  </a:cubicBezTo>
                  <a:cubicBezTo>
                    <a:pt x="16" y="2"/>
                    <a:pt x="11" y="1"/>
                    <a:pt x="5" y="1"/>
                  </a:cubicBezTo>
                  <a:cubicBezTo>
                    <a:pt x="2" y="0"/>
                    <a:pt x="0" y="5"/>
                    <a:pt x="4" y="7"/>
                  </a:cubicBezTo>
                  <a:cubicBezTo>
                    <a:pt x="13" y="9"/>
                    <a:pt x="25" y="12"/>
                    <a:pt x="34" y="8"/>
                  </a:cubicBezTo>
                  <a:cubicBezTo>
                    <a:pt x="36" y="7"/>
                    <a:pt x="37" y="4"/>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0" name="Freeform 24">
              <a:extLst>
                <a:ext uri="{FF2B5EF4-FFF2-40B4-BE49-F238E27FC236}">
                  <a16:creationId xmlns:a16="http://schemas.microsoft.com/office/drawing/2014/main" id="{8728AD0F-7CB3-4335-B143-5648C37CAB50}"/>
                </a:ext>
              </a:extLst>
            </p:cNvPr>
            <p:cNvSpPr/>
            <p:nvPr/>
          </p:nvSpPr>
          <p:spPr bwMode="auto">
            <a:xfrm>
              <a:off x="4942" y="856"/>
              <a:ext cx="71" cy="19"/>
            </a:xfrm>
            <a:custGeom>
              <a:avLst/>
              <a:gdLst>
                <a:gd name="T0" fmla="*/ 26 w 30"/>
                <a:gd name="T1" fmla="*/ 1 h 8"/>
                <a:gd name="T2" fmla="*/ 4 w 30"/>
                <a:gd name="T3" fmla="*/ 1 h 8"/>
                <a:gd name="T4" fmla="*/ 4 w 30"/>
                <a:gd name="T5" fmla="*/ 7 h 8"/>
                <a:gd name="T6" fmla="*/ 26 w 30"/>
                <a:gd name="T7" fmla="*/ 7 h 8"/>
                <a:gd name="T8" fmla="*/ 26 w 30"/>
                <a:gd name="T9" fmla="*/ 1 h 8"/>
              </a:gdLst>
              <a:ahLst/>
              <a:cxnLst>
                <a:cxn ang="0">
                  <a:pos x="T0" y="T1"/>
                </a:cxn>
                <a:cxn ang="0">
                  <a:pos x="T2" y="T3"/>
                </a:cxn>
                <a:cxn ang="0">
                  <a:pos x="T4" y="T5"/>
                </a:cxn>
                <a:cxn ang="0">
                  <a:pos x="T6" y="T7"/>
                </a:cxn>
                <a:cxn ang="0">
                  <a:pos x="T8" y="T9"/>
                </a:cxn>
              </a:cxnLst>
              <a:rect l="0" t="0" r="r" b="b"/>
              <a:pathLst>
                <a:path w="30" h="8">
                  <a:moveTo>
                    <a:pt x="26" y="1"/>
                  </a:moveTo>
                  <a:cubicBezTo>
                    <a:pt x="19" y="0"/>
                    <a:pt x="11" y="0"/>
                    <a:pt x="4" y="1"/>
                  </a:cubicBezTo>
                  <a:cubicBezTo>
                    <a:pt x="0" y="1"/>
                    <a:pt x="0" y="6"/>
                    <a:pt x="4" y="7"/>
                  </a:cubicBezTo>
                  <a:cubicBezTo>
                    <a:pt x="11" y="7"/>
                    <a:pt x="19" y="8"/>
                    <a:pt x="26" y="7"/>
                  </a:cubicBezTo>
                  <a:cubicBezTo>
                    <a:pt x="30" y="6"/>
                    <a:pt x="30"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1" name="Freeform 25">
              <a:extLst>
                <a:ext uri="{FF2B5EF4-FFF2-40B4-BE49-F238E27FC236}">
                  <a16:creationId xmlns:a16="http://schemas.microsoft.com/office/drawing/2014/main" id="{4C0F3F64-9727-430E-9A1F-1F9250109CB8}"/>
                </a:ext>
              </a:extLst>
            </p:cNvPr>
            <p:cNvSpPr/>
            <p:nvPr/>
          </p:nvSpPr>
          <p:spPr bwMode="auto">
            <a:xfrm>
              <a:off x="5058" y="849"/>
              <a:ext cx="128" cy="67"/>
            </a:xfrm>
            <a:custGeom>
              <a:avLst/>
              <a:gdLst>
                <a:gd name="T0" fmla="*/ 49 w 54"/>
                <a:gd name="T1" fmla="*/ 17 h 28"/>
                <a:gd name="T2" fmla="*/ 4 w 54"/>
                <a:gd name="T3" fmla="*/ 6 h 28"/>
                <a:gd name="T4" fmla="*/ 4 w 54"/>
                <a:gd name="T5" fmla="*/ 12 h 28"/>
                <a:gd name="T6" fmla="*/ 43 w 54"/>
                <a:gd name="T7" fmla="*/ 24 h 28"/>
                <a:gd name="T8" fmla="*/ 49 w 54"/>
                <a:gd name="T9" fmla="*/ 17 h 28"/>
              </a:gdLst>
              <a:ahLst/>
              <a:cxnLst>
                <a:cxn ang="0">
                  <a:pos x="T0" y="T1"/>
                </a:cxn>
                <a:cxn ang="0">
                  <a:pos x="T2" y="T3"/>
                </a:cxn>
                <a:cxn ang="0">
                  <a:pos x="T4" y="T5"/>
                </a:cxn>
                <a:cxn ang="0">
                  <a:pos x="T6" y="T7"/>
                </a:cxn>
                <a:cxn ang="0">
                  <a:pos x="T8" y="T9"/>
                </a:cxn>
              </a:cxnLst>
              <a:rect l="0" t="0" r="r" b="b"/>
              <a:pathLst>
                <a:path w="54" h="28">
                  <a:moveTo>
                    <a:pt x="49" y="17"/>
                  </a:moveTo>
                  <a:cubicBezTo>
                    <a:pt x="37" y="5"/>
                    <a:pt x="20" y="0"/>
                    <a:pt x="4" y="6"/>
                  </a:cubicBezTo>
                  <a:cubicBezTo>
                    <a:pt x="0" y="7"/>
                    <a:pt x="1" y="12"/>
                    <a:pt x="4" y="12"/>
                  </a:cubicBezTo>
                  <a:cubicBezTo>
                    <a:pt x="18" y="10"/>
                    <a:pt x="32" y="14"/>
                    <a:pt x="43" y="24"/>
                  </a:cubicBezTo>
                  <a:cubicBezTo>
                    <a:pt x="47" y="28"/>
                    <a:pt x="54" y="21"/>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2" name="Freeform 26">
              <a:extLst>
                <a:ext uri="{FF2B5EF4-FFF2-40B4-BE49-F238E27FC236}">
                  <a16:creationId xmlns:a16="http://schemas.microsoft.com/office/drawing/2014/main" id="{945078BA-AA74-482A-B3D5-5C3F286A132C}"/>
                </a:ext>
              </a:extLst>
            </p:cNvPr>
            <p:cNvSpPr/>
            <p:nvPr/>
          </p:nvSpPr>
          <p:spPr bwMode="auto">
            <a:xfrm>
              <a:off x="5203" y="913"/>
              <a:ext cx="78" cy="62"/>
            </a:xfrm>
            <a:custGeom>
              <a:avLst/>
              <a:gdLst>
                <a:gd name="T0" fmla="*/ 32 w 33"/>
                <a:gd name="T1" fmla="*/ 21 h 26"/>
                <a:gd name="T2" fmla="*/ 20 w 33"/>
                <a:gd name="T3" fmla="*/ 11 h 26"/>
                <a:gd name="T4" fmla="*/ 5 w 33"/>
                <a:gd name="T5" fmla="*/ 2 h 26"/>
                <a:gd name="T6" fmla="*/ 2 w 33"/>
                <a:gd name="T7" fmla="*/ 5 h 26"/>
                <a:gd name="T8" fmla="*/ 15 w 33"/>
                <a:gd name="T9" fmla="*/ 16 h 26"/>
                <a:gd name="T10" fmla="*/ 28 w 33"/>
                <a:gd name="T11" fmla="*/ 25 h 26"/>
                <a:gd name="T12" fmla="*/ 32 w 33"/>
                <a:gd name="T13" fmla="*/ 21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2" y="21"/>
                  </a:moveTo>
                  <a:cubicBezTo>
                    <a:pt x="29" y="17"/>
                    <a:pt x="24" y="14"/>
                    <a:pt x="20" y="11"/>
                  </a:cubicBezTo>
                  <a:cubicBezTo>
                    <a:pt x="15" y="8"/>
                    <a:pt x="10" y="5"/>
                    <a:pt x="5" y="2"/>
                  </a:cubicBezTo>
                  <a:cubicBezTo>
                    <a:pt x="2" y="0"/>
                    <a:pt x="0" y="3"/>
                    <a:pt x="2" y="5"/>
                  </a:cubicBezTo>
                  <a:cubicBezTo>
                    <a:pt x="6" y="9"/>
                    <a:pt x="10" y="13"/>
                    <a:pt x="15" y="16"/>
                  </a:cubicBezTo>
                  <a:cubicBezTo>
                    <a:pt x="19" y="19"/>
                    <a:pt x="23" y="24"/>
                    <a:pt x="28" y="25"/>
                  </a:cubicBezTo>
                  <a:cubicBezTo>
                    <a:pt x="31" y="26"/>
                    <a:pt x="33" y="23"/>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3" name="Freeform 27">
              <a:extLst>
                <a:ext uri="{FF2B5EF4-FFF2-40B4-BE49-F238E27FC236}">
                  <a16:creationId xmlns:a16="http://schemas.microsoft.com/office/drawing/2014/main" id="{1B502C91-A30F-4692-A64B-3CBEFB564078}"/>
                </a:ext>
              </a:extLst>
            </p:cNvPr>
            <p:cNvSpPr/>
            <p:nvPr/>
          </p:nvSpPr>
          <p:spPr bwMode="auto">
            <a:xfrm>
              <a:off x="5314" y="997"/>
              <a:ext cx="52" cy="45"/>
            </a:xfrm>
            <a:custGeom>
              <a:avLst/>
              <a:gdLst>
                <a:gd name="T0" fmla="*/ 21 w 22"/>
                <a:gd name="T1" fmla="*/ 15 h 19"/>
                <a:gd name="T2" fmla="*/ 15 w 22"/>
                <a:gd name="T3" fmla="*/ 8 h 19"/>
                <a:gd name="T4" fmla="*/ 7 w 22"/>
                <a:gd name="T5" fmla="*/ 2 h 19"/>
                <a:gd name="T6" fmla="*/ 3 w 22"/>
                <a:gd name="T7" fmla="*/ 7 h 19"/>
                <a:gd name="T8" fmla="*/ 10 w 22"/>
                <a:gd name="T9" fmla="*/ 13 h 19"/>
                <a:gd name="T10" fmla="*/ 18 w 22"/>
                <a:gd name="T11" fmla="*/ 18 h 19"/>
                <a:gd name="T12" fmla="*/ 21 w 22"/>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21" y="15"/>
                  </a:moveTo>
                  <a:cubicBezTo>
                    <a:pt x="20" y="12"/>
                    <a:pt x="17" y="10"/>
                    <a:pt x="15" y="8"/>
                  </a:cubicBezTo>
                  <a:cubicBezTo>
                    <a:pt x="12" y="6"/>
                    <a:pt x="9" y="4"/>
                    <a:pt x="7" y="2"/>
                  </a:cubicBezTo>
                  <a:cubicBezTo>
                    <a:pt x="4" y="0"/>
                    <a:pt x="0" y="5"/>
                    <a:pt x="3" y="7"/>
                  </a:cubicBezTo>
                  <a:cubicBezTo>
                    <a:pt x="5" y="9"/>
                    <a:pt x="8" y="11"/>
                    <a:pt x="10" y="13"/>
                  </a:cubicBezTo>
                  <a:cubicBezTo>
                    <a:pt x="12" y="15"/>
                    <a:pt x="15" y="18"/>
                    <a:pt x="18" y="18"/>
                  </a:cubicBezTo>
                  <a:cubicBezTo>
                    <a:pt x="20" y="19"/>
                    <a:pt x="22" y="17"/>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4" name="Freeform 28">
              <a:extLst>
                <a:ext uri="{FF2B5EF4-FFF2-40B4-BE49-F238E27FC236}">
                  <a16:creationId xmlns:a16="http://schemas.microsoft.com/office/drawing/2014/main" id="{41D59416-06C1-41B9-A14A-2C784A47C83E}"/>
                </a:ext>
              </a:extLst>
            </p:cNvPr>
            <p:cNvSpPr/>
            <p:nvPr/>
          </p:nvSpPr>
          <p:spPr bwMode="auto">
            <a:xfrm>
              <a:off x="5395" y="1063"/>
              <a:ext cx="63" cy="43"/>
            </a:xfrm>
            <a:custGeom>
              <a:avLst/>
              <a:gdLst>
                <a:gd name="T0" fmla="*/ 27 w 27"/>
                <a:gd name="T1" fmla="*/ 14 h 18"/>
                <a:gd name="T2" fmla="*/ 18 w 27"/>
                <a:gd name="T3" fmla="*/ 6 h 18"/>
                <a:gd name="T4" fmla="*/ 5 w 27"/>
                <a:gd name="T5" fmla="*/ 1 h 18"/>
                <a:gd name="T6" fmla="*/ 3 w 27"/>
                <a:gd name="T7" fmla="*/ 5 h 18"/>
                <a:gd name="T8" fmla="*/ 14 w 27"/>
                <a:gd name="T9" fmla="*/ 11 h 18"/>
                <a:gd name="T10" fmla="*/ 23 w 27"/>
                <a:gd name="T11" fmla="*/ 17 h 18"/>
                <a:gd name="T12" fmla="*/ 27 w 27"/>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27" y="14"/>
                  </a:moveTo>
                  <a:cubicBezTo>
                    <a:pt x="25" y="10"/>
                    <a:pt x="21" y="8"/>
                    <a:pt x="18" y="6"/>
                  </a:cubicBezTo>
                  <a:cubicBezTo>
                    <a:pt x="14" y="4"/>
                    <a:pt x="9" y="2"/>
                    <a:pt x="5" y="1"/>
                  </a:cubicBezTo>
                  <a:cubicBezTo>
                    <a:pt x="2" y="0"/>
                    <a:pt x="0" y="4"/>
                    <a:pt x="3" y="5"/>
                  </a:cubicBezTo>
                  <a:cubicBezTo>
                    <a:pt x="7" y="7"/>
                    <a:pt x="10" y="9"/>
                    <a:pt x="14" y="11"/>
                  </a:cubicBezTo>
                  <a:cubicBezTo>
                    <a:pt x="17" y="13"/>
                    <a:pt x="20" y="17"/>
                    <a:pt x="23" y="17"/>
                  </a:cubicBezTo>
                  <a:cubicBezTo>
                    <a:pt x="25" y="18"/>
                    <a:pt x="27" y="16"/>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5" name="Freeform 29">
              <a:extLst>
                <a:ext uri="{FF2B5EF4-FFF2-40B4-BE49-F238E27FC236}">
                  <a16:creationId xmlns:a16="http://schemas.microsoft.com/office/drawing/2014/main" id="{4DC7807F-DFE1-421F-8C56-CF3990CDFE74}"/>
                </a:ext>
              </a:extLst>
            </p:cNvPr>
            <p:cNvSpPr/>
            <p:nvPr/>
          </p:nvSpPr>
          <p:spPr bwMode="auto">
            <a:xfrm>
              <a:off x="5489" y="1130"/>
              <a:ext cx="55" cy="52"/>
            </a:xfrm>
            <a:custGeom>
              <a:avLst/>
              <a:gdLst>
                <a:gd name="T0" fmla="*/ 22 w 23"/>
                <a:gd name="T1" fmla="*/ 16 h 22"/>
                <a:gd name="T2" fmla="*/ 14 w 23"/>
                <a:gd name="T3" fmla="*/ 11 h 22"/>
                <a:gd name="T4" fmla="*/ 6 w 23"/>
                <a:gd name="T5" fmla="*/ 3 h 22"/>
                <a:gd name="T6" fmla="*/ 2 w 23"/>
                <a:gd name="T7" fmla="*/ 6 h 22"/>
                <a:gd name="T8" fmla="*/ 9 w 23"/>
                <a:gd name="T9" fmla="*/ 17 h 22"/>
                <a:gd name="T10" fmla="*/ 21 w 23"/>
                <a:gd name="T11" fmla="*/ 20 h 22"/>
                <a:gd name="T12" fmla="*/ 22 w 23"/>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22" y="16"/>
                  </a:moveTo>
                  <a:cubicBezTo>
                    <a:pt x="21" y="13"/>
                    <a:pt x="16" y="13"/>
                    <a:pt x="14" y="11"/>
                  </a:cubicBezTo>
                  <a:cubicBezTo>
                    <a:pt x="11" y="9"/>
                    <a:pt x="8" y="6"/>
                    <a:pt x="6" y="3"/>
                  </a:cubicBezTo>
                  <a:cubicBezTo>
                    <a:pt x="5" y="0"/>
                    <a:pt x="0" y="3"/>
                    <a:pt x="2" y="6"/>
                  </a:cubicBezTo>
                  <a:cubicBezTo>
                    <a:pt x="3" y="10"/>
                    <a:pt x="6" y="14"/>
                    <a:pt x="9" y="17"/>
                  </a:cubicBezTo>
                  <a:cubicBezTo>
                    <a:pt x="12" y="19"/>
                    <a:pt x="18" y="22"/>
                    <a:pt x="21" y="20"/>
                  </a:cubicBezTo>
                  <a:cubicBezTo>
                    <a:pt x="23" y="20"/>
                    <a:pt x="23" y="18"/>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6" name="Freeform 30">
              <a:extLst>
                <a:ext uri="{FF2B5EF4-FFF2-40B4-BE49-F238E27FC236}">
                  <a16:creationId xmlns:a16="http://schemas.microsoft.com/office/drawing/2014/main" id="{BD29C779-CBA8-4476-8E1E-549D9F5565D7}"/>
                </a:ext>
              </a:extLst>
            </p:cNvPr>
            <p:cNvSpPr/>
            <p:nvPr/>
          </p:nvSpPr>
          <p:spPr bwMode="auto">
            <a:xfrm>
              <a:off x="5556" y="1194"/>
              <a:ext cx="47" cy="67"/>
            </a:xfrm>
            <a:custGeom>
              <a:avLst/>
              <a:gdLst>
                <a:gd name="T0" fmla="*/ 15 w 20"/>
                <a:gd name="T1" fmla="*/ 13 h 28"/>
                <a:gd name="T2" fmla="*/ 7 w 20"/>
                <a:gd name="T3" fmla="*/ 2 h 28"/>
                <a:gd name="T4" fmla="*/ 2 w 20"/>
                <a:gd name="T5" fmla="*/ 6 h 28"/>
                <a:gd name="T6" fmla="*/ 9 w 20"/>
                <a:gd name="T7" fmla="*/ 16 h 28"/>
                <a:gd name="T8" fmla="*/ 14 w 20"/>
                <a:gd name="T9" fmla="*/ 27 h 28"/>
                <a:gd name="T10" fmla="*/ 20 w 20"/>
                <a:gd name="T11" fmla="*/ 25 h 28"/>
                <a:gd name="T12" fmla="*/ 15 w 20"/>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15" y="13"/>
                  </a:moveTo>
                  <a:cubicBezTo>
                    <a:pt x="13" y="9"/>
                    <a:pt x="10" y="6"/>
                    <a:pt x="7" y="2"/>
                  </a:cubicBezTo>
                  <a:cubicBezTo>
                    <a:pt x="5" y="0"/>
                    <a:pt x="0" y="3"/>
                    <a:pt x="2" y="6"/>
                  </a:cubicBezTo>
                  <a:cubicBezTo>
                    <a:pt x="4" y="9"/>
                    <a:pt x="7" y="13"/>
                    <a:pt x="9" y="16"/>
                  </a:cubicBezTo>
                  <a:cubicBezTo>
                    <a:pt x="10" y="20"/>
                    <a:pt x="11" y="24"/>
                    <a:pt x="14" y="27"/>
                  </a:cubicBezTo>
                  <a:cubicBezTo>
                    <a:pt x="16" y="28"/>
                    <a:pt x="19" y="28"/>
                    <a:pt x="20" y="25"/>
                  </a:cubicBezTo>
                  <a:cubicBezTo>
                    <a:pt x="20" y="21"/>
                    <a:pt x="18" y="17"/>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7" name="Freeform 31">
              <a:extLst>
                <a:ext uri="{FF2B5EF4-FFF2-40B4-BE49-F238E27FC236}">
                  <a16:creationId xmlns:a16="http://schemas.microsoft.com/office/drawing/2014/main" id="{BF7629FC-DC0B-453D-BF96-07F2D575D1C3}"/>
                </a:ext>
              </a:extLst>
            </p:cNvPr>
            <p:cNvSpPr/>
            <p:nvPr/>
          </p:nvSpPr>
          <p:spPr bwMode="auto">
            <a:xfrm>
              <a:off x="3496" y="1630"/>
              <a:ext cx="86" cy="26"/>
            </a:xfrm>
            <a:custGeom>
              <a:avLst/>
              <a:gdLst>
                <a:gd name="T0" fmla="*/ 33 w 36"/>
                <a:gd name="T1" fmla="*/ 3 h 11"/>
                <a:gd name="T2" fmla="*/ 20 w 36"/>
                <a:gd name="T3" fmla="*/ 1 h 11"/>
                <a:gd name="T4" fmla="*/ 4 w 36"/>
                <a:gd name="T5" fmla="*/ 0 h 11"/>
                <a:gd name="T6" fmla="*/ 3 w 36"/>
                <a:gd name="T7" fmla="*/ 7 h 11"/>
                <a:gd name="T8" fmla="*/ 20 w 36"/>
                <a:gd name="T9" fmla="*/ 9 h 11"/>
                <a:gd name="T10" fmla="*/ 33 w 36"/>
                <a:gd name="T11" fmla="*/ 9 h 11"/>
                <a:gd name="T12" fmla="*/ 33 w 36"/>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3"/>
                  </a:moveTo>
                  <a:cubicBezTo>
                    <a:pt x="29" y="0"/>
                    <a:pt x="24" y="1"/>
                    <a:pt x="20" y="1"/>
                  </a:cubicBezTo>
                  <a:cubicBezTo>
                    <a:pt x="15" y="0"/>
                    <a:pt x="9" y="0"/>
                    <a:pt x="4" y="0"/>
                  </a:cubicBezTo>
                  <a:cubicBezTo>
                    <a:pt x="1" y="0"/>
                    <a:pt x="0" y="6"/>
                    <a:pt x="3" y="7"/>
                  </a:cubicBezTo>
                  <a:cubicBezTo>
                    <a:pt x="9" y="8"/>
                    <a:pt x="14" y="8"/>
                    <a:pt x="20" y="9"/>
                  </a:cubicBezTo>
                  <a:cubicBezTo>
                    <a:pt x="24" y="10"/>
                    <a:pt x="28" y="11"/>
                    <a:pt x="33" y="9"/>
                  </a:cubicBezTo>
                  <a:cubicBezTo>
                    <a:pt x="36" y="8"/>
                    <a:pt x="35"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8" name="Freeform 32">
              <a:extLst>
                <a:ext uri="{FF2B5EF4-FFF2-40B4-BE49-F238E27FC236}">
                  <a16:creationId xmlns:a16="http://schemas.microsoft.com/office/drawing/2014/main" id="{37CDE933-7717-4149-AA2C-41E8D941E8D6}"/>
                </a:ext>
              </a:extLst>
            </p:cNvPr>
            <p:cNvSpPr/>
            <p:nvPr/>
          </p:nvSpPr>
          <p:spPr bwMode="auto">
            <a:xfrm>
              <a:off x="3655" y="1637"/>
              <a:ext cx="83" cy="24"/>
            </a:xfrm>
            <a:custGeom>
              <a:avLst/>
              <a:gdLst>
                <a:gd name="T0" fmla="*/ 32 w 35"/>
                <a:gd name="T1" fmla="*/ 1 h 10"/>
                <a:gd name="T2" fmla="*/ 17 w 35"/>
                <a:gd name="T3" fmla="*/ 1 h 10"/>
                <a:gd name="T4" fmla="*/ 3 w 35"/>
                <a:gd name="T5" fmla="*/ 2 h 10"/>
                <a:gd name="T6" fmla="*/ 3 w 35"/>
                <a:gd name="T7" fmla="*/ 9 h 10"/>
                <a:gd name="T8" fmla="*/ 17 w 35"/>
                <a:gd name="T9" fmla="*/ 10 h 10"/>
                <a:gd name="T10" fmla="*/ 32 w 35"/>
                <a:gd name="T11" fmla="*/ 9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7" y="0"/>
                    <a:pt x="22" y="0"/>
                    <a:pt x="17" y="1"/>
                  </a:cubicBezTo>
                  <a:cubicBezTo>
                    <a:pt x="13" y="1"/>
                    <a:pt x="8" y="1"/>
                    <a:pt x="3" y="2"/>
                  </a:cubicBezTo>
                  <a:cubicBezTo>
                    <a:pt x="0" y="2"/>
                    <a:pt x="0" y="8"/>
                    <a:pt x="3" y="9"/>
                  </a:cubicBezTo>
                  <a:cubicBezTo>
                    <a:pt x="8" y="9"/>
                    <a:pt x="13" y="10"/>
                    <a:pt x="17" y="10"/>
                  </a:cubicBezTo>
                  <a:cubicBezTo>
                    <a:pt x="22" y="10"/>
                    <a:pt x="27" y="10"/>
                    <a:pt x="32" y="9"/>
                  </a:cubicBezTo>
                  <a:cubicBezTo>
                    <a:pt x="35" y="8"/>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9" name="Freeform 33">
              <a:extLst>
                <a:ext uri="{FF2B5EF4-FFF2-40B4-BE49-F238E27FC236}">
                  <a16:creationId xmlns:a16="http://schemas.microsoft.com/office/drawing/2014/main" id="{468A8276-E1A4-412B-BC05-764616C31FAE}"/>
                </a:ext>
              </a:extLst>
            </p:cNvPr>
            <p:cNvSpPr/>
            <p:nvPr/>
          </p:nvSpPr>
          <p:spPr bwMode="auto">
            <a:xfrm>
              <a:off x="3807" y="1640"/>
              <a:ext cx="104" cy="35"/>
            </a:xfrm>
            <a:custGeom>
              <a:avLst/>
              <a:gdLst>
                <a:gd name="T0" fmla="*/ 40 w 44"/>
                <a:gd name="T1" fmla="*/ 5 h 15"/>
                <a:gd name="T2" fmla="*/ 6 w 44"/>
                <a:gd name="T3" fmla="*/ 6 h 15"/>
                <a:gd name="T4" fmla="*/ 8 w 44"/>
                <a:gd name="T5" fmla="*/ 15 h 15"/>
                <a:gd name="T6" fmla="*/ 24 w 44"/>
                <a:gd name="T7" fmla="*/ 13 h 15"/>
                <a:gd name="T8" fmla="*/ 39 w 44"/>
                <a:gd name="T9" fmla="*/ 13 h 15"/>
                <a:gd name="T10" fmla="*/ 40 w 44"/>
                <a:gd name="T11" fmla="*/ 5 h 15"/>
              </a:gdLst>
              <a:ahLst/>
              <a:cxnLst>
                <a:cxn ang="0">
                  <a:pos x="T0" y="T1"/>
                </a:cxn>
                <a:cxn ang="0">
                  <a:pos x="T2" y="T3"/>
                </a:cxn>
                <a:cxn ang="0">
                  <a:pos x="T4" y="T5"/>
                </a:cxn>
                <a:cxn ang="0">
                  <a:pos x="T6" y="T7"/>
                </a:cxn>
                <a:cxn ang="0">
                  <a:pos x="T8" y="T9"/>
                </a:cxn>
                <a:cxn ang="0">
                  <a:pos x="T10" y="T11"/>
                </a:cxn>
              </a:cxnLst>
              <a:rect l="0" t="0" r="r" b="b"/>
              <a:pathLst>
                <a:path w="44" h="15">
                  <a:moveTo>
                    <a:pt x="40" y="5"/>
                  </a:moveTo>
                  <a:cubicBezTo>
                    <a:pt x="30" y="0"/>
                    <a:pt x="16" y="4"/>
                    <a:pt x="6" y="6"/>
                  </a:cubicBezTo>
                  <a:cubicBezTo>
                    <a:pt x="0" y="8"/>
                    <a:pt x="3" y="15"/>
                    <a:pt x="8" y="15"/>
                  </a:cubicBezTo>
                  <a:cubicBezTo>
                    <a:pt x="13" y="14"/>
                    <a:pt x="19" y="13"/>
                    <a:pt x="24" y="13"/>
                  </a:cubicBezTo>
                  <a:cubicBezTo>
                    <a:pt x="29" y="13"/>
                    <a:pt x="34" y="14"/>
                    <a:pt x="39" y="13"/>
                  </a:cubicBezTo>
                  <a:cubicBezTo>
                    <a:pt x="43" y="12"/>
                    <a:pt x="44" y="7"/>
                    <a:pt x="4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0" name="Freeform 34">
              <a:extLst>
                <a:ext uri="{FF2B5EF4-FFF2-40B4-BE49-F238E27FC236}">
                  <a16:creationId xmlns:a16="http://schemas.microsoft.com/office/drawing/2014/main" id="{122E15BB-714D-43D5-BFDC-1F538B4669DC}"/>
                </a:ext>
              </a:extLst>
            </p:cNvPr>
            <p:cNvSpPr/>
            <p:nvPr/>
          </p:nvSpPr>
          <p:spPr bwMode="auto">
            <a:xfrm>
              <a:off x="3975" y="1632"/>
              <a:ext cx="107" cy="36"/>
            </a:xfrm>
            <a:custGeom>
              <a:avLst/>
              <a:gdLst>
                <a:gd name="T0" fmla="*/ 42 w 45"/>
                <a:gd name="T1" fmla="*/ 2 h 15"/>
                <a:gd name="T2" fmla="*/ 25 w 45"/>
                <a:gd name="T3" fmla="*/ 3 h 15"/>
                <a:gd name="T4" fmla="*/ 6 w 45"/>
                <a:gd name="T5" fmla="*/ 1 h 15"/>
                <a:gd name="T6" fmla="*/ 4 w 45"/>
                <a:gd name="T7" fmla="*/ 8 h 15"/>
                <a:gd name="T8" fmla="*/ 42 w 45"/>
                <a:gd name="T9" fmla="*/ 9 h 15"/>
                <a:gd name="T10" fmla="*/ 42 w 45"/>
                <a:gd name="T11" fmla="*/ 2 h 15"/>
              </a:gdLst>
              <a:ahLst/>
              <a:cxnLst>
                <a:cxn ang="0">
                  <a:pos x="T0" y="T1"/>
                </a:cxn>
                <a:cxn ang="0">
                  <a:pos x="T2" y="T3"/>
                </a:cxn>
                <a:cxn ang="0">
                  <a:pos x="T4" y="T5"/>
                </a:cxn>
                <a:cxn ang="0">
                  <a:pos x="T6" y="T7"/>
                </a:cxn>
                <a:cxn ang="0">
                  <a:pos x="T8" y="T9"/>
                </a:cxn>
                <a:cxn ang="0">
                  <a:pos x="T10" y="T11"/>
                </a:cxn>
              </a:cxnLst>
              <a:rect l="0" t="0" r="r" b="b"/>
              <a:pathLst>
                <a:path w="45" h="15">
                  <a:moveTo>
                    <a:pt x="42" y="2"/>
                  </a:moveTo>
                  <a:cubicBezTo>
                    <a:pt x="36" y="1"/>
                    <a:pt x="31" y="2"/>
                    <a:pt x="25" y="3"/>
                  </a:cubicBezTo>
                  <a:cubicBezTo>
                    <a:pt x="19" y="3"/>
                    <a:pt x="12" y="2"/>
                    <a:pt x="6" y="1"/>
                  </a:cubicBezTo>
                  <a:cubicBezTo>
                    <a:pt x="1" y="0"/>
                    <a:pt x="0" y="6"/>
                    <a:pt x="4" y="8"/>
                  </a:cubicBezTo>
                  <a:cubicBezTo>
                    <a:pt x="14" y="12"/>
                    <a:pt x="32" y="15"/>
                    <a:pt x="42" y="9"/>
                  </a:cubicBezTo>
                  <a:cubicBezTo>
                    <a:pt x="45" y="7"/>
                    <a:pt x="45" y="3"/>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1" name="Freeform 35">
              <a:extLst>
                <a:ext uri="{FF2B5EF4-FFF2-40B4-BE49-F238E27FC236}">
                  <a16:creationId xmlns:a16="http://schemas.microsoft.com/office/drawing/2014/main" id="{5859643D-B6D3-4E76-A9E5-87F239DF3AFB}"/>
                </a:ext>
              </a:extLst>
            </p:cNvPr>
            <p:cNvSpPr/>
            <p:nvPr/>
          </p:nvSpPr>
          <p:spPr bwMode="auto">
            <a:xfrm>
              <a:off x="4143" y="1647"/>
              <a:ext cx="93" cy="26"/>
            </a:xfrm>
            <a:custGeom>
              <a:avLst/>
              <a:gdLst>
                <a:gd name="T0" fmla="*/ 36 w 39"/>
                <a:gd name="T1" fmla="*/ 2 h 11"/>
                <a:gd name="T2" fmla="*/ 22 w 39"/>
                <a:gd name="T3" fmla="*/ 1 h 11"/>
                <a:gd name="T4" fmla="*/ 5 w 39"/>
                <a:gd name="T5" fmla="*/ 2 h 11"/>
                <a:gd name="T6" fmla="*/ 5 w 39"/>
                <a:gd name="T7" fmla="*/ 10 h 11"/>
                <a:gd name="T8" fmla="*/ 22 w 39"/>
                <a:gd name="T9" fmla="*/ 10 h 11"/>
                <a:gd name="T10" fmla="*/ 36 w 39"/>
                <a:gd name="T11" fmla="*/ 9 h 11"/>
                <a:gd name="T12" fmla="*/ 36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6" y="2"/>
                  </a:moveTo>
                  <a:cubicBezTo>
                    <a:pt x="31" y="0"/>
                    <a:pt x="27" y="1"/>
                    <a:pt x="22" y="1"/>
                  </a:cubicBezTo>
                  <a:cubicBezTo>
                    <a:pt x="16" y="1"/>
                    <a:pt x="10" y="1"/>
                    <a:pt x="5" y="2"/>
                  </a:cubicBezTo>
                  <a:cubicBezTo>
                    <a:pt x="0" y="2"/>
                    <a:pt x="0" y="9"/>
                    <a:pt x="5" y="10"/>
                  </a:cubicBezTo>
                  <a:cubicBezTo>
                    <a:pt x="10" y="10"/>
                    <a:pt x="16" y="10"/>
                    <a:pt x="22" y="10"/>
                  </a:cubicBezTo>
                  <a:cubicBezTo>
                    <a:pt x="27" y="11"/>
                    <a:pt x="31" y="11"/>
                    <a:pt x="36" y="9"/>
                  </a:cubicBezTo>
                  <a:cubicBezTo>
                    <a:pt x="39" y="8"/>
                    <a:pt x="39"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2" name="Freeform 36">
              <a:extLst>
                <a:ext uri="{FF2B5EF4-FFF2-40B4-BE49-F238E27FC236}">
                  <a16:creationId xmlns:a16="http://schemas.microsoft.com/office/drawing/2014/main" id="{CC2F593F-5D00-4C9F-AADC-574FE40D2850}"/>
                </a:ext>
              </a:extLst>
            </p:cNvPr>
            <p:cNvSpPr/>
            <p:nvPr/>
          </p:nvSpPr>
          <p:spPr bwMode="auto">
            <a:xfrm>
              <a:off x="4307" y="1647"/>
              <a:ext cx="92" cy="26"/>
            </a:xfrm>
            <a:custGeom>
              <a:avLst/>
              <a:gdLst>
                <a:gd name="T0" fmla="*/ 35 w 39"/>
                <a:gd name="T1" fmla="*/ 2 h 11"/>
                <a:gd name="T2" fmla="*/ 18 w 39"/>
                <a:gd name="T3" fmla="*/ 1 h 11"/>
                <a:gd name="T4" fmla="*/ 2 w 39"/>
                <a:gd name="T5" fmla="*/ 3 h 11"/>
                <a:gd name="T6" fmla="*/ 2 w 39"/>
                <a:gd name="T7" fmla="*/ 8 h 11"/>
                <a:gd name="T8" fmla="*/ 18 w 39"/>
                <a:gd name="T9" fmla="*/ 10 h 11"/>
                <a:gd name="T10" fmla="*/ 35 w 39"/>
                <a:gd name="T11" fmla="*/ 9 h 11"/>
                <a:gd name="T12" fmla="*/ 35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5" y="2"/>
                  </a:moveTo>
                  <a:cubicBezTo>
                    <a:pt x="29" y="0"/>
                    <a:pt x="24" y="1"/>
                    <a:pt x="18" y="1"/>
                  </a:cubicBezTo>
                  <a:cubicBezTo>
                    <a:pt x="13" y="1"/>
                    <a:pt x="7" y="2"/>
                    <a:pt x="2" y="3"/>
                  </a:cubicBezTo>
                  <a:cubicBezTo>
                    <a:pt x="0" y="4"/>
                    <a:pt x="0" y="7"/>
                    <a:pt x="2" y="8"/>
                  </a:cubicBezTo>
                  <a:cubicBezTo>
                    <a:pt x="7" y="9"/>
                    <a:pt x="13" y="10"/>
                    <a:pt x="18" y="10"/>
                  </a:cubicBezTo>
                  <a:cubicBezTo>
                    <a:pt x="24" y="10"/>
                    <a:pt x="29" y="11"/>
                    <a:pt x="35" y="9"/>
                  </a:cubicBezTo>
                  <a:cubicBezTo>
                    <a:pt x="39" y="8"/>
                    <a:pt x="39" y="3"/>
                    <a:pt x="3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3" name="Freeform 37">
              <a:extLst>
                <a:ext uri="{FF2B5EF4-FFF2-40B4-BE49-F238E27FC236}">
                  <a16:creationId xmlns:a16="http://schemas.microsoft.com/office/drawing/2014/main" id="{3EDAA88B-D6E2-44D8-B168-A5122223FEBA}"/>
                </a:ext>
              </a:extLst>
            </p:cNvPr>
            <p:cNvSpPr/>
            <p:nvPr/>
          </p:nvSpPr>
          <p:spPr bwMode="auto">
            <a:xfrm>
              <a:off x="4473" y="1652"/>
              <a:ext cx="83" cy="28"/>
            </a:xfrm>
            <a:custGeom>
              <a:avLst/>
              <a:gdLst>
                <a:gd name="T0" fmla="*/ 32 w 35"/>
                <a:gd name="T1" fmla="*/ 2 h 12"/>
                <a:gd name="T2" fmla="*/ 3 w 35"/>
                <a:gd name="T3" fmla="*/ 6 h 12"/>
                <a:gd name="T4" fmla="*/ 14 w 35"/>
                <a:gd name="T5" fmla="*/ 10 h 12"/>
                <a:gd name="T6" fmla="*/ 32 w 35"/>
                <a:gd name="T7" fmla="*/ 10 h 12"/>
                <a:gd name="T8" fmla="*/ 32 w 35"/>
                <a:gd name="T9" fmla="*/ 2 h 12"/>
              </a:gdLst>
              <a:ahLst/>
              <a:cxnLst>
                <a:cxn ang="0">
                  <a:pos x="T0" y="T1"/>
                </a:cxn>
                <a:cxn ang="0">
                  <a:pos x="T2" y="T3"/>
                </a:cxn>
                <a:cxn ang="0">
                  <a:pos x="T4" y="T5"/>
                </a:cxn>
                <a:cxn ang="0">
                  <a:pos x="T6" y="T7"/>
                </a:cxn>
                <a:cxn ang="0">
                  <a:pos x="T8" y="T9"/>
                </a:cxn>
              </a:cxnLst>
              <a:rect l="0" t="0" r="r" b="b"/>
              <a:pathLst>
                <a:path w="35" h="12">
                  <a:moveTo>
                    <a:pt x="32" y="2"/>
                  </a:moveTo>
                  <a:cubicBezTo>
                    <a:pt x="28" y="1"/>
                    <a:pt x="0" y="0"/>
                    <a:pt x="3" y="6"/>
                  </a:cubicBezTo>
                  <a:cubicBezTo>
                    <a:pt x="4" y="10"/>
                    <a:pt x="11" y="10"/>
                    <a:pt x="14" y="10"/>
                  </a:cubicBezTo>
                  <a:cubicBezTo>
                    <a:pt x="20" y="11"/>
                    <a:pt x="26" y="12"/>
                    <a:pt x="32" y="10"/>
                  </a:cubicBezTo>
                  <a:cubicBezTo>
                    <a:pt x="35" y="8"/>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4" name="Freeform 38">
              <a:extLst>
                <a:ext uri="{FF2B5EF4-FFF2-40B4-BE49-F238E27FC236}">
                  <a16:creationId xmlns:a16="http://schemas.microsoft.com/office/drawing/2014/main" id="{6C1844DA-1F5B-41D6-874D-00EF5E471B56}"/>
                </a:ext>
              </a:extLst>
            </p:cNvPr>
            <p:cNvSpPr/>
            <p:nvPr/>
          </p:nvSpPr>
          <p:spPr bwMode="auto">
            <a:xfrm>
              <a:off x="4624" y="1642"/>
              <a:ext cx="93" cy="24"/>
            </a:xfrm>
            <a:custGeom>
              <a:avLst/>
              <a:gdLst>
                <a:gd name="T0" fmla="*/ 34 w 39"/>
                <a:gd name="T1" fmla="*/ 1 h 10"/>
                <a:gd name="T2" fmla="*/ 20 w 39"/>
                <a:gd name="T3" fmla="*/ 1 h 10"/>
                <a:gd name="T4" fmla="*/ 4 w 39"/>
                <a:gd name="T5" fmla="*/ 2 h 10"/>
                <a:gd name="T6" fmla="*/ 4 w 39"/>
                <a:gd name="T7" fmla="*/ 9 h 10"/>
                <a:gd name="T8" fmla="*/ 20 w 39"/>
                <a:gd name="T9" fmla="*/ 10 h 10"/>
                <a:gd name="T10" fmla="*/ 34 w 39"/>
                <a:gd name="T11" fmla="*/ 9 h 10"/>
                <a:gd name="T12" fmla="*/ 34 w 3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9" h="10">
                  <a:moveTo>
                    <a:pt x="34" y="1"/>
                  </a:moveTo>
                  <a:cubicBezTo>
                    <a:pt x="30" y="0"/>
                    <a:pt x="25" y="1"/>
                    <a:pt x="20" y="1"/>
                  </a:cubicBezTo>
                  <a:cubicBezTo>
                    <a:pt x="15" y="1"/>
                    <a:pt x="10" y="2"/>
                    <a:pt x="4" y="2"/>
                  </a:cubicBezTo>
                  <a:cubicBezTo>
                    <a:pt x="0" y="3"/>
                    <a:pt x="0" y="8"/>
                    <a:pt x="4" y="9"/>
                  </a:cubicBezTo>
                  <a:cubicBezTo>
                    <a:pt x="10" y="9"/>
                    <a:pt x="15" y="9"/>
                    <a:pt x="20" y="10"/>
                  </a:cubicBezTo>
                  <a:cubicBezTo>
                    <a:pt x="25" y="10"/>
                    <a:pt x="30" y="10"/>
                    <a:pt x="34" y="9"/>
                  </a:cubicBezTo>
                  <a:cubicBezTo>
                    <a:pt x="39" y="9"/>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5" name="Freeform 39">
              <a:extLst>
                <a:ext uri="{FF2B5EF4-FFF2-40B4-BE49-F238E27FC236}">
                  <a16:creationId xmlns:a16="http://schemas.microsoft.com/office/drawing/2014/main" id="{DA26E4BB-D0B4-4F02-A3CF-AD576A0087A4}"/>
                </a:ext>
              </a:extLst>
            </p:cNvPr>
            <p:cNvSpPr/>
            <p:nvPr/>
          </p:nvSpPr>
          <p:spPr bwMode="auto">
            <a:xfrm>
              <a:off x="4762" y="1640"/>
              <a:ext cx="106" cy="28"/>
            </a:xfrm>
            <a:custGeom>
              <a:avLst/>
              <a:gdLst>
                <a:gd name="T0" fmla="*/ 41 w 45"/>
                <a:gd name="T1" fmla="*/ 3 h 12"/>
                <a:gd name="T2" fmla="*/ 3 w 45"/>
                <a:gd name="T3" fmla="*/ 5 h 12"/>
                <a:gd name="T4" fmla="*/ 4 w 45"/>
                <a:gd name="T5" fmla="*/ 11 h 12"/>
                <a:gd name="T6" fmla="*/ 22 w 45"/>
                <a:gd name="T7" fmla="*/ 10 h 12"/>
                <a:gd name="T8" fmla="*/ 40 w 45"/>
                <a:gd name="T9" fmla="*/ 10 h 12"/>
                <a:gd name="T10" fmla="*/ 41 w 45"/>
                <a:gd name="T11" fmla="*/ 3 h 12"/>
              </a:gdLst>
              <a:ahLst/>
              <a:cxnLst>
                <a:cxn ang="0">
                  <a:pos x="T0" y="T1"/>
                </a:cxn>
                <a:cxn ang="0">
                  <a:pos x="T2" y="T3"/>
                </a:cxn>
                <a:cxn ang="0">
                  <a:pos x="T4" y="T5"/>
                </a:cxn>
                <a:cxn ang="0">
                  <a:pos x="T6" y="T7"/>
                </a:cxn>
                <a:cxn ang="0">
                  <a:pos x="T8" y="T9"/>
                </a:cxn>
                <a:cxn ang="0">
                  <a:pos x="T10" y="T11"/>
                </a:cxn>
              </a:cxnLst>
              <a:rect l="0" t="0" r="r" b="b"/>
              <a:pathLst>
                <a:path w="45" h="12">
                  <a:moveTo>
                    <a:pt x="41" y="3"/>
                  </a:moveTo>
                  <a:cubicBezTo>
                    <a:pt x="29" y="0"/>
                    <a:pt x="15" y="2"/>
                    <a:pt x="3" y="5"/>
                  </a:cubicBezTo>
                  <a:cubicBezTo>
                    <a:pt x="0" y="6"/>
                    <a:pt x="0" y="12"/>
                    <a:pt x="4" y="11"/>
                  </a:cubicBezTo>
                  <a:cubicBezTo>
                    <a:pt x="10" y="11"/>
                    <a:pt x="16" y="10"/>
                    <a:pt x="22" y="10"/>
                  </a:cubicBezTo>
                  <a:cubicBezTo>
                    <a:pt x="28" y="10"/>
                    <a:pt x="34" y="11"/>
                    <a:pt x="40" y="10"/>
                  </a:cubicBezTo>
                  <a:cubicBezTo>
                    <a:pt x="44" y="10"/>
                    <a:pt x="45" y="4"/>
                    <a:pt x="4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6" name="Freeform 40">
              <a:extLst>
                <a:ext uri="{FF2B5EF4-FFF2-40B4-BE49-F238E27FC236}">
                  <a16:creationId xmlns:a16="http://schemas.microsoft.com/office/drawing/2014/main" id="{E376C523-7C09-4A80-A33B-674369002FD8}"/>
                </a:ext>
              </a:extLst>
            </p:cNvPr>
            <p:cNvSpPr/>
            <p:nvPr/>
          </p:nvSpPr>
          <p:spPr bwMode="auto">
            <a:xfrm>
              <a:off x="4951" y="1637"/>
              <a:ext cx="98" cy="26"/>
            </a:xfrm>
            <a:custGeom>
              <a:avLst/>
              <a:gdLst>
                <a:gd name="T0" fmla="*/ 37 w 41"/>
                <a:gd name="T1" fmla="*/ 1 h 11"/>
                <a:gd name="T2" fmla="*/ 21 w 41"/>
                <a:gd name="T3" fmla="*/ 2 h 11"/>
                <a:gd name="T4" fmla="*/ 3 w 41"/>
                <a:gd name="T5" fmla="*/ 5 h 11"/>
                <a:gd name="T6" fmla="*/ 4 w 41"/>
                <a:gd name="T7" fmla="*/ 11 h 11"/>
                <a:gd name="T8" fmla="*/ 21 w 41"/>
                <a:gd name="T9" fmla="*/ 11 h 11"/>
                <a:gd name="T10" fmla="*/ 37 w 41"/>
                <a:gd name="T11" fmla="*/ 9 h 11"/>
                <a:gd name="T12" fmla="*/ 37 w 4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1" h="11">
                  <a:moveTo>
                    <a:pt x="37" y="1"/>
                  </a:moveTo>
                  <a:cubicBezTo>
                    <a:pt x="31" y="0"/>
                    <a:pt x="26" y="1"/>
                    <a:pt x="21" y="2"/>
                  </a:cubicBezTo>
                  <a:cubicBezTo>
                    <a:pt x="15" y="2"/>
                    <a:pt x="9" y="3"/>
                    <a:pt x="3" y="5"/>
                  </a:cubicBezTo>
                  <a:cubicBezTo>
                    <a:pt x="0" y="5"/>
                    <a:pt x="1" y="11"/>
                    <a:pt x="4" y="11"/>
                  </a:cubicBezTo>
                  <a:cubicBezTo>
                    <a:pt x="10" y="11"/>
                    <a:pt x="15" y="11"/>
                    <a:pt x="21" y="11"/>
                  </a:cubicBezTo>
                  <a:cubicBezTo>
                    <a:pt x="26" y="10"/>
                    <a:pt x="32" y="11"/>
                    <a:pt x="37" y="9"/>
                  </a:cubicBezTo>
                  <a:cubicBezTo>
                    <a:pt x="40" y="8"/>
                    <a:pt x="41" y="2"/>
                    <a:pt x="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7" name="Freeform 41">
              <a:extLst>
                <a:ext uri="{FF2B5EF4-FFF2-40B4-BE49-F238E27FC236}">
                  <a16:creationId xmlns:a16="http://schemas.microsoft.com/office/drawing/2014/main" id="{74707C21-460B-4EB6-B2BF-510A5BABF4AF}"/>
                </a:ext>
              </a:extLst>
            </p:cNvPr>
            <p:cNvSpPr/>
            <p:nvPr/>
          </p:nvSpPr>
          <p:spPr bwMode="auto">
            <a:xfrm>
              <a:off x="5091" y="1587"/>
              <a:ext cx="121" cy="72"/>
            </a:xfrm>
            <a:custGeom>
              <a:avLst/>
              <a:gdLst>
                <a:gd name="T0" fmla="*/ 46 w 51"/>
                <a:gd name="T1" fmla="*/ 1 h 30"/>
                <a:gd name="T2" fmla="*/ 27 w 51"/>
                <a:gd name="T3" fmla="*/ 12 h 30"/>
                <a:gd name="T4" fmla="*/ 5 w 51"/>
                <a:gd name="T5" fmla="*/ 22 h 30"/>
                <a:gd name="T6" fmla="*/ 7 w 51"/>
                <a:gd name="T7" fmla="*/ 29 h 30"/>
                <a:gd name="T8" fmla="*/ 50 w 51"/>
                <a:gd name="T9" fmla="*/ 7 h 30"/>
                <a:gd name="T10" fmla="*/ 46 w 51"/>
                <a:gd name="T11" fmla="*/ 1 h 30"/>
              </a:gdLst>
              <a:ahLst/>
              <a:cxnLst>
                <a:cxn ang="0">
                  <a:pos x="T0" y="T1"/>
                </a:cxn>
                <a:cxn ang="0">
                  <a:pos x="T2" y="T3"/>
                </a:cxn>
                <a:cxn ang="0">
                  <a:pos x="T4" y="T5"/>
                </a:cxn>
                <a:cxn ang="0">
                  <a:pos x="T6" y="T7"/>
                </a:cxn>
                <a:cxn ang="0">
                  <a:pos x="T8" y="T9"/>
                </a:cxn>
                <a:cxn ang="0">
                  <a:pos x="T10" y="T11"/>
                </a:cxn>
              </a:cxnLst>
              <a:rect l="0" t="0" r="r" b="b"/>
              <a:pathLst>
                <a:path w="51" h="30">
                  <a:moveTo>
                    <a:pt x="46" y="1"/>
                  </a:moveTo>
                  <a:cubicBezTo>
                    <a:pt x="39" y="4"/>
                    <a:pt x="33" y="8"/>
                    <a:pt x="27" y="12"/>
                  </a:cubicBezTo>
                  <a:cubicBezTo>
                    <a:pt x="20" y="16"/>
                    <a:pt x="13" y="19"/>
                    <a:pt x="5" y="22"/>
                  </a:cubicBezTo>
                  <a:cubicBezTo>
                    <a:pt x="0" y="23"/>
                    <a:pt x="2" y="30"/>
                    <a:pt x="7" y="29"/>
                  </a:cubicBezTo>
                  <a:cubicBezTo>
                    <a:pt x="21" y="26"/>
                    <a:pt x="41" y="20"/>
                    <a:pt x="50" y="7"/>
                  </a:cubicBezTo>
                  <a:cubicBezTo>
                    <a:pt x="51" y="4"/>
                    <a:pt x="49" y="0"/>
                    <a:pt x="4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8" name="Freeform 42">
              <a:extLst>
                <a:ext uri="{FF2B5EF4-FFF2-40B4-BE49-F238E27FC236}">
                  <a16:creationId xmlns:a16="http://schemas.microsoft.com/office/drawing/2014/main" id="{22836DDD-1580-4683-A7D7-5036336A0473}"/>
                </a:ext>
              </a:extLst>
            </p:cNvPr>
            <p:cNvSpPr/>
            <p:nvPr/>
          </p:nvSpPr>
          <p:spPr bwMode="auto">
            <a:xfrm>
              <a:off x="5257" y="1513"/>
              <a:ext cx="83" cy="67"/>
            </a:xfrm>
            <a:custGeom>
              <a:avLst/>
              <a:gdLst>
                <a:gd name="T0" fmla="*/ 31 w 35"/>
                <a:gd name="T1" fmla="*/ 4 h 28"/>
                <a:gd name="T2" fmla="*/ 17 w 35"/>
                <a:gd name="T3" fmla="*/ 6 h 28"/>
                <a:gd name="T4" fmla="*/ 4 w 35"/>
                <a:gd name="T5" fmla="*/ 19 h 28"/>
                <a:gd name="T6" fmla="*/ 9 w 35"/>
                <a:gd name="T7" fmla="*/ 24 h 28"/>
                <a:gd name="T8" fmla="*/ 24 w 35"/>
                <a:gd name="T9" fmla="*/ 14 h 28"/>
                <a:gd name="T10" fmla="*/ 31 w 35"/>
                <a:gd name="T11" fmla="*/ 4 h 28"/>
              </a:gdLst>
              <a:ahLst/>
              <a:cxnLst>
                <a:cxn ang="0">
                  <a:pos x="T0" y="T1"/>
                </a:cxn>
                <a:cxn ang="0">
                  <a:pos x="T2" y="T3"/>
                </a:cxn>
                <a:cxn ang="0">
                  <a:pos x="T4" y="T5"/>
                </a:cxn>
                <a:cxn ang="0">
                  <a:pos x="T6" y="T7"/>
                </a:cxn>
                <a:cxn ang="0">
                  <a:pos x="T8" y="T9"/>
                </a:cxn>
                <a:cxn ang="0">
                  <a:pos x="T10" y="T11"/>
                </a:cxn>
              </a:cxnLst>
              <a:rect l="0" t="0" r="r" b="b"/>
              <a:pathLst>
                <a:path w="35" h="28">
                  <a:moveTo>
                    <a:pt x="31" y="4"/>
                  </a:moveTo>
                  <a:cubicBezTo>
                    <a:pt x="28" y="0"/>
                    <a:pt x="21" y="4"/>
                    <a:pt x="17" y="6"/>
                  </a:cubicBezTo>
                  <a:cubicBezTo>
                    <a:pt x="12" y="10"/>
                    <a:pt x="7" y="14"/>
                    <a:pt x="4" y="19"/>
                  </a:cubicBezTo>
                  <a:cubicBezTo>
                    <a:pt x="0" y="23"/>
                    <a:pt x="5" y="28"/>
                    <a:pt x="9" y="24"/>
                  </a:cubicBezTo>
                  <a:cubicBezTo>
                    <a:pt x="14" y="20"/>
                    <a:pt x="19" y="17"/>
                    <a:pt x="24" y="14"/>
                  </a:cubicBezTo>
                  <a:cubicBezTo>
                    <a:pt x="27" y="12"/>
                    <a:pt x="35" y="9"/>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9" name="Freeform 43">
              <a:extLst>
                <a:ext uri="{FF2B5EF4-FFF2-40B4-BE49-F238E27FC236}">
                  <a16:creationId xmlns:a16="http://schemas.microsoft.com/office/drawing/2014/main" id="{94304C0C-163D-420F-88C0-0B30831ED267}"/>
                </a:ext>
              </a:extLst>
            </p:cNvPr>
            <p:cNvSpPr/>
            <p:nvPr/>
          </p:nvSpPr>
          <p:spPr bwMode="auto">
            <a:xfrm>
              <a:off x="5361" y="1440"/>
              <a:ext cx="76" cy="57"/>
            </a:xfrm>
            <a:custGeom>
              <a:avLst/>
              <a:gdLst>
                <a:gd name="T0" fmla="*/ 26 w 32"/>
                <a:gd name="T1" fmla="*/ 0 h 24"/>
                <a:gd name="T2" fmla="*/ 15 w 32"/>
                <a:gd name="T3" fmla="*/ 8 h 24"/>
                <a:gd name="T4" fmla="*/ 3 w 32"/>
                <a:gd name="T5" fmla="*/ 17 h 24"/>
                <a:gd name="T6" fmla="*/ 7 w 32"/>
                <a:gd name="T7" fmla="*/ 22 h 24"/>
                <a:gd name="T8" fmla="*/ 20 w 32"/>
                <a:gd name="T9" fmla="*/ 14 h 24"/>
                <a:gd name="T10" fmla="*/ 30 w 32"/>
                <a:gd name="T11" fmla="*/ 6 h 24"/>
                <a:gd name="T12" fmla="*/ 26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6" y="0"/>
                  </a:moveTo>
                  <a:cubicBezTo>
                    <a:pt x="22" y="2"/>
                    <a:pt x="18" y="5"/>
                    <a:pt x="15" y="8"/>
                  </a:cubicBezTo>
                  <a:cubicBezTo>
                    <a:pt x="11" y="11"/>
                    <a:pt x="6" y="14"/>
                    <a:pt x="3" y="17"/>
                  </a:cubicBezTo>
                  <a:cubicBezTo>
                    <a:pt x="0" y="20"/>
                    <a:pt x="4" y="24"/>
                    <a:pt x="7" y="22"/>
                  </a:cubicBezTo>
                  <a:cubicBezTo>
                    <a:pt x="11" y="20"/>
                    <a:pt x="15" y="17"/>
                    <a:pt x="20" y="14"/>
                  </a:cubicBezTo>
                  <a:cubicBezTo>
                    <a:pt x="24" y="12"/>
                    <a:pt x="28" y="10"/>
                    <a:pt x="30" y="6"/>
                  </a:cubicBezTo>
                  <a:cubicBezTo>
                    <a:pt x="32" y="3"/>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0" name="Freeform 44">
              <a:extLst>
                <a:ext uri="{FF2B5EF4-FFF2-40B4-BE49-F238E27FC236}">
                  <a16:creationId xmlns:a16="http://schemas.microsoft.com/office/drawing/2014/main" id="{96241B87-9228-4535-804B-14410DB12301}"/>
                </a:ext>
              </a:extLst>
            </p:cNvPr>
            <p:cNvSpPr/>
            <p:nvPr/>
          </p:nvSpPr>
          <p:spPr bwMode="auto">
            <a:xfrm>
              <a:off x="5489" y="1344"/>
              <a:ext cx="69" cy="67"/>
            </a:xfrm>
            <a:custGeom>
              <a:avLst/>
              <a:gdLst>
                <a:gd name="T0" fmla="*/ 20 w 29"/>
                <a:gd name="T1" fmla="*/ 1 h 28"/>
                <a:gd name="T2" fmla="*/ 2 w 29"/>
                <a:gd name="T3" fmla="*/ 19 h 28"/>
                <a:gd name="T4" fmla="*/ 10 w 29"/>
                <a:gd name="T5" fmla="*/ 23 h 28"/>
                <a:gd name="T6" fmla="*/ 17 w 29"/>
                <a:gd name="T7" fmla="*/ 16 h 28"/>
                <a:gd name="T8" fmla="*/ 25 w 29"/>
                <a:gd name="T9" fmla="*/ 10 h 28"/>
                <a:gd name="T10" fmla="*/ 20 w 29"/>
                <a:gd name="T11" fmla="*/ 1 h 28"/>
              </a:gdLst>
              <a:ahLst/>
              <a:cxnLst>
                <a:cxn ang="0">
                  <a:pos x="T0" y="T1"/>
                </a:cxn>
                <a:cxn ang="0">
                  <a:pos x="T2" y="T3"/>
                </a:cxn>
                <a:cxn ang="0">
                  <a:pos x="T4" y="T5"/>
                </a:cxn>
                <a:cxn ang="0">
                  <a:pos x="T6" y="T7"/>
                </a:cxn>
                <a:cxn ang="0">
                  <a:pos x="T8" y="T9"/>
                </a:cxn>
                <a:cxn ang="0">
                  <a:pos x="T10" y="T11"/>
                </a:cxn>
              </a:cxnLst>
              <a:rect l="0" t="0" r="r" b="b"/>
              <a:pathLst>
                <a:path w="29" h="28">
                  <a:moveTo>
                    <a:pt x="20" y="1"/>
                  </a:moveTo>
                  <a:cubicBezTo>
                    <a:pt x="12" y="4"/>
                    <a:pt x="6" y="12"/>
                    <a:pt x="2" y="19"/>
                  </a:cubicBezTo>
                  <a:cubicBezTo>
                    <a:pt x="0" y="24"/>
                    <a:pt x="7" y="28"/>
                    <a:pt x="10" y="23"/>
                  </a:cubicBezTo>
                  <a:cubicBezTo>
                    <a:pt x="12" y="21"/>
                    <a:pt x="14" y="18"/>
                    <a:pt x="17" y="16"/>
                  </a:cubicBezTo>
                  <a:cubicBezTo>
                    <a:pt x="19" y="14"/>
                    <a:pt x="22" y="12"/>
                    <a:pt x="25" y="10"/>
                  </a:cubicBezTo>
                  <a:cubicBezTo>
                    <a:pt x="29" y="7"/>
                    <a:pt x="24"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1" name="Freeform 45">
              <a:extLst>
                <a:ext uri="{FF2B5EF4-FFF2-40B4-BE49-F238E27FC236}">
                  <a16:creationId xmlns:a16="http://schemas.microsoft.com/office/drawing/2014/main" id="{0BB5CD57-328A-4DD3-B5DB-67B16A7E494B}"/>
                </a:ext>
              </a:extLst>
            </p:cNvPr>
            <p:cNvSpPr/>
            <p:nvPr/>
          </p:nvSpPr>
          <p:spPr bwMode="auto">
            <a:xfrm>
              <a:off x="5560" y="1273"/>
              <a:ext cx="55" cy="57"/>
            </a:xfrm>
            <a:custGeom>
              <a:avLst/>
              <a:gdLst>
                <a:gd name="T0" fmla="*/ 17 w 23"/>
                <a:gd name="T1" fmla="*/ 1 h 24"/>
                <a:gd name="T2" fmla="*/ 10 w 23"/>
                <a:gd name="T3" fmla="*/ 8 h 24"/>
                <a:gd name="T4" fmla="*/ 3 w 23"/>
                <a:gd name="T5" fmla="*/ 17 h 24"/>
                <a:gd name="T6" fmla="*/ 9 w 23"/>
                <a:gd name="T7" fmla="*/ 21 h 24"/>
                <a:gd name="T8" fmla="*/ 16 w 23"/>
                <a:gd name="T9" fmla="*/ 14 h 24"/>
                <a:gd name="T10" fmla="*/ 22 w 23"/>
                <a:gd name="T11" fmla="*/ 5 h 24"/>
                <a:gd name="T12" fmla="*/ 17 w 23"/>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17" y="1"/>
                  </a:moveTo>
                  <a:cubicBezTo>
                    <a:pt x="14" y="2"/>
                    <a:pt x="12" y="5"/>
                    <a:pt x="10" y="8"/>
                  </a:cubicBezTo>
                  <a:cubicBezTo>
                    <a:pt x="7" y="11"/>
                    <a:pt x="5" y="14"/>
                    <a:pt x="3" y="17"/>
                  </a:cubicBezTo>
                  <a:cubicBezTo>
                    <a:pt x="0" y="20"/>
                    <a:pt x="6" y="24"/>
                    <a:pt x="9" y="21"/>
                  </a:cubicBezTo>
                  <a:cubicBezTo>
                    <a:pt x="11" y="19"/>
                    <a:pt x="14" y="16"/>
                    <a:pt x="16" y="14"/>
                  </a:cubicBezTo>
                  <a:cubicBezTo>
                    <a:pt x="19" y="11"/>
                    <a:pt x="22" y="9"/>
                    <a:pt x="22" y="5"/>
                  </a:cubicBezTo>
                  <a:cubicBezTo>
                    <a:pt x="23" y="3"/>
                    <a:pt x="20" y="0"/>
                    <a:pt x="1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12" name="文本框 55">
            <a:extLst>
              <a:ext uri="{FF2B5EF4-FFF2-40B4-BE49-F238E27FC236}">
                <a16:creationId xmlns:a16="http://schemas.microsoft.com/office/drawing/2014/main" id="{16036563-4495-4848-88EC-DC51E30C0B16}"/>
              </a:ext>
            </a:extLst>
          </p:cNvPr>
          <p:cNvSpPr txBox="1"/>
          <p:nvPr/>
        </p:nvSpPr>
        <p:spPr>
          <a:xfrm>
            <a:off x="2197354" y="786915"/>
            <a:ext cx="659923" cy="584775"/>
          </a:xfrm>
          <a:prstGeom prst="rect">
            <a:avLst/>
          </a:prstGeom>
          <a:noFill/>
        </p:spPr>
        <p:txBody>
          <a:bodyPr wrap="square" rtlCol="0">
            <a:spAutoFit/>
          </a:bodyPr>
          <a:lstStyle/>
          <a:p>
            <a:pPr algn="dist"/>
            <a:r>
              <a:rPr lang="en-US" altLang="zh-CN" sz="3200" dirty="0">
                <a:solidFill>
                  <a:srgbClr val="404040"/>
                </a:solidFill>
                <a:cs typeface="+mn-ea"/>
                <a:sym typeface="+mn-lt"/>
              </a:rPr>
              <a:t>07</a:t>
            </a:r>
            <a:endParaRPr lang="zh-CN" altLang="en-US" sz="3200" dirty="0">
              <a:solidFill>
                <a:srgbClr val="404040"/>
              </a:solidFill>
              <a:cs typeface="+mn-ea"/>
              <a:sym typeface="+mn-lt"/>
            </a:endParaRPr>
          </a:p>
        </p:txBody>
      </p:sp>
      <p:graphicFrame>
        <p:nvGraphicFramePr>
          <p:cNvPr id="2" name="Table 2">
            <a:extLst>
              <a:ext uri="{FF2B5EF4-FFF2-40B4-BE49-F238E27FC236}">
                <a16:creationId xmlns:a16="http://schemas.microsoft.com/office/drawing/2014/main" id="{D0D39475-D9DB-455C-A186-E5F7DFF00341}"/>
              </a:ext>
            </a:extLst>
          </p:cNvPr>
          <p:cNvGraphicFramePr>
            <a:graphicFrameLocks noGrp="1"/>
          </p:cNvGraphicFramePr>
          <p:nvPr>
            <p:extLst>
              <p:ext uri="{D42A27DB-BD31-4B8C-83A1-F6EECF244321}">
                <p14:modId xmlns:p14="http://schemas.microsoft.com/office/powerpoint/2010/main" val="377111289"/>
              </p:ext>
            </p:extLst>
          </p:nvPr>
        </p:nvGraphicFramePr>
        <p:xfrm>
          <a:off x="1730478" y="1574375"/>
          <a:ext cx="5378245" cy="1706880"/>
        </p:xfrm>
        <a:graphic>
          <a:graphicData uri="http://schemas.openxmlformats.org/drawingml/2006/table">
            <a:tbl>
              <a:tblPr firstRow="1" bandRow="1">
                <a:tableStyleId>{2D5ABB26-0587-4C30-8999-92F81FD0307C}</a:tableStyleId>
              </a:tblPr>
              <a:tblGrid>
                <a:gridCol w="3500283">
                  <a:extLst>
                    <a:ext uri="{9D8B030D-6E8A-4147-A177-3AD203B41FA5}">
                      <a16:colId xmlns:a16="http://schemas.microsoft.com/office/drawing/2014/main" val="3642107523"/>
                    </a:ext>
                  </a:extLst>
                </a:gridCol>
                <a:gridCol w="1877962">
                  <a:extLst>
                    <a:ext uri="{9D8B030D-6E8A-4147-A177-3AD203B41FA5}">
                      <a16:colId xmlns:a16="http://schemas.microsoft.com/office/drawing/2014/main" val="2786442208"/>
                    </a:ext>
                  </a:extLst>
                </a:gridCol>
              </a:tblGrid>
              <a:tr h="1689935">
                <a:tc>
                  <a:txBody>
                    <a:bodyPr/>
                    <a:lstStyle/>
                    <a:p>
                      <a:r>
                        <a:rPr lang="en-GB" sz="1600" b="1" kern="1200" dirty="0">
                          <a:solidFill>
                            <a:schemeClr val="tx1"/>
                          </a:solidFill>
                          <a:effectLst/>
                          <a:latin typeface="Times New Roman" panose="02020603050405020304" pitchFamily="18" charset="0"/>
                          <a:ea typeface="+mn-ea"/>
                          <a:cs typeface="Times New Roman" panose="02020603050405020304" pitchFamily="18" charset="0"/>
                        </a:rPr>
                        <a:t>Create the building </a:t>
                      </a:r>
                      <a:br>
                        <a:rPr lang="en-GB" sz="1600" b="1" kern="1200" dirty="0">
                          <a:solidFill>
                            <a:schemeClr val="tx1"/>
                          </a:solidFill>
                          <a:effectLst/>
                          <a:latin typeface="Times New Roman" panose="02020603050405020304" pitchFamily="18" charset="0"/>
                          <a:ea typeface="+mn-ea"/>
                          <a:cs typeface="Times New Roman" panose="02020603050405020304" pitchFamily="18" charset="0"/>
                        </a:rPr>
                      </a:br>
                      <a:r>
                        <a:rPr lang="en-GB" sz="1600" b="1" i="1" kern="1200" dirty="0">
                          <a:solidFill>
                            <a:schemeClr val="tx1"/>
                          </a:solidFill>
                          <a:effectLst/>
                          <a:latin typeface="Times New Roman" panose="02020603050405020304" pitchFamily="18" charset="0"/>
                          <a:ea typeface="+mn-ea"/>
                          <a:cs typeface="Times New Roman" panose="02020603050405020304" pitchFamily="18" charset="0"/>
                        </a:rPr>
                        <a:t>(taking a 96-metre-tall building as an example, according to the scale of the map, we need to input 9.6)</a:t>
                      </a:r>
                      <a:endParaRPr lang="en-US" sz="1600" b="1" kern="1200" dirty="0">
                        <a:solidFill>
                          <a:schemeClr val="tx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GB" sz="1600" b="1" kern="1200" dirty="0">
                          <a:solidFill>
                            <a:schemeClr val="tx1"/>
                          </a:solidFill>
                          <a:effectLst/>
                          <a:latin typeface="Times New Roman" panose="02020603050405020304" pitchFamily="18" charset="0"/>
                          <a:ea typeface="+mn-ea"/>
                          <a:cs typeface="Times New Roman" panose="02020603050405020304" pitchFamily="18" charset="0"/>
                        </a:rPr>
                        <a:t>Use “Extrude to Prism” tool and</a:t>
                      </a:r>
                      <a:br>
                        <a:rPr lang="en-GB" sz="1600" b="1" kern="1200" dirty="0">
                          <a:solidFill>
                            <a:schemeClr val="tx1"/>
                          </a:solidFill>
                          <a:effectLst/>
                          <a:latin typeface="Times New Roman" panose="02020603050405020304" pitchFamily="18" charset="0"/>
                          <a:ea typeface="+mn-ea"/>
                          <a:cs typeface="Times New Roman" panose="02020603050405020304" pitchFamily="18" charset="0"/>
                        </a:rPr>
                      </a:br>
                      <a:r>
                        <a:rPr lang="en-GB" sz="1600" b="1" kern="1200" dirty="0">
                          <a:solidFill>
                            <a:schemeClr val="tx1"/>
                          </a:solidFill>
                          <a:effectLst/>
                          <a:latin typeface="Times New Roman" panose="02020603050405020304" pitchFamily="18" charset="0"/>
                          <a:ea typeface="+mn-ea"/>
                          <a:cs typeface="Times New Roman" panose="02020603050405020304" pitchFamily="18" charset="0"/>
                        </a:rPr>
                        <a:t>click the base of the building</a:t>
                      </a:r>
                      <a:endParaRPr lang="en-US" sz="1600" b="1" kern="1200" dirty="0">
                        <a:solidFill>
                          <a:schemeClr val="tx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GB" sz="1600" b="1" kern="1200" dirty="0">
                          <a:solidFill>
                            <a:schemeClr val="tx1"/>
                          </a:solidFill>
                          <a:effectLst/>
                          <a:latin typeface="Times New Roman" panose="02020603050405020304" pitchFamily="18" charset="0"/>
                          <a:ea typeface="+mn-ea"/>
                          <a:cs typeface="Times New Roman" panose="02020603050405020304" pitchFamily="18" charset="0"/>
                        </a:rPr>
                        <a:t>Input 9.6 as its Altitude</a:t>
                      </a:r>
                      <a:endParaRPr lang="en-US" sz="16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just"/>
                      <a:endParaRPr lang="en-GB"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64980404"/>
                  </a:ext>
                </a:extLst>
              </a:tr>
            </a:tbl>
          </a:graphicData>
        </a:graphic>
      </p:graphicFrame>
      <p:pic>
        <p:nvPicPr>
          <p:cNvPr id="54" name="Picture 53" descr="A screenshot of a cell phone&#10;&#10;Description automatically generated">
            <a:extLst>
              <a:ext uri="{FF2B5EF4-FFF2-40B4-BE49-F238E27FC236}">
                <a16:creationId xmlns:a16="http://schemas.microsoft.com/office/drawing/2014/main" id="{04C92631-6E5F-450D-B4C7-ABD51A68C404}"/>
              </a:ext>
            </a:extLst>
          </p:cNvPr>
          <p:cNvPicPr/>
          <p:nvPr/>
        </p:nvPicPr>
        <p:blipFill rotWithShape="1">
          <a:blip r:embed="rId6" cstate="print">
            <a:extLst>
              <a:ext uri="{28A0092B-C50C-407E-A947-70E740481C1C}">
                <a14:useLocalDpi xmlns:a14="http://schemas.microsoft.com/office/drawing/2010/main" val="0"/>
              </a:ext>
            </a:extLst>
          </a:blip>
          <a:srcRect t="1" b="47699"/>
          <a:stretch/>
        </p:blipFill>
        <p:spPr bwMode="auto">
          <a:xfrm>
            <a:off x="5801081" y="1574375"/>
            <a:ext cx="1200785" cy="1433195"/>
          </a:xfrm>
          <a:prstGeom prst="rect">
            <a:avLst/>
          </a:prstGeom>
          <a:noFill/>
          <a:ln>
            <a:noFill/>
          </a:ln>
          <a:extLst>
            <a:ext uri="{53640926-AAD7-44D8-BBD7-CCE9431645EC}">
              <a14:shadowObscured xmlns:a14="http://schemas.microsoft.com/office/drawing/2010/main"/>
            </a:ext>
          </a:extLst>
        </p:spPr>
      </p:pic>
      <p:pic>
        <p:nvPicPr>
          <p:cNvPr id="56" name="Picture 55">
            <a:extLst>
              <a:ext uri="{FF2B5EF4-FFF2-40B4-BE49-F238E27FC236}">
                <a16:creationId xmlns:a16="http://schemas.microsoft.com/office/drawing/2014/main" id="{8C24A242-14BA-46A6-9B78-2345147D1C5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050162" y="3386089"/>
            <a:ext cx="2861945" cy="1151890"/>
          </a:xfrm>
          <a:prstGeom prst="rect">
            <a:avLst/>
          </a:prstGeom>
          <a:noFill/>
          <a:ln>
            <a:noFill/>
          </a:ln>
        </p:spPr>
      </p:pic>
    </p:spTree>
    <p:extLst>
      <p:ext uri="{BB962C8B-B14F-4D97-AF65-F5344CB8AC3E}">
        <p14:creationId xmlns:p14="http://schemas.microsoft.com/office/powerpoint/2010/main" val="677344685"/>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1000" fill="hold"/>
                                        <p:tgtEl>
                                          <p:spTgt spid="112"/>
                                        </p:tgtEl>
                                        <p:attrNameLst>
                                          <p:attrName>ppt_w</p:attrName>
                                        </p:attrNameLst>
                                      </p:cBhvr>
                                      <p:tavLst>
                                        <p:tav tm="0">
                                          <p:val>
                                            <p:fltVal val="0"/>
                                          </p:val>
                                        </p:tav>
                                        <p:tav tm="100000">
                                          <p:val>
                                            <p:strVal val="#ppt_w"/>
                                          </p:val>
                                        </p:tav>
                                      </p:tavLst>
                                    </p:anim>
                                    <p:anim calcmode="lin" valueType="num">
                                      <p:cBhvr>
                                        <p:cTn id="8" dur="1000" fill="hold"/>
                                        <p:tgtEl>
                                          <p:spTgt spid="112"/>
                                        </p:tgtEl>
                                        <p:attrNameLst>
                                          <p:attrName>ppt_h</p:attrName>
                                        </p:attrNameLst>
                                      </p:cBhvr>
                                      <p:tavLst>
                                        <p:tav tm="0">
                                          <p:val>
                                            <p:fltVal val="0"/>
                                          </p:val>
                                        </p:tav>
                                        <p:tav tm="100000">
                                          <p:val>
                                            <p:strVal val="#ppt_h"/>
                                          </p:val>
                                        </p:tav>
                                      </p:tavLst>
                                    </p:anim>
                                    <p:anim calcmode="lin" valueType="num">
                                      <p:cBhvr>
                                        <p:cTn id="9" dur="1000" fill="hold"/>
                                        <p:tgtEl>
                                          <p:spTgt spid="112"/>
                                        </p:tgtEl>
                                        <p:attrNameLst>
                                          <p:attrName>style.rotation</p:attrName>
                                        </p:attrNameLst>
                                      </p:cBhvr>
                                      <p:tavLst>
                                        <p:tav tm="0">
                                          <p:val>
                                            <p:fltVal val="90"/>
                                          </p:val>
                                        </p:tav>
                                        <p:tav tm="100000">
                                          <p:val>
                                            <p:fltVal val="0"/>
                                          </p:val>
                                        </p:tav>
                                      </p:tavLst>
                                    </p:anim>
                                    <p:animEffect transition="in" filter="fade">
                                      <p:cBhvr>
                                        <p:cTn id="10" dur="1000"/>
                                        <p:tgtEl>
                                          <p:spTgt spid="112"/>
                                        </p:tgtEl>
                                      </p:cBhvr>
                                    </p:animEffect>
                                  </p:childTnLst>
                                </p:cTn>
                              </p:par>
                              <p:par>
                                <p:cTn id="11" presetID="3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1000" fill="hold"/>
                                        <p:tgtEl>
                                          <p:spTgt spid="70"/>
                                        </p:tgtEl>
                                        <p:attrNameLst>
                                          <p:attrName>ppt_w</p:attrName>
                                        </p:attrNameLst>
                                      </p:cBhvr>
                                      <p:tavLst>
                                        <p:tav tm="0">
                                          <p:val>
                                            <p:fltVal val="0"/>
                                          </p:val>
                                        </p:tav>
                                        <p:tav tm="100000">
                                          <p:val>
                                            <p:strVal val="#ppt_w"/>
                                          </p:val>
                                        </p:tav>
                                      </p:tavLst>
                                    </p:anim>
                                    <p:anim calcmode="lin" valueType="num">
                                      <p:cBhvr>
                                        <p:cTn id="14" dur="1000" fill="hold"/>
                                        <p:tgtEl>
                                          <p:spTgt spid="70"/>
                                        </p:tgtEl>
                                        <p:attrNameLst>
                                          <p:attrName>ppt_h</p:attrName>
                                        </p:attrNameLst>
                                      </p:cBhvr>
                                      <p:tavLst>
                                        <p:tav tm="0">
                                          <p:val>
                                            <p:fltVal val="0"/>
                                          </p:val>
                                        </p:tav>
                                        <p:tav tm="100000">
                                          <p:val>
                                            <p:strVal val="#ppt_h"/>
                                          </p:val>
                                        </p:tav>
                                      </p:tavLst>
                                    </p:anim>
                                    <p:anim calcmode="lin" valueType="num">
                                      <p:cBhvr>
                                        <p:cTn id="15" dur="1000" fill="hold"/>
                                        <p:tgtEl>
                                          <p:spTgt spid="70"/>
                                        </p:tgtEl>
                                        <p:attrNameLst>
                                          <p:attrName>style.rotation</p:attrName>
                                        </p:attrNameLst>
                                      </p:cBhvr>
                                      <p:tavLst>
                                        <p:tav tm="0">
                                          <p:val>
                                            <p:fltVal val="90"/>
                                          </p:val>
                                        </p:tav>
                                        <p:tav tm="100000">
                                          <p:val>
                                            <p:fltVal val="0"/>
                                          </p:val>
                                        </p:tav>
                                      </p:tavLst>
                                    </p:anim>
                                    <p:animEffect transition="in" filter="fade">
                                      <p:cBhvr>
                                        <p:cTn id="16" dur="10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1000"/>
                                        <p:tgtEl>
                                          <p:spTgt spid="54"/>
                                        </p:tgtEl>
                                      </p:cBhvr>
                                    </p:animEffect>
                                    <p:anim calcmode="lin" valueType="num">
                                      <p:cBhvr>
                                        <p:cTn id="27" dur="1000" fill="hold"/>
                                        <p:tgtEl>
                                          <p:spTgt spid="54"/>
                                        </p:tgtEl>
                                        <p:attrNameLst>
                                          <p:attrName>ppt_x</p:attrName>
                                        </p:attrNameLst>
                                      </p:cBhvr>
                                      <p:tavLst>
                                        <p:tav tm="0">
                                          <p:val>
                                            <p:strVal val="#ppt_x"/>
                                          </p:val>
                                        </p:tav>
                                        <p:tav tm="100000">
                                          <p:val>
                                            <p:strVal val="#ppt_x"/>
                                          </p:val>
                                        </p:tav>
                                      </p:tavLst>
                                    </p:anim>
                                    <p:anim calcmode="lin" valueType="num">
                                      <p:cBhvr>
                                        <p:cTn id="28" dur="1000" fill="hold"/>
                                        <p:tgtEl>
                                          <p:spTgt spid="5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1000"/>
                                        <p:tgtEl>
                                          <p:spTgt spid="56"/>
                                        </p:tgtEl>
                                      </p:cBhvr>
                                    </p:animEffect>
                                    <p:anim calcmode="lin" valueType="num">
                                      <p:cBhvr>
                                        <p:cTn id="32" dur="1000" fill="hold"/>
                                        <p:tgtEl>
                                          <p:spTgt spid="56"/>
                                        </p:tgtEl>
                                        <p:attrNameLst>
                                          <p:attrName>ppt_x</p:attrName>
                                        </p:attrNameLst>
                                      </p:cBhvr>
                                      <p:tavLst>
                                        <p:tav tm="0">
                                          <p:val>
                                            <p:strVal val="#ppt_x"/>
                                          </p:val>
                                        </p:tav>
                                        <p:tav tm="100000">
                                          <p:val>
                                            <p:strVal val="#ppt_x"/>
                                          </p:val>
                                        </p:tav>
                                      </p:tavLst>
                                    </p:anim>
                                    <p:anim calcmode="lin" valueType="num">
                                      <p:cBhvr>
                                        <p:cTn id="3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5" name="Slide Number Placeholder 4">
            <a:extLst>
              <a:ext uri="{FF2B5EF4-FFF2-40B4-BE49-F238E27FC236}">
                <a16:creationId xmlns:a16="http://schemas.microsoft.com/office/drawing/2014/main" id="{E52A4475-52A4-46BD-BBC0-8590F16F3747}"/>
              </a:ext>
            </a:extLst>
          </p:cNvPr>
          <p:cNvSpPr>
            <a:spLocks noGrp="1"/>
          </p:cNvSpPr>
          <p:nvPr>
            <p:ph type="sldNum" sz="quarter" idx="12"/>
          </p:nvPr>
        </p:nvSpPr>
        <p:spPr/>
        <p:txBody>
          <a:bodyPr/>
          <a:lstStyle/>
          <a:p>
            <a:fld id="{84FB7F4A-EDAA-4811-8ACD-C1EBE3764D9A}" type="slidenum">
              <a:rPr lang="zh-CN" altLang="en-US" smtClean="0"/>
              <a:t>53</a:t>
            </a:fld>
            <a:endParaRPr lang="zh-CN" altLang="en-US" dirty="0"/>
          </a:p>
        </p:txBody>
      </p:sp>
      <p:grpSp>
        <p:nvGrpSpPr>
          <p:cNvPr id="70" name="Group 4">
            <a:extLst>
              <a:ext uri="{FF2B5EF4-FFF2-40B4-BE49-F238E27FC236}">
                <a16:creationId xmlns:a16="http://schemas.microsoft.com/office/drawing/2014/main" id="{553410CF-182D-4AFA-8636-084A5C086FF9}"/>
              </a:ext>
            </a:extLst>
          </p:cNvPr>
          <p:cNvGrpSpPr>
            <a:grpSpLocks noChangeAspect="1"/>
          </p:cNvGrpSpPr>
          <p:nvPr/>
        </p:nvGrpSpPr>
        <p:grpSpPr bwMode="auto">
          <a:xfrm flipH="1">
            <a:off x="1860444" y="767704"/>
            <a:ext cx="1133478" cy="621619"/>
            <a:chOff x="3326" y="771"/>
            <a:chExt cx="2348" cy="954"/>
          </a:xfrm>
          <a:solidFill>
            <a:schemeClr val="tx1">
              <a:lumMod val="75000"/>
              <a:lumOff val="25000"/>
            </a:schemeClr>
          </a:solidFill>
        </p:grpSpPr>
        <p:sp>
          <p:nvSpPr>
            <p:cNvPr id="71" name="Freeform 5">
              <a:extLst>
                <a:ext uri="{FF2B5EF4-FFF2-40B4-BE49-F238E27FC236}">
                  <a16:creationId xmlns:a16="http://schemas.microsoft.com/office/drawing/2014/main" id="{9997A38E-3E88-44C2-9F16-3772F434CCAA}"/>
                </a:ext>
              </a:extLst>
            </p:cNvPr>
            <p:cNvSpPr>
              <a:spLocks noEditPoints="1"/>
            </p:cNvSpPr>
            <p:nvPr/>
          </p:nvSpPr>
          <p:spPr bwMode="auto">
            <a:xfrm>
              <a:off x="3326" y="771"/>
              <a:ext cx="2348" cy="954"/>
            </a:xfrm>
            <a:custGeom>
              <a:avLst/>
              <a:gdLst>
                <a:gd name="T0" fmla="*/ 969 w 991"/>
                <a:gd name="T1" fmla="*/ 166 h 401"/>
                <a:gd name="T2" fmla="*/ 911 w 991"/>
                <a:gd name="T3" fmla="*/ 115 h 401"/>
                <a:gd name="T4" fmla="*/ 851 w 991"/>
                <a:gd name="T5" fmla="*/ 67 h 401"/>
                <a:gd name="T6" fmla="*/ 780 w 991"/>
                <a:gd name="T7" fmla="*/ 16 h 401"/>
                <a:gd name="T8" fmla="*/ 774 w 991"/>
                <a:gd name="T9" fmla="*/ 17 h 401"/>
                <a:gd name="T10" fmla="*/ 770 w 991"/>
                <a:gd name="T11" fmla="*/ 16 h 401"/>
                <a:gd name="T12" fmla="*/ 354 w 991"/>
                <a:gd name="T13" fmla="*/ 3 h 401"/>
                <a:gd name="T14" fmla="*/ 149 w 991"/>
                <a:gd name="T15" fmla="*/ 2 h 401"/>
                <a:gd name="T16" fmla="*/ 44 w 991"/>
                <a:gd name="T17" fmla="*/ 3 h 401"/>
                <a:gd name="T18" fmla="*/ 9 w 991"/>
                <a:gd name="T19" fmla="*/ 34 h 401"/>
                <a:gd name="T20" fmla="*/ 6 w 991"/>
                <a:gd name="T21" fmla="*/ 38 h 401"/>
                <a:gd name="T22" fmla="*/ 3 w 991"/>
                <a:gd name="T23" fmla="*/ 263 h 401"/>
                <a:gd name="T24" fmla="*/ 2 w 991"/>
                <a:gd name="T25" fmla="*/ 319 h 401"/>
                <a:gd name="T26" fmla="*/ 4 w 991"/>
                <a:gd name="T27" fmla="*/ 363 h 401"/>
                <a:gd name="T28" fmla="*/ 63 w 991"/>
                <a:gd name="T29" fmla="*/ 388 h 401"/>
                <a:gd name="T30" fmla="*/ 514 w 991"/>
                <a:gd name="T31" fmla="*/ 399 h 401"/>
                <a:gd name="T32" fmla="*/ 768 w 991"/>
                <a:gd name="T33" fmla="*/ 392 h 401"/>
                <a:gd name="T34" fmla="*/ 772 w 991"/>
                <a:gd name="T35" fmla="*/ 391 h 401"/>
                <a:gd name="T36" fmla="*/ 778 w 991"/>
                <a:gd name="T37" fmla="*/ 391 h 401"/>
                <a:gd name="T38" fmla="*/ 901 w 991"/>
                <a:gd name="T39" fmla="*/ 317 h 401"/>
                <a:gd name="T40" fmla="*/ 952 w 991"/>
                <a:gd name="T41" fmla="*/ 270 h 401"/>
                <a:gd name="T42" fmla="*/ 987 w 991"/>
                <a:gd name="T43" fmla="*/ 214 h 401"/>
                <a:gd name="T44" fmla="*/ 969 w 991"/>
                <a:gd name="T45" fmla="*/ 166 h 401"/>
                <a:gd name="T46" fmla="*/ 970 w 991"/>
                <a:gd name="T47" fmla="*/ 222 h 401"/>
                <a:gd name="T48" fmla="*/ 879 w 991"/>
                <a:gd name="T49" fmla="*/ 316 h 401"/>
                <a:gd name="T50" fmla="*/ 772 w 991"/>
                <a:gd name="T51" fmla="*/ 380 h 401"/>
                <a:gd name="T52" fmla="*/ 771 w 991"/>
                <a:gd name="T53" fmla="*/ 380 h 401"/>
                <a:gd name="T54" fmla="*/ 768 w 991"/>
                <a:gd name="T55" fmla="*/ 379 h 401"/>
                <a:gd name="T56" fmla="*/ 349 w 991"/>
                <a:gd name="T57" fmla="*/ 386 h 401"/>
                <a:gd name="T58" fmla="*/ 142 w 991"/>
                <a:gd name="T59" fmla="*/ 380 h 401"/>
                <a:gd name="T60" fmla="*/ 38 w 991"/>
                <a:gd name="T61" fmla="*/ 374 h 401"/>
                <a:gd name="T62" fmla="*/ 14 w 991"/>
                <a:gd name="T63" fmla="*/ 329 h 401"/>
                <a:gd name="T64" fmla="*/ 15 w 991"/>
                <a:gd name="T65" fmla="*/ 276 h 401"/>
                <a:gd name="T66" fmla="*/ 14 w 991"/>
                <a:gd name="T67" fmla="*/ 38 h 401"/>
                <a:gd name="T68" fmla="*/ 14 w 991"/>
                <a:gd name="T69" fmla="*/ 37 h 401"/>
                <a:gd name="T70" fmla="*/ 66 w 991"/>
                <a:gd name="T71" fmla="*/ 15 h 401"/>
                <a:gd name="T72" fmla="*/ 112 w 991"/>
                <a:gd name="T73" fmla="*/ 15 h 401"/>
                <a:gd name="T74" fmla="*/ 208 w 991"/>
                <a:gd name="T75" fmla="*/ 15 h 401"/>
                <a:gd name="T76" fmla="*/ 393 w 991"/>
                <a:gd name="T77" fmla="*/ 17 h 401"/>
                <a:gd name="T78" fmla="*/ 770 w 991"/>
                <a:gd name="T79" fmla="*/ 29 h 401"/>
                <a:gd name="T80" fmla="*/ 776 w 991"/>
                <a:gd name="T81" fmla="*/ 25 h 401"/>
                <a:gd name="T82" fmla="*/ 830 w 991"/>
                <a:gd name="T83" fmla="*/ 68 h 401"/>
                <a:gd name="T84" fmla="*/ 886 w 991"/>
                <a:gd name="T85" fmla="*/ 114 h 401"/>
                <a:gd name="T86" fmla="*/ 941 w 991"/>
                <a:gd name="T87" fmla="*/ 160 h 401"/>
                <a:gd name="T88" fmla="*/ 970 w 991"/>
                <a:gd name="T89" fmla="*/ 22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1" h="401">
                  <a:moveTo>
                    <a:pt x="969" y="166"/>
                  </a:moveTo>
                  <a:cubicBezTo>
                    <a:pt x="951" y="148"/>
                    <a:pt x="930" y="132"/>
                    <a:pt x="911" y="115"/>
                  </a:cubicBezTo>
                  <a:cubicBezTo>
                    <a:pt x="891" y="99"/>
                    <a:pt x="871" y="83"/>
                    <a:pt x="851" y="67"/>
                  </a:cubicBezTo>
                  <a:cubicBezTo>
                    <a:pt x="828" y="49"/>
                    <a:pt x="805" y="29"/>
                    <a:pt x="780" y="16"/>
                  </a:cubicBezTo>
                  <a:cubicBezTo>
                    <a:pt x="777" y="15"/>
                    <a:pt x="775" y="15"/>
                    <a:pt x="774" y="17"/>
                  </a:cubicBezTo>
                  <a:cubicBezTo>
                    <a:pt x="773" y="16"/>
                    <a:pt x="772" y="16"/>
                    <a:pt x="770" y="16"/>
                  </a:cubicBezTo>
                  <a:cubicBezTo>
                    <a:pt x="631" y="10"/>
                    <a:pt x="493" y="5"/>
                    <a:pt x="354" y="3"/>
                  </a:cubicBezTo>
                  <a:cubicBezTo>
                    <a:pt x="285" y="2"/>
                    <a:pt x="217" y="2"/>
                    <a:pt x="149" y="2"/>
                  </a:cubicBezTo>
                  <a:cubicBezTo>
                    <a:pt x="114" y="2"/>
                    <a:pt x="78" y="0"/>
                    <a:pt x="44" y="3"/>
                  </a:cubicBezTo>
                  <a:cubicBezTo>
                    <a:pt x="26" y="5"/>
                    <a:pt x="6" y="14"/>
                    <a:pt x="9" y="34"/>
                  </a:cubicBezTo>
                  <a:cubicBezTo>
                    <a:pt x="8" y="34"/>
                    <a:pt x="6" y="35"/>
                    <a:pt x="6" y="38"/>
                  </a:cubicBezTo>
                  <a:cubicBezTo>
                    <a:pt x="2" y="113"/>
                    <a:pt x="3" y="188"/>
                    <a:pt x="3" y="263"/>
                  </a:cubicBezTo>
                  <a:cubicBezTo>
                    <a:pt x="2" y="282"/>
                    <a:pt x="2" y="301"/>
                    <a:pt x="2" y="319"/>
                  </a:cubicBezTo>
                  <a:cubicBezTo>
                    <a:pt x="2" y="333"/>
                    <a:pt x="0" y="349"/>
                    <a:pt x="4" y="363"/>
                  </a:cubicBezTo>
                  <a:cubicBezTo>
                    <a:pt x="11" y="389"/>
                    <a:pt x="41" y="387"/>
                    <a:pt x="63" y="388"/>
                  </a:cubicBezTo>
                  <a:cubicBezTo>
                    <a:pt x="213" y="397"/>
                    <a:pt x="364" y="401"/>
                    <a:pt x="514" y="399"/>
                  </a:cubicBezTo>
                  <a:cubicBezTo>
                    <a:pt x="599" y="398"/>
                    <a:pt x="683" y="396"/>
                    <a:pt x="768" y="392"/>
                  </a:cubicBezTo>
                  <a:cubicBezTo>
                    <a:pt x="770" y="392"/>
                    <a:pt x="771" y="392"/>
                    <a:pt x="772" y="391"/>
                  </a:cubicBezTo>
                  <a:cubicBezTo>
                    <a:pt x="774" y="392"/>
                    <a:pt x="776" y="392"/>
                    <a:pt x="778" y="391"/>
                  </a:cubicBezTo>
                  <a:cubicBezTo>
                    <a:pt x="821" y="369"/>
                    <a:pt x="863" y="346"/>
                    <a:pt x="901" y="317"/>
                  </a:cubicBezTo>
                  <a:cubicBezTo>
                    <a:pt x="919" y="303"/>
                    <a:pt x="937" y="287"/>
                    <a:pt x="952" y="270"/>
                  </a:cubicBezTo>
                  <a:cubicBezTo>
                    <a:pt x="966" y="254"/>
                    <a:pt x="983" y="235"/>
                    <a:pt x="987" y="214"/>
                  </a:cubicBezTo>
                  <a:cubicBezTo>
                    <a:pt x="991" y="195"/>
                    <a:pt x="982" y="179"/>
                    <a:pt x="969" y="166"/>
                  </a:cubicBezTo>
                  <a:close/>
                  <a:moveTo>
                    <a:pt x="970" y="222"/>
                  </a:moveTo>
                  <a:cubicBezTo>
                    <a:pt x="952" y="260"/>
                    <a:pt x="912" y="292"/>
                    <a:pt x="879" y="316"/>
                  </a:cubicBezTo>
                  <a:cubicBezTo>
                    <a:pt x="845" y="340"/>
                    <a:pt x="808" y="360"/>
                    <a:pt x="772" y="380"/>
                  </a:cubicBezTo>
                  <a:cubicBezTo>
                    <a:pt x="772" y="380"/>
                    <a:pt x="772" y="380"/>
                    <a:pt x="771" y="380"/>
                  </a:cubicBezTo>
                  <a:cubicBezTo>
                    <a:pt x="770" y="379"/>
                    <a:pt x="769" y="379"/>
                    <a:pt x="768" y="379"/>
                  </a:cubicBezTo>
                  <a:cubicBezTo>
                    <a:pt x="629" y="386"/>
                    <a:pt x="489" y="388"/>
                    <a:pt x="349" y="386"/>
                  </a:cubicBezTo>
                  <a:cubicBezTo>
                    <a:pt x="280" y="385"/>
                    <a:pt x="211" y="383"/>
                    <a:pt x="142" y="380"/>
                  </a:cubicBezTo>
                  <a:cubicBezTo>
                    <a:pt x="107" y="378"/>
                    <a:pt x="72" y="378"/>
                    <a:pt x="38" y="374"/>
                  </a:cubicBezTo>
                  <a:cubicBezTo>
                    <a:pt x="12" y="371"/>
                    <a:pt x="14" y="350"/>
                    <a:pt x="14" y="329"/>
                  </a:cubicBezTo>
                  <a:cubicBezTo>
                    <a:pt x="15" y="312"/>
                    <a:pt x="15" y="294"/>
                    <a:pt x="15" y="276"/>
                  </a:cubicBezTo>
                  <a:cubicBezTo>
                    <a:pt x="15" y="197"/>
                    <a:pt x="18" y="117"/>
                    <a:pt x="14" y="38"/>
                  </a:cubicBezTo>
                  <a:cubicBezTo>
                    <a:pt x="14" y="37"/>
                    <a:pt x="14" y="37"/>
                    <a:pt x="14" y="37"/>
                  </a:cubicBezTo>
                  <a:cubicBezTo>
                    <a:pt x="20" y="14"/>
                    <a:pt x="47" y="15"/>
                    <a:pt x="66" y="15"/>
                  </a:cubicBezTo>
                  <a:cubicBezTo>
                    <a:pt x="81" y="15"/>
                    <a:pt x="97" y="15"/>
                    <a:pt x="112" y="15"/>
                  </a:cubicBezTo>
                  <a:cubicBezTo>
                    <a:pt x="144" y="15"/>
                    <a:pt x="176" y="15"/>
                    <a:pt x="208" y="15"/>
                  </a:cubicBezTo>
                  <a:cubicBezTo>
                    <a:pt x="270" y="16"/>
                    <a:pt x="332" y="16"/>
                    <a:pt x="393" y="17"/>
                  </a:cubicBezTo>
                  <a:cubicBezTo>
                    <a:pt x="519" y="19"/>
                    <a:pt x="645" y="23"/>
                    <a:pt x="770" y="29"/>
                  </a:cubicBezTo>
                  <a:cubicBezTo>
                    <a:pt x="773" y="29"/>
                    <a:pt x="775" y="27"/>
                    <a:pt x="776" y="25"/>
                  </a:cubicBezTo>
                  <a:cubicBezTo>
                    <a:pt x="792" y="41"/>
                    <a:pt x="812" y="54"/>
                    <a:pt x="830" y="68"/>
                  </a:cubicBezTo>
                  <a:cubicBezTo>
                    <a:pt x="849" y="83"/>
                    <a:pt x="867" y="98"/>
                    <a:pt x="886" y="114"/>
                  </a:cubicBezTo>
                  <a:cubicBezTo>
                    <a:pt x="905" y="129"/>
                    <a:pt x="923" y="145"/>
                    <a:pt x="941" y="160"/>
                  </a:cubicBezTo>
                  <a:cubicBezTo>
                    <a:pt x="959" y="176"/>
                    <a:pt x="982" y="195"/>
                    <a:pt x="970"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2" name="Freeform 6">
              <a:extLst>
                <a:ext uri="{FF2B5EF4-FFF2-40B4-BE49-F238E27FC236}">
                  <a16:creationId xmlns:a16="http://schemas.microsoft.com/office/drawing/2014/main" id="{41603308-F7E7-448D-A2CB-696A9743B90E}"/>
                </a:ext>
              </a:extLst>
            </p:cNvPr>
            <p:cNvSpPr>
              <a:spLocks noEditPoints="1"/>
            </p:cNvSpPr>
            <p:nvPr/>
          </p:nvSpPr>
          <p:spPr bwMode="auto">
            <a:xfrm>
              <a:off x="5302" y="1201"/>
              <a:ext cx="123" cy="129"/>
            </a:xfrm>
            <a:custGeom>
              <a:avLst/>
              <a:gdLst>
                <a:gd name="T0" fmla="*/ 51 w 52"/>
                <a:gd name="T1" fmla="*/ 28 h 54"/>
                <a:gd name="T2" fmla="*/ 44 w 52"/>
                <a:gd name="T3" fmla="*/ 13 h 54"/>
                <a:gd name="T4" fmla="*/ 32 w 52"/>
                <a:gd name="T5" fmla="*/ 1 h 54"/>
                <a:gd name="T6" fmla="*/ 19 w 52"/>
                <a:gd name="T7" fmla="*/ 3 h 54"/>
                <a:gd name="T8" fmla="*/ 0 w 52"/>
                <a:gd name="T9" fmla="*/ 29 h 54"/>
                <a:gd name="T10" fmla="*/ 26 w 52"/>
                <a:gd name="T11" fmla="*/ 53 h 54"/>
                <a:gd name="T12" fmla="*/ 51 w 52"/>
                <a:gd name="T13" fmla="*/ 28 h 54"/>
                <a:gd name="T14" fmla="*/ 26 w 52"/>
                <a:gd name="T15" fmla="*/ 42 h 54"/>
                <a:gd name="T16" fmla="*/ 11 w 52"/>
                <a:gd name="T17" fmla="*/ 29 h 54"/>
                <a:gd name="T18" fmla="*/ 16 w 52"/>
                <a:gd name="T19" fmla="*/ 18 h 54"/>
                <a:gd name="T20" fmla="*/ 25 w 52"/>
                <a:gd name="T21" fmla="*/ 12 h 54"/>
                <a:gd name="T22" fmla="*/ 27 w 52"/>
                <a:gd name="T23" fmla="*/ 10 h 54"/>
                <a:gd name="T24" fmla="*/ 26 w 52"/>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51" y="28"/>
                  </a:moveTo>
                  <a:cubicBezTo>
                    <a:pt x="50" y="23"/>
                    <a:pt x="48" y="17"/>
                    <a:pt x="44" y="13"/>
                  </a:cubicBezTo>
                  <a:cubicBezTo>
                    <a:pt x="46" y="7"/>
                    <a:pt x="37" y="2"/>
                    <a:pt x="32" y="1"/>
                  </a:cubicBezTo>
                  <a:cubicBezTo>
                    <a:pt x="28" y="0"/>
                    <a:pt x="23" y="1"/>
                    <a:pt x="19" y="3"/>
                  </a:cubicBezTo>
                  <a:cubicBezTo>
                    <a:pt x="8" y="4"/>
                    <a:pt x="0" y="20"/>
                    <a:pt x="0" y="29"/>
                  </a:cubicBezTo>
                  <a:cubicBezTo>
                    <a:pt x="0" y="44"/>
                    <a:pt x="12" y="54"/>
                    <a:pt x="26" y="53"/>
                  </a:cubicBezTo>
                  <a:cubicBezTo>
                    <a:pt x="40" y="53"/>
                    <a:pt x="52" y="43"/>
                    <a:pt x="51" y="28"/>
                  </a:cubicBezTo>
                  <a:close/>
                  <a:moveTo>
                    <a:pt x="26" y="42"/>
                  </a:moveTo>
                  <a:cubicBezTo>
                    <a:pt x="18" y="42"/>
                    <a:pt x="11" y="37"/>
                    <a:pt x="11" y="29"/>
                  </a:cubicBezTo>
                  <a:cubicBezTo>
                    <a:pt x="11" y="25"/>
                    <a:pt x="13" y="21"/>
                    <a:pt x="16" y="18"/>
                  </a:cubicBezTo>
                  <a:cubicBezTo>
                    <a:pt x="18" y="15"/>
                    <a:pt x="22" y="14"/>
                    <a:pt x="25" y="12"/>
                  </a:cubicBezTo>
                  <a:cubicBezTo>
                    <a:pt x="26" y="11"/>
                    <a:pt x="26" y="11"/>
                    <a:pt x="27" y="10"/>
                  </a:cubicBezTo>
                  <a:cubicBezTo>
                    <a:pt x="40" y="17"/>
                    <a:pt x="45" y="40"/>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3" name="Freeform 7">
              <a:extLst>
                <a:ext uri="{FF2B5EF4-FFF2-40B4-BE49-F238E27FC236}">
                  <a16:creationId xmlns:a16="http://schemas.microsoft.com/office/drawing/2014/main" id="{A8C6DD86-1D47-45A1-B0F0-40DBC03DE2C2}"/>
                </a:ext>
              </a:extLst>
            </p:cNvPr>
            <p:cNvSpPr/>
            <p:nvPr/>
          </p:nvSpPr>
          <p:spPr bwMode="auto">
            <a:xfrm>
              <a:off x="3375" y="1549"/>
              <a:ext cx="76" cy="100"/>
            </a:xfrm>
            <a:custGeom>
              <a:avLst/>
              <a:gdLst>
                <a:gd name="T0" fmla="*/ 28 w 32"/>
                <a:gd name="T1" fmla="*/ 31 h 42"/>
                <a:gd name="T2" fmla="*/ 14 w 32"/>
                <a:gd name="T3" fmla="*/ 22 h 42"/>
                <a:gd name="T4" fmla="*/ 15 w 32"/>
                <a:gd name="T5" fmla="*/ 5 h 42"/>
                <a:gd name="T6" fmla="*/ 11 w 32"/>
                <a:gd name="T7" fmla="*/ 2 h 42"/>
                <a:gd name="T8" fmla="*/ 4 w 32"/>
                <a:gd name="T9" fmla="*/ 26 h 42"/>
                <a:gd name="T10" fmla="*/ 28 w 32"/>
                <a:gd name="T11" fmla="*/ 40 h 42"/>
                <a:gd name="T12" fmla="*/ 28 w 32"/>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2" h="42">
                  <a:moveTo>
                    <a:pt x="28" y="31"/>
                  </a:moveTo>
                  <a:cubicBezTo>
                    <a:pt x="22" y="29"/>
                    <a:pt x="17" y="28"/>
                    <a:pt x="14" y="22"/>
                  </a:cubicBezTo>
                  <a:cubicBezTo>
                    <a:pt x="12" y="17"/>
                    <a:pt x="12" y="10"/>
                    <a:pt x="15" y="5"/>
                  </a:cubicBezTo>
                  <a:cubicBezTo>
                    <a:pt x="16" y="3"/>
                    <a:pt x="14" y="0"/>
                    <a:pt x="11" y="2"/>
                  </a:cubicBezTo>
                  <a:cubicBezTo>
                    <a:pt x="4" y="8"/>
                    <a:pt x="0" y="17"/>
                    <a:pt x="4" y="26"/>
                  </a:cubicBezTo>
                  <a:cubicBezTo>
                    <a:pt x="8" y="35"/>
                    <a:pt x="18" y="42"/>
                    <a:pt x="28" y="40"/>
                  </a:cubicBezTo>
                  <a:cubicBezTo>
                    <a:pt x="32" y="39"/>
                    <a:pt x="32" y="33"/>
                    <a:pt x="2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4" name="Freeform 8">
              <a:extLst>
                <a:ext uri="{FF2B5EF4-FFF2-40B4-BE49-F238E27FC236}">
                  <a16:creationId xmlns:a16="http://schemas.microsoft.com/office/drawing/2014/main" id="{F7FD735D-FD34-4CF9-B806-FE86F6FF7DCB}"/>
                </a:ext>
              </a:extLst>
            </p:cNvPr>
            <p:cNvSpPr/>
            <p:nvPr/>
          </p:nvSpPr>
          <p:spPr bwMode="auto">
            <a:xfrm>
              <a:off x="3382" y="1437"/>
              <a:ext cx="27" cy="79"/>
            </a:xfrm>
            <a:custGeom>
              <a:avLst/>
              <a:gdLst>
                <a:gd name="T0" fmla="*/ 9 w 11"/>
                <a:gd name="T1" fmla="*/ 3 h 33"/>
                <a:gd name="T2" fmla="*/ 2 w 11"/>
                <a:gd name="T3" fmla="*/ 3 h 33"/>
                <a:gd name="T4" fmla="*/ 1 w 11"/>
                <a:gd name="T5" fmla="*/ 15 h 33"/>
                <a:gd name="T6" fmla="*/ 3 w 11"/>
                <a:gd name="T7" fmla="*/ 29 h 33"/>
                <a:gd name="T8" fmla="*/ 9 w 11"/>
                <a:gd name="T9" fmla="*/ 29 h 33"/>
                <a:gd name="T10" fmla="*/ 10 w 11"/>
                <a:gd name="T11" fmla="*/ 15 h 33"/>
                <a:gd name="T12" fmla="*/ 9 w 11"/>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9" y="3"/>
                  </a:moveTo>
                  <a:cubicBezTo>
                    <a:pt x="8" y="0"/>
                    <a:pt x="3" y="0"/>
                    <a:pt x="2" y="3"/>
                  </a:cubicBezTo>
                  <a:cubicBezTo>
                    <a:pt x="0" y="7"/>
                    <a:pt x="1" y="11"/>
                    <a:pt x="1" y="15"/>
                  </a:cubicBezTo>
                  <a:cubicBezTo>
                    <a:pt x="2" y="20"/>
                    <a:pt x="2" y="24"/>
                    <a:pt x="3" y="29"/>
                  </a:cubicBezTo>
                  <a:cubicBezTo>
                    <a:pt x="3" y="33"/>
                    <a:pt x="8" y="33"/>
                    <a:pt x="9" y="29"/>
                  </a:cubicBezTo>
                  <a:cubicBezTo>
                    <a:pt x="9" y="24"/>
                    <a:pt x="10" y="20"/>
                    <a:pt x="10" y="15"/>
                  </a:cubicBezTo>
                  <a:cubicBezTo>
                    <a:pt x="10" y="11"/>
                    <a:pt x="11" y="7"/>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5" name="Freeform 9">
              <a:extLst>
                <a:ext uri="{FF2B5EF4-FFF2-40B4-BE49-F238E27FC236}">
                  <a16:creationId xmlns:a16="http://schemas.microsoft.com/office/drawing/2014/main" id="{775E19F0-D4E0-4132-BD6B-0F31A2AD326E}"/>
                </a:ext>
              </a:extLst>
            </p:cNvPr>
            <p:cNvSpPr/>
            <p:nvPr/>
          </p:nvSpPr>
          <p:spPr bwMode="auto">
            <a:xfrm>
              <a:off x="3380" y="1285"/>
              <a:ext cx="31" cy="86"/>
            </a:xfrm>
            <a:custGeom>
              <a:avLst/>
              <a:gdLst>
                <a:gd name="T0" fmla="*/ 9 w 13"/>
                <a:gd name="T1" fmla="*/ 1 h 36"/>
                <a:gd name="T2" fmla="*/ 4 w 13"/>
                <a:gd name="T3" fmla="*/ 1 h 36"/>
                <a:gd name="T4" fmla="*/ 2 w 13"/>
                <a:gd name="T5" fmla="*/ 16 h 36"/>
                <a:gd name="T6" fmla="*/ 4 w 13"/>
                <a:gd name="T7" fmla="*/ 34 h 36"/>
                <a:gd name="T8" fmla="*/ 9 w 13"/>
                <a:gd name="T9" fmla="*/ 34 h 36"/>
                <a:gd name="T10" fmla="*/ 11 w 13"/>
                <a:gd name="T11" fmla="*/ 16 h 36"/>
                <a:gd name="T12" fmla="*/ 9 w 13"/>
                <a:gd name="T13" fmla="*/ 1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9" y="1"/>
                  </a:moveTo>
                  <a:cubicBezTo>
                    <a:pt x="8" y="0"/>
                    <a:pt x="5" y="0"/>
                    <a:pt x="4" y="1"/>
                  </a:cubicBezTo>
                  <a:cubicBezTo>
                    <a:pt x="0" y="6"/>
                    <a:pt x="2" y="11"/>
                    <a:pt x="2" y="16"/>
                  </a:cubicBezTo>
                  <a:cubicBezTo>
                    <a:pt x="2" y="22"/>
                    <a:pt x="3" y="28"/>
                    <a:pt x="4" y="34"/>
                  </a:cubicBezTo>
                  <a:cubicBezTo>
                    <a:pt x="5" y="36"/>
                    <a:pt x="9" y="36"/>
                    <a:pt x="9" y="34"/>
                  </a:cubicBezTo>
                  <a:cubicBezTo>
                    <a:pt x="10" y="28"/>
                    <a:pt x="11" y="22"/>
                    <a:pt x="11" y="16"/>
                  </a:cubicBezTo>
                  <a:cubicBezTo>
                    <a:pt x="12" y="11"/>
                    <a:pt x="13" y="6"/>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6" name="Freeform 10">
              <a:extLst>
                <a:ext uri="{FF2B5EF4-FFF2-40B4-BE49-F238E27FC236}">
                  <a16:creationId xmlns:a16="http://schemas.microsoft.com/office/drawing/2014/main" id="{29785D45-44E2-448F-AAA0-D49BBC71D3EA}"/>
                </a:ext>
              </a:extLst>
            </p:cNvPr>
            <p:cNvSpPr/>
            <p:nvPr/>
          </p:nvSpPr>
          <p:spPr bwMode="auto">
            <a:xfrm>
              <a:off x="3380" y="1132"/>
              <a:ext cx="31" cy="89"/>
            </a:xfrm>
            <a:custGeom>
              <a:avLst/>
              <a:gdLst>
                <a:gd name="T0" fmla="*/ 8 w 13"/>
                <a:gd name="T1" fmla="*/ 4 h 37"/>
                <a:gd name="T2" fmla="*/ 0 w 13"/>
                <a:gd name="T3" fmla="*/ 6 h 37"/>
                <a:gd name="T4" fmla="*/ 2 w 13"/>
                <a:gd name="T5" fmla="*/ 18 h 37"/>
                <a:gd name="T6" fmla="*/ 3 w 13"/>
                <a:gd name="T7" fmla="*/ 32 h 37"/>
                <a:gd name="T8" fmla="*/ 10 w 13"/>
                <a:gd name="T9" fmla="*/ 33 h 37"/>
                <a:gd name="T10" fmla="*/ 8 w 13"/>
                <a:gd name="T11" fmla="*/ 4 h 37"/>
              </a:gdLst>
              <a:ahLst/>
              <a:cxnLst>
                <a:cxn ang="0">
                  <a:pos x="T0" y="T1"/>
                </a:cxn>
                <a:cxn ang="0">
                  <a:pos x="T2" y="T3"/>
                </a:cxn>
                <a:cxn ang="0">
                  <a:pos x="T4" y="T5"/>
                </a:cxn>
                <a:cxn ang="0">
                  <a:pos x="T6" y="T7"/>
                </a:cxn>
                <a:cxn ang="0">
                  <a:pos x="T8" y="T9"/>
                </a:cxn>
                <a:cxn ang="0">
                  <a:pos x="T10" y="T11"/>
                </a:cxn>
              </a:cxnLst>
              <a:rect l="0" t="0" r="r" b="b"/>
              <a:pathLst>
                <a:path w="13" h="37">
                  <a:moveTo>
                    <a:pt x="8" y="4"/>
                  </a:moveTo>
                  <a:cubicBezTo>
                    <a:pt x="6" y="0"/>
                    <a:pt x="1" y="2"/>
                    <a:pt x="0" y="6"/>
                  </a:cubicBezTo>
                  <a:cubicBezTo>
                    <a:pt x="0" y="10"/>
                    <a:pt x="2" y="14"/>
                    <a:pt x="2" y="18"/>
                  </a:cubicBezTo>
                  <a:cubicBezTo>
                    <a:pt x="3" y="23"/>
                    <a:pt x="3" y="28"/>
                    <a:pt x="3" y="32"/>
                  </a:cubicBezTo>
                  <a:cubicBezTo>
                    <a:pt x="3" y="36"/>
                    <a:pt x="9" y="37"/>
                    <a:pt x="10" y="33"/>
                  </a:cubicBezTo>
                  <a:cubicBezTo>
                    <a:pt x="12" y="25"/>
                    <a:pt x="13" y="12"/>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7" name="Freeform 11">
              <a:extLst>
                <a:ext uri="{FF2B5EF4-FFF2-40B4-BE49-F238E27FC236}">
                  <a16:creationId xmlns:a16="http://schemas.microsoft.com/office/drawing/2014/main" id="{904095EE-7588-4706-A267-3A8D99D673EA}"/>
                </a:ext>
              </a:extLst>
            </p:cNvPr>
            <p:cNvSpPr/>
            <p:nvPr/>
          </p:nvSpPr>
          <p:spPr bwMode="auto">
            <a:xfrm>
              <a:off x="3390" y="985"/>
              <a:ext cx="33" cy="88"/>
            </a:xfrm>
            <a:custGeom>
              <a:avLst/>
              <a:gdLst>
                <a:gd name="T0" fmla="*/ 7 w 14"/>
                <a:gd name="T1" fmla="*/ 3 h 37"/>
                <a:gd name="T2" fmla="*/ 0 w 14"/>
                <a:gd name="T3" fmla="*/ 6 h 37"/>
                <a:gd name="T4" fmla="*/ 2 w 14"/>
                <a:gd name="T5" fmla="*/ 17 h 37"/>
                <a:gd name="T6" fmla="*/ 2 w 14"/>
                <a:gd name="T7" fmla="*/ 31 h 37"/>
                <a:gd name="T8" fmla="*/ 8 w 14"/>
                <a:gd name="T9" fmla="*/ 33 h 37"/>
                <a:gd name="T10" fmla="*/ 7 w 14"/>
                <a:gd name="T11" fmla="*/ 3 h 37"/>
              </a:gdLst>
              <a:ahLst/>
              <a:cxnLst>
                <a:cxn ang="0">
                  <a:pos x="T0" y="T1"/>
                </a:cxn>
                <a:cxn ang="0">
                  <a:pos x="T2" y="T3"/>
                </a:cxn>
                <a:cxn ang="0">
                  <a:pos x="T4" y="T5"/>
                </a:cxn>
                <a:cxn ang="0">
                  <a:pos x="T6" y="T7"/>
                </a:cxn>
                <a:cxn ang="0">
                  <a:pos x="T8" y="T9"/>
                </a:cxn>
                <a:cxn ang="0">
                  <a:pos x="T10" y="T11"/>
                </a:cxn>
              </a:cxnLst>
              <a:rect l="0" t="0" r="r" b="b"/>
              <a:pathLst>
                <a:path w="14" h="37">
                  <a:moveTo>
                    <a:pt x="7" y="3"/>
                  </a:moveTo>
                  <a:cubicBezTo>
                    <a:pt x="4" y="0"/>
                    <a:pt x="0" y="2"/>
                    <a:pt x="0" y="6"/>
                  </a:cubicBezTo>
                  <a:cubicBezTo>
                    <a:pt x="0" y="10"/>
                    <a:pt x="2" y="13"/>
                    <a:pt x="2" y="17"/>
                  </a:cubicBezTo>
                  <a:cubicBezTo>
                    <a:pt x="3" y="22"/>
                    <a:pt x="3" y="27"/>
                    <a:pt x="2" y="31"/>
                  </a:cubicBezTo>
                  <a:cubicBezTo>
                    <a:pt x="1" y="36"/>
                    <a:pt x="7" y="37"/>
                    <a:pt x="8" y="33"/>
                  </a:cubicBezTo>
                  <a:cubicBezTo>
                    <a:pt x="11" y="25"/>
                    <a:pt x="14" y="1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8" name="Freeform 12">
              <a:extLst>
                <a:ext uri="{FF2B5EF4-FFF2-40B4-BE49-F238E27FC236}">
                  <a16:creationId xmlns:a16="http://schemas.microsoft.com/office/drawing/2014/main" id="{9CB82380-7DE4-464A-AF5B-3CFF612790ED}"/>
                </a:ext>
              </a:extLst>
            </p:cNvPr>
            <p:cNvSpPr/>
            <p:nvPr/>
          </p:nvSpPr>
          <p:spPr bwMode="auto">
            <a:xfrm>
              <a:off x="3390" y="823"/>
              <a:ext cx="59" cy="88"/>
            </a:xfrm>
            <a:custGeom>
              <a:avLst/>
              <a:gdLst>
                <a:gd name="T0" fmla="*/ 23 w 25"/>
                <a:gd name="T1" fmla="*/ 6 h 37"/>
                <a:gd name="T2" fmla="*/ 4 w 25"/>
                <a:gd name="T3" fmla="*/ 15 h 37"/>
                <a:gd name="T4" fmla="*/ 7 w 25"/>
                <a:gd name="T5" fmla="*/ 36 h 37"/>
                <a:gd name="T6" fmla="*/ 11 w 25"/>
                <a:gd name="T7" fmla="*/ 34 h 37"/>
                <a:gd name="T8" fmla="*/ 13 w 25"/>
                <a:gd name="T9" fmla="*/ 20 h 37"/>
                <a:gd name="T10" fmla="*/ 24 w 25"/>
                <a:gd name="T11" fmla="*/ 11 h 37"/>
                <a:gd name="T12" fmla="*/ 23 w 25"/>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25" h="37">
                  <a:moveTo>
                    <a:pt x="23" y="6"/>
                  </a:moveTo>
                  <a:cubicBezTo>
                    <a:pt x="17" y="0"/>
                    <a:pt x="7" y="9"/>
                    <a:pt x="4" y="15"/>
                  </a:cubicBezTo>
                  <a:cubicBezTo>
                    <a:pt x="0" y="22"/>
                    <a:pt x="1" y="31"/>
                    <a:pt x="7" y="36"/>
                  </a:cubicBezTo>
                  <a:cubicBezTo>
                    <a:pt x="8" y="37"/>
                    <a:pt x="11" y="36"/>
                    <a:pt x="11" y="34"/>
                  </a:cubicBezTo>
                  <a:cubicBezTo>
                    <a:pt x="9" y="29"/>
                    <a:pt x="10" y="24"/>
                    <a:pt x="13" y="20"/>
                  </a:cubicBezTo>
                  <a:cubicBezTo>
                    <a:pt x="16" y="15"/>
                    <a:pt x="21" y="15"/>
                    <a:pt x="24" y="11"/>
                  </a:cubicBezTo>
                  <a:cubicBezTo>
                    <a:pt x="25" y="10"/>
                    <a:pt x="25"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79" name="Freeform 13">
              <a:extLst>
                <a:ext uri="{FF2B5EF4-FFF2-40B4-BE49-F238E27FC236}">
                  <a16:creationId xmlns:a16="http://schemas.microsoft.com/office/drawing/2014/main" id="{990E081C-3A01-4D77-9F67-B1DDEA60C301}"/>
                </a:ext>
              </a:extLst>
            </p:cNvPr>
            <p:cNvSpPr/>
            <p:nvPr/>
          </p:nvSpPr>
          <p:spPr bwMode="auto">
            <a:xfrm>
              <a:off x="3494" y="825"/>
              <a:ext cx="73" cy="26"/>
            </a:xfrm>
            <a:custGeom>
              <a:avLst/>
              <a:gdLst>
                <a:gd name="T0" fmla="*/ 26 w 31"/>
                <a:gd name="T1" fmla="*/ 2 h 11"/>
                <a:gd name="T2" fmla="*/ 16 w 31"/>
                <a:gd name="T3" fmla="*/ 1 h 11"/>
                <a:gd name="T4" fmla="*/ 5 w 31"/>
                <a:gd name="T5" fmla="*/ 2 h 11"/>
                <a:gd name="T6" fmla="*/ 5 w 31"/>
                <a:gd name="T7" fmla="*/ 10 h 11"/>
                <a:gd name="T8" fmla="*/ 16 w 31"/>
                <a:gd name="T9" fmla="*/ 10 h 11"/>
                <a:gd name="T10" fmla="*/ 26 w 31"/>
                <a:gd name="T11" fmla="*/ 10 h 11"/>
                <a:gd name="T12" fmla="*/ 26 w 3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26" y="2"/>
                  </a:moveTo>
                  <a:cubicBezTo>
                    <a:pt x="23" y="0"/>
                    <a:pt x="20" y="1"/>
                    <a:pt x="16" y="1"/>
                  </a:cubicBezTo>
                  <a:cubicBezTo>
                    <a:pt x="12" y="1"/>
                    <a:pt x="9" y="2"/>
                    <a:pt x="5" y="2"/>
                  </a:cubicBezTo>
                  <a:cubicBezTo>
                    <a:pt x="0" y="2"/>
                    <a:pt x="0" y="9"/>
                    <a:pt x="5" y="10"/>
                  </a:cubicBezTo>
                  <a:cubicBezTo>
                    <a:pt x="9" y="10"/>
                    <a:pt x="12" y="10"/>
                    <a:pt x="16" y="10"/>
                  </a:cubicBezTo>
                  <a:cubicBezTo>
                    <a:pt x="20" y="11"/>
                    <a:pt x="23" y="11"/>
                    <a:pt x="26" y="10"/>
                  </a:cubicBezTo>
                  <a:cubicBezTo>
                    <a:pt x="31" y="8"/>
                    <a:pt x="31" y="3"/>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0" name="Freeform 14">
              <a:extLst>
                <a:ext uri="{FF2B5EF4-FFF2-40B4-BE49-F238E27FC236}">
                  <a16:creationId xmlns:a16="http://schemas.microsoft.com/office/drawing/2014/main" id="{57A90899-AC78-44EA-9A47-D1E35E6C369A}"/>
                </a:ext>
              </a:extLst>
            </p:cNvPr>
            <p:cNvSpPr/>
            <p:nvPr/>
          </p:nvSpPr>
          <p:spPr bwMode="auto">
            <a:xfrm>
              <a:off x="3629" y="825"/>
              <a:ext cx="83" cy="31"/>
            </a:xfrm>
            <a:custGeom>
              <a:avLst/>
              <a:gdLst>
                <a:gd name="T0" fmla="*/ 33 w 35"/>
                <a:gd name="T1" fmla="*/ 4 h 13"/>
                <a:gd name="T2" fmla="*/ 20 w 35"/>
                <a:gd name="T3" fmla="*/ 2 h 13"/>
                <a:gd name="T4" fmla="*/ 6 w 35"/>
                <a:gd name="T5" fmla="*/ 0 h 13"/>
                <a:gd name="T6" fmla="*/ 5 w 35"/>
                <a:gd name="T7" fmla="*/ 8 h 13"/>
                <a:gd name="T8" fmla="*/ 19 w 35"/>
                <a:gd name="T9" fmla="*/ 11 h 13"/>
                <a:gd name="T10" fmla="*/ 32 w 35"/>
                <a:gd name="T11" fmla="*/ 11 h 13"/>
                <a:gd name="T12" fmla="*/ 33 w 3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33" y="4"/>
                  </a:moveTo>
                  <a:cubicBezTo>
                    <a:pt x="29" y="2"/>
                    <a:pt x="24" y="2"/>
                    <a:pt x="20" y="2"/>
                  </a:cubicBezTo>
                  <a:cubicBezTo>
                    <a:pt x="16" y="1"/>
                    <a:pt x="11" y="1"/>
                    <a:pt x="6" y="0"/>
                  </a:cubicBezTo>
                  <a:cubicBezTo>
                    <a:pt x="1" y="0"/>
                    <a:pt x="0" y="7"/>
                    <a:pt x="5" y="8"/>
                  </a:cubicBezTo>
                  <a:cubicBezTo>
                    <a:pt x="10" y="9"/>
                    <a:pt x="14" y="10"/>
                    <a:pt x="19" y="11"/>
                  </a:cubicBezTo>
                  <a:cubicBezTo>
                    <a:pt x="23" y="12"/>
                    <a:pt x="28" y="13"/>
                    <a:pt x="32" y="11"/>
                  </a:cubicBezTo>
                  <a:cubicBezTo>
                    <a:pt x="35" y="10"/>
                    <a:pt x="35" y="6"/>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1" name="Freeform 15">
              <a:extLst>
                <a:ext uri="{FF2B5EF4-FFF2-40B4-BE49-F238E27FC236}">
                  <a16:creationId xmlns:a16="http://schemas.microsoft.com/office/drawing/2014/main" id="{A9A72A36-FBCF-4592-A197-668CD490FC08}"/>
                </a:ext>
              </a:extLst>
            </p:cNvPr>
            <p:cNvSpPr/>
            <p:nvPr/>
          </p:nvSpPr>
          <p:spPr bwMode="auto">
            <a:xfrm>
              <a:off x="3764" y="823"/>
              <a:ext cx="74" cy="26"/>
            </a:xfrm>
            <a:custGeom>
              <a:avLst/>
              <a:gdLst>
                <a:gd name="T0" fmla="*/ 30 w 31"/>
                <a:gd name="T1" fmla="*/ 5 h 11"/>
                <a:gd name="T2" fmla="*/ 18 w 31"/>
                <a:gd name="T3" fmla="*/ 1 h 11"/>
                <a:gd name="T4" fmla="*/ 4 w 31"/>
                <a:gd name="T5" fmla="*/ 2 h 11"/>
                <a:gd name="T6" fmla="*/ 5 w 31"/>
                <a:gd name="T7" fmla="*/ 8 h 11"/>
                <a:gd name="T8" fmla="*/ 17 w 31"/>
                <a:gd name="T9" fmla="*/ 9 h 11"/>
                <a:gd name="T10" fmla="*/ 28 w 31"/>
                <a:gd name="T11" fmla="*/ 10 h 11"/>
                <a:gd name="T12" fmla="*/ 30 w 3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1" h="11">
                  <a:moveTo>
                    <a:pt x="30" y="5"/>
                  </a:moveTo>
                  <a:cubicBezTo>
                    <a:pt x="27" y="1"/>
                    <a:pt x="23" y="1"/>
                    <a:pt x="18" y="1"/>
                  </a:cubicBezTo>
                  <a:cubicBezTo>
                    <a:pt x="14" y="0"/>
                    <a:pt x="9" y="0"/>
                    <a:pt x="4" y="2"/>
                  </a:cubicBezTo>
                  <a:cubicBezTo>
                    <a:pt x="0" y="3"/>
                    <a:pt x="1" y="8"/>
                    <a:pt x="5" y="8"/>
                  </a:cubicBezTo>
                  <a:cubicBezTo>
                    <a:pt x="9" y="8"/>
                    <a:pt x="13" y="8"/>
                    <a:pt x="17" y="9"/>
                  </a:cubicBezTo>
                  <a:cubicBezTo>
                    <a:pt x="21" y="9"/>
                    <a:pt x="24" y="11"/>
                    <a:pt x="28" y="10"/>
                  </a:cubicBezTo>
                  <a:cubicBezTo>
                    <a:pt x="30" y="9"/>
                    <a:pt x="31" y="7"/>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2" name="Freeform 16">
              <a:extLst>
                <a:ext uri="{FF2B5EF4-FFF2-40B4-BE49-F238E27FC236}">
                  <a16:creationId xmlns:a16="http://schemas.microsoft.com/office/drawing/2014/main" id="{1DA592A0-2A9D-4E6C-B1AE-21AC85513EEC}"/>
                </a:ext>
              </a:extLst>
            </p:cNvPr>
            <p:cNvSpPr/>
            <p:nvPr/>
          </p:nvSpPr>
          <p:spPr bwMode="auto">
            <a:xfrm>
              <a:off x="3892" y="828"/>
              <a:ext cx="71" cy="23"/>
            </a:xfrm>
            <a:custGeom>
              <a:avLst/>
              <a:gdLst>
                <a:gd name="T0" fmla="*/ 28 w 30"/>
                <a:gd name="T1" fmla="*/ 2 h 10"/>
                <a:gd name="T2" fmla="*/ 17 w 30"/>
                <a:gd name="T3" fmla="*/ 1 h 10"/>
                <a:gd name="T4" fmla="*/ 4 w 30"/>
                <a:gd name="T5" fmla="*/ 1 h 10"/>
                <a:gd name="T6" fmla="*/ 4 w 30"/>
                <a:gd name="T7" fmla="*/ 8 h 10"/>
                <a:gd name="T8" fmla="*/ 17 w 30"/>
                <a:gd name="T9" fmla="*/ 9 h 10"/>
                <a:gd name="T10" fmla="*/ 28 w 30"/>
                <a:gd name="T11" fmla="*/ 8 h 10"/>
                <a:gd name="T12" fmla="*/ 28 w 30"/>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8" y="2"/>
                  </a:moveTo>
                  <a:cubicBezTo>
                    <a:pt x="25" y="0"/>
                    <a:pt x="21" y="1"/>
                    <a:pt x="17" y="1"/>
                  </a:cubicBezTo>
                  <a:cubicBezTo>
                    <a:pt x="13" y="1"/>
                    <a:pt x="8" y="1"/>
                    <a:pt x="4" y="1"/>
                  </a:cubicBezTo>
                  <a:cubicBezTo>
                    <a:pt x="0" y="2"/>
                    <a:pt x="0" y="8"/>
                    <a:pt x="4" y="8"/>
                  </a:cubicBezTo>
                  <a:cubicBezTo>
                    <a:pt x="8" y="8"/>
                    <a:pt x="13" y="9"/>
                    <a:pt x="17" y="9"/>
                  </a:cubicBezTo>
                  <a:cubicBezTo>
                    <a:pt x="21" y="9"/>
                    <a:pt x="25" y="10"/>
                    <a:pt x="28" y="8"/>
                  </a:cubicBezTo>
                  <a:cubicBezTo>
                    <a:pt x="30" y="6"/>
                    <a:pt x="30" y="3"/>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3" name="Freeform 17">
              <a:extLst>
                <a:ext uri="{FF2B5EF4-FFF2-40B4-BE49-F238E27FC236}">
                  <a16:creationId xmlns:a16="http://schemas.microsoft.com/office/drawing/2014/main" id="{D5C1F552-41A0-4C5E-99EF-B362F47AF3D9}"/>
                </a:ext>
              </a:extLst>
            </p:cNvPr>
            <p:cNvSpPr/>
            <p:nvPr/>
          </p:nvSpPr>
          <p:spPr bwMode="auto">
            <a:xfrm>
              <a:off x="4013" y="832"/>
              <a:ext cx="90" cy="24"/>
            </a:xfrm>
            <a:custGeom>
              <a:avLst/>
              <a:gdLst>
                <a:gd name="T0" fmla="*/ 34 w 38"/>
                <a:gd name="T1" fmla="*/ 1 h 10"/>
                <a:gd name="T2" fmla="*/ 20 w 38"/>
                <a:gd name="T3" fmla="*/ 0 h 10"/>
                <a:gd name="T4" fmla="*/ 4 w 38"/>
                <a:gd name="T5" fmla="*/ 1 h 10"/>
                <a:gd name="T6" fmla="*/ 4 w 38"/>
                <a:gd name="T7" fmla="*/ 8 h 10"/>
                <a:gd name="T8" fmla="*/ 20 w 38"/>
                <a:gd name="T9" fmla="*/ 9 h 10"/>
                <a:gd name="T10" fmla="*/ 34 w 38"/>
                <a:gd name="T11" fmla="*/ 9 h 10"/>
                <a:gd name="T12" fmla="*/ 34 w 3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
                  </a:moveTo>
                  <a:cubicBezTo>
                    <a:pt x="30" y="0"/>
                    <a:pt x="25" y="0"/>
                    <a:pt x="20" y="0"/>
                  </a:cubicBezTo>
                  <a:cubicBezTo>
                    <a:pt x="4" y="1"/>
                    <a:pt x="4" y="1"/>
                    <a:pt x="4" y="1"/>
                  </a:cubicBezTo>
                  <a:cubicBezTo>
                    <a:pt x="0" y="1"/>
                    <a:pt x="0" y="8"/>
                    <a:pt x="4" y="8"/>
                  </a:cubicBezTo>
                  <a:cubicBezTo>
                    <a:pt x="10" y="8"/>
                    <a:pt x="15" y="9"/>
                    <a:pt x="20" y="9"/>
                  </a:cubicBezTo>
                  <a:cubicBezTo>
                    <a:pt x="25" y="9"/>
                    <a:pt x="30" y="10"/>
                    <a:pt x="34" y="9"/>
                  </a:cubicBezTo>
                  <a:cubicBezTo>
                    <a:pt x="38" y="7"/>
                    <a:pt x="38" y="3"/>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4" name="Freeform 18">
              <a:extLst>
                <a:ext uri="{FF2B5EF4-FFF2-40B4-BE49-F238E27FC236}">
                  <a16:creationId xmlns:a16="http://schemas.microsoft.com/office/drawing/2014/main" id="{68520377-3624-4B31-B0F4-57FFA943C7F8}"/>
                </a:ext>
              </a:extLst>
            </p:cNvPr>
            <p:cNvSpPr/>
            <p:nvPr/>
          </p:nvSpPr>
          <p:spPr bwMode="auto">
            <a:xfrm>
              <a:off x="4167" y="825"/>
              <a:ext cx="66" cy="26"/>
            </a:xfrm>
            <a:custGeom>
              <a:avLst/>
              <a:gdLst>
                <a:gd name="T0" fmla="*/ 25 w 28"/>
                <a:gd name="T1" fmla="*/ 1 h 11"/>
                <a:gd name="T2" fmla="*/ 3 w 28"/>
                <a:gd name="T3" fmla="*/ 5 h 11"/>
                <a:gd name="T4" fmla="*/ 4 w 28"/>
                <a:gd name="T5" fmla="*/ 11 h 11"/>
                <a:gd name="T6" fmla="*/ 25 w 28"/>
                <a:gd name="T7" fmla="*/ 7 h 11"/>
                <a:gd name="T8" fmla="*/ 25 w 28"/>
                <a:gd name="T9" fmla="*/ 1 h 11"/>
              </a:gdLst>
              <a:ahLst/>
              <a:cxnLst>
                <a:cxn ang="0">
                  <a:pos x="T0" y="T1"/>
                </a:cxn>
                <a:cxn ang="0">
                  <a:pos x="T2" y="T3"/>
                </a:cxn>
                <a:cxn ang="0">
                  <a:pos x="T4" y="T5"/>
                </a:cxn>
                <a:cxn ang="0">
                  <a:pos x="T6" y="T7"/>
                </a:cxn>
                <a:cxn ang="0">
                  <a:pos x="T8" y="T9"/>
                </a:cxn>
              </a:cxnLst>
              <a:rect l="0" t="0" r="r" b="b"/>
              <a:pathLst>
                <a:path w="28" h="11">
                  <a:moveTo>
                    <a:pt x="25" y="1"/>
                  </a:moveTo>
                  <a:cubicBezTo>
                    <a:pt x="18" y="0"/>
                    <a:pt x="10" y="3"/>
                    <a:pt x="3" y="5"/>
                  </a:cubicBezTo>
                  <a:cubicBezTo>
                    <a:pt x="0" y="5"/>
                    <a:pt x="0" y="11"/>
                    <a:pt x="4" y="11"/>
                  </a:cubicBezTo>
                  <a:cubicBezTo>
                    <a:pt x="11" y="10"/>
                    <a:pt x="19" y="10"/>
                    <a:pt x="25" y="7"/>
                  </a:cubicBezTo>
                  <a:cubicBezTo>
                    <a:pt x="28" y="6"/>
                    <a:pt x="27" y="2"/>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5" name="Freeform 19">
              <a:extLst>
                <a:ext uri="{FF2B5EF4-FFF2-40B4-BE49-F238E27FC236}">
                  <a16:creationId xmlns:a16="http://schemas.microsoft.com/office/drawing/2014/main" id="{A78CFD07-1350-4B3E-BE47-43FCDCB5DA5A}"/>
                </a:ext>
              </a:extLst>
            </p:cNvPr>
            <p:cNvSpPr/>
            <p:nvPr/>
          </p:nvSpPr>
          <p:spPr bwMode="auto">
            <a:xfrm>
              <a:off x="4302" y="835"/>
              <a:ext cx="64" cy="24"/>
            </a:xfrm>
            <a:custGeom>
              <a:avLst/>
              <a:gdLst>
                <a:gd name="T0" fmla="*/ 23 w 27"/>
                <a:gd name="T1" fmla="*/ 3 h 10"/>
                <a:gd name="T2" fmla="*/ 12 w 27"/>
                <a:gd name="T3" fmla="*/ 1 h 10"/>
                <a:gd name="T4" fmla="*/ 2 w 27"/>
                <a:gd name="T5" fmla="*/ 2 h 10"/>
                <a:gd name="T6" fmla="*/ 1 w 27"/>
                <a:gd name="T7" fmla="*/ 5 h 10"/>
                <a:gd name="T8" fmla="*/ 11 w 27"/>
                <a:gd name="T9" fmla="*/ 9 h 10"/>
                <a:gd name="T10" fmla="*/ 22 w 27"/>
                <a:gd name="T11" fmla="*/ 10 h 10"/>
                <a:gd name="T12" fmla="*/ 23 w 27"/>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23" y="3"/>
                  </a:moveTo>
                  <a:cubicBezTo>
                    <a:pt x="20" y="2"/>
                    <a:pt x="16" y="2"/>
                    <a:pt x="12" y="1"/>
                  </a:cubicBezTo>
                  <a:cubicBezTo>
                    <a:pt x="9" y="1"/>
                    <a:pt x="5" y="0"/>
                    <a:pt x="2" y="2"/>
                  </a:cubicBezTo>
                  <a:cubicBezTo>
                    <a:pt x="1" y="2"/>
                    <a:pt x="0" y="4"/>
                    <a:pt x="1" y="5"/>
                  </a:cubicBezTo>
                  <a:cubicBezTo>
                    <a:pt x="4" y="7"/>
                    <a:pt x="7" y="8"/>
                    <a:pt x="11" y="9"/>
                  </a:cubicBezTo>
                  <a:cubicBezTo>
                    <a:pt x="15" y="9"/>
                    <a:pt x="19" y="10"/>
                    <a:pt x="22" y="10"/>
                  </a:cubicBezTo>
                  <a:cubicBezTo>
                    <a:pt x="26" y="10"/>
                    <a:pt x="27"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6" name="Freeform 20">
              <a:extLst>
                <a:ext uri="{FF2B5EF4-FFF2-40B4-BE49-F238E27FC236}">
                  <a16:creationId xmlns:a16="http://schemas.microsoft.com/office/drawing/2014/main" id="{D75A3FE3-2166-452C-A18F-FB5BCD846EA0}"/>
                </a:ext>
              </a:extLst>
            </p:cNvPr>
            <p:cNvSpPr/>
            <p:nvPr/>
          </p:nvSpPr>
          <p:spPr bwMode="auto">
            <a:xfrm>
              <a:off x="4416" y="840"/>
              <a:ext cx="80" cy="19"/>
            </a:xfrm>
            <a:custGeom>
              <a:avLst/>
              <a:gdLst>
                <a:gd name="T0" fmla="*/ 31 w 34"/>
                <a:gd name="T1" fmla="*/ 2 h 8"/>
                <a:gd name="T2" fmla="*/ 19 w 34"/>
                <a:gd name="T3" fmla="*/ 0 h 8"/>
                <a:gd name="T4" fmla="*/ 3 w 34"/>
                <a:gd name="T5" fmla="*/ 1 h 8"/>
                <a:gd name="T6" fmla="*/ 3 w 34"/>
                <a:gd name="T7" fmla="*/ 6 h 8"/>
                <a:gd name="T8" fmla="*/ 18 w 34"/>
                <a:gd name="T9" fmla="*/ 7 h 8"/>
                <a:gd name="T10" fmla="*/ 31 w 34"/>
                <a:gd name="T11" fmla="*/ 7 h 8"/>
                <a:gd name="T12" fmla="*/ 31 w 34"/>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2"/>
                  </a:moveTo>
                  <a:cubicBezTo>
                    <a:pt x="28" y="0"/>
                    <a:pt x="23" y="0"/>
                    <a:pt x="19" y="0"/>
                  </a:cubicBezTo>
                  <a:cubicBezTo>
                    <a:pt x="14" y="0"/>
                    <a:pt x="9" y="1"/>
                    <a:pt x="3" y="1"/>
                  </a:cubicBezTo>
                  <a:cubicBezTo>
                    <a:pt x="0" y="1"/>
                    <a:pt x="0" y="5"/>
                    <a:pt x="3" y="6"/>
                  </a:cubicBezTo>
                  <a:cubicBezTo>
                    <a:pt x="8" y="6"/>
                    <a:pt x="13" y="7"/>
                    <a:pt x="18" y="7"/>
                  </a:cubicBezTo>
                  <a:cubicBezTo>
                    <a:pt x="22" y="7"/>
                    <a:pt x="27" y="8"/>
                    <a:pt x="31" y="7"/>
                  </a:cubicBezTo>
                  <a:cubicBezTo>
                    <a:pt x="33" y="6"/>
                    <a:pt x="34"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7" name="Freeform 21">
              <a:extLst>
                <a:ext uri="{FF2B5EF4-FFF2-40B4-BE49-F238E27FC236}">
                  <a16:creationId xmlns:a16="http://schemas.microsoft.com/office/drawing/2014/main" id="{58BD2C97-66AC-4859-8EC8-5F637DA0CDC8}"/>
                </a:ext>
              </a:extLst>
            </p:cNvPr>
            <p:cNvSpPr/>
            <p:nvPr/>
          </p:nvSpPr>
          <p:spPr bwMode="auto">
            <a:xfrm>
              <a:off x="4551" y="837"/>
              <a:ext cx="71" cy="26"/>
            </a:xfrm>
            <a:custGeom>
              <a:avLst/>
              <a:gdLst>
                <a:gd name="T0" fmla="*/ 28 w 30"/>
                <a:gd name="T1" fmla="*/ 3 h 11"/>
                <a:gd name="T2" fmla="*/ 4 w 30"/>
                <a:gd name="T3" fmla="*/ 2 h 11"/>
                <a:gd name="T4" fmla="*/ 4 w 30"/>
                <a:gd name="T5" fmla="*/ 9 h 11"/>
                <a:gd name="T6" fmla="*/ 28 w 30"/>
                <a:gd name="T7" fmla="*/ 8 h 11"/>
                <a:gd name="T8" fmla="*/ 28 w 30"/>
                <a:gd name="T9" fmla="*/ 3 h 11"/>
              </a:gdLst>
              <a:ahLst/>
              <a:cxnLst>
                <a:cxn ang="0">
                  <a:pos x="T0" y="T1"/>
                </a:cxn>
                <a:cxn ang="0">
                  <a:pos x="T2" y="T3"/>
                </a:cxn>
                <a:cxn ang="0">
                  <a:pos x="T4" y="T5"/>
                </a:cxn>
                <a:cxn ang="0">
                  <a:pos x="T6" y="T7"/>
                </a:cxn>
                <a:cxn ang="0">
                  <a:pos x="T8" y="T9"/>
                </a:cxn>
              </a:cxnLst>
              <a:rect l="0" t="0" r="r" b="b"/>
              <a:pathLst>
                <a:path w="30" h="11">
                  <a:moveTo>
                    <a:pt x="28" y="3"/>
                  </a:moveTo>
                  <a:cubicBezTo>
                    <a:pt x="21" y="0"/>
                    <a:pt x="11" y="2"/>
                    <a:pt x="4" y="2"/>
                  </a:cubicBezTo>
                  <a:cubicBezTo>
                    <a:pt x="0" y="2"/>
                    <a:pt x="0" y="9"/>
                    <a:pt x="4" y="9"/>
                  </a:cubicBezTo>
                  <a:cubicBezTo>
                    <a:pt x="11" y="9"/>
                    <a:pt x="21" y="11"/>
                    <a:pt x="28" y="8"/>
                  </a:cubicBezTo>
                  <a:cubicBezTo>
                    <a:pt x="30" y="7"/>
                    <a:pt x="30" y="3"/>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8" name="Freeform 22">
              <a:extLst>
                <a:ext uri="{FF2B5EF4-FFF2-40B4-BE49-F238E27FC236}">
                  <a16:creationId xmlns:a16="http://schemas.microsoft.com/office/drawing/2014/main" id="{D177F52D-26D9-4FA9-95EC-5748DBC034C3}"/>
                </a:ext>
              </a:extLst>
            </p:cNvPr>
            <p:cNvSpPr/>
            <p:nvPr/>
          </p:nvSpPr>
          <p:spPr bwMode="auto">
            <a:xfrm>
              <a:off x="4691" y="844"/>
              <a:ext cx="64" cy="22"/>
            </a:xfrm>
            <a:custGeom>
              <a:avLst/>
              <a:gdLst>
                <a:gd name="T0" fmla="*/ 24 w 27"/>
                <a:gd name="T1" fmla="*/ 1 h 9"/>
                <a:gd name="T2" fmla="*/ 12 w 27"/>
                <a:gd name="T3" fmla="*/ 1 h 9"/>
                <a:gd name="T4" fmla="*/ 2 w 27"/>
                <a:gd name="T5" fmla="*/ 2 h 9"/>
                <a:gd name="T6" fmla="*/ 2 w 27"/>
                <a:gd name="T7" fmla="*/ 7 h 9"/>
                <a:gd name="T8" fmla="*/ 12 w 27"/>
                <a:gd name="T9" fmla="*/ 8 h 9"/>
                <a:gd name="T10" fmla="*/ 24 w 27"/>
                <a:gd name="T11" fmla="*/ 8 h 9"/>
                <a:gd name="T12" fmla="*/ 24 w 2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4" y="1"/>
                  </a:moveTo>
                  <a:cubicBezTo>
                    <a:pt x="20" y="0"/>
                    <a:pt x="16" y="0"/>
                    <a:pt x="12" y="1"/>
                  </a:cubicBezTo>
                  <a:cubicBezTo>
                    <a:pt x="9" y="1"/>
                    <a:pt x="5" y="0"/>
                    <a:pt x="2" y="2"/>
                  </a:cubicBezTo>
                  <a:cubicBezTo>
                    <a:pt x="0" y="3"/>
                    <a:pt x="0" y="5"/>
                    <a:pt x="2" y="7"/>
                  </a:cubicBezTo>
                  <a:cubicBezTo>
                    <a:pt x="5" y="8"/>
                    <a:pt x="9" y="8"/>
                    <a:pt x="12" y="8"/>
                  </a:cubicBezTo>
                  <a:cubicBezTo>
                    <a:pt x="16" y="9"/>
                    <a:pt x="20" y="9"/>
                    <a:pt x="24" y="8"/>
                  </a:cubicBezTo>
                  <a:cubicBezTo>
                    <a:pt x="27" y="7"/>
                    <a:pt x="27" y="2"/>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89" name="Freeform 23">
              <a:extLst>
                <a:ext uri="{FF2B5EF4-FFF2-40B4-BE49-F238E27FC236}">
                  <a16:creationId xmlns:a16="http://schemas.microsoft.com/office/drawing/2014/main" id="{116C182B-5422-4DB8-8B01-F27D1BF2E64C}"/>
                </a:ext>
              </a:extLst>
            </p:cNvPr>
            <p:cNvSpPr/>
            <p:nvPr/>
          </p:nvSpPr>
          <p:spPr bwMode="auto">
            <a:xfrm>
              <a:off x="4814" y="851"/>
              <a:ext cx="88" cy="29"/>
            </a:xfrm>
            <a:custGeom>
              <a:avLst/>
              <a:gdLst>
                <a:gd name="T0" fmla="*/ 34 w 37"/>
                <a:gd name="T1" fmla="*/ 4 h 12"/>
                <a:gd name="T2" fmla="*/ 21 w 37"/>
                <a:gd name="T3" fmla="*/ 2 h 12"/>
                <a:gd name="T4" fmla="*/ 5 w 37"/>
                <a:gd name="T5" fmla="*/ 1 h 12"/>
                <a:gd name="T6" fmla="*/ 4 w 37"/>
                <a:gd name="T7" fmla="*/ 7 h 12"/>
                <a:gd name="T8" fmla="*/ 34 w 37"/>
                <a:gd name="T9" fmla="*/ 8 h 12"/>
                <a:gd name="T10" fmla="*/ 34 w 37"/>
                <a:gd name="T11" fmla="*/ 4 h 12"/>
              </a:gdLst>
              <a:ahLst/>
              <a:cxnLst>
                <a:cxn ang="0">
                  <a:pos x="T0" y="T1"/>
                </a:cxn>
                <a:cxn ang="0">
                  <a:pos x="T2" y="T3"/>
                </a:cxn>
                <a:cxn ang="0">
                  <a:pos x="T4" y="T5"/>
                </a:cxn>
                <a:cxn ang="0">
                  <a:pos x="T6" y="T7"/>
                </a:cxn>
                <a:cxn ang="0">
                  <a:pos x="T8" y="T9"/>
                </a:cxn>
                <a:cxn ang="0">
                  <a:pos x="T10" y="T11"/>
                </a:cxn>
              </a:cxnLst>
              <a:rect l="0" t="0" r="r" b="b"/>
              <a:pathLst>
                <a:path w="37" h="12">
                  <a:moveTo>
                    <a:pt x="34" y="4"/>
                  </a:moveTo>
                  <a:cubicBezTo>
                    <a:pt x="30" y="2"/>
                    <a:pt x="26" y="2"/>
                    <a:pt x="21" y="2"/>
                  </a:cubicBezTo>
                  <a:cubicBezTo>
                    <a:pt x="16" y="2"/>
                    <a:pt x="11" y="1"/>
                    <a:pt x="5" y="1"/>
                  </a:cubicBezTo>
                  <a:cubicBezTo>
                    <a:pt x="2" y="0"/>
                    <a:pt x="0" y="5"/>
                    <a:pt x="4" y="7"/>
                  </a:cubicBezTo>
                  <a:cubicBezTo>
                    <a:pt x="13" y="9"/>
                    <a:pt x="25" y="12"/>
                    <a:pt x="34" y="8"/>
                  </a:cubicBezTo>
                  <a:cubicBezTo>
                    <a:pt x="36" y="7"/>
                    <a:pt x="37" y="4"/>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0" name="Freeform 24">
              <a:extLst>
                <a:ext uri="{FF2B5EF4-FFF2-40B4-BE49-F238E27FC236}">
                  <a16:creationId xmlns:a16="http://schemas.microsoft.com/office/drawing/2014/main" id="{8728AD0F-7CB3-4335-B143-5648C37CAB50}"/>
                </a:ext>
              </a:extLst>
            </p:cNvPr>
            <p:cNvSpPr/>
            <p:nvPr/>
          </p:nvSpPr>
          <p:spPr bwMode="auto">
            <a:xfrm>
              <a:off x="4942" y="856"/>
              <a:ext cx="71" cy="19"/>
            </a:xfrm>
            <a:custGeom>
              <a:avLst/>
              <a:gdLst>
                <a:gd name="T0" fmla="*/ 26 w 30"/>
                <a:gd name="T1" fmla="*/ 1 h 8"/>
                <a:gd name="T2" fmla="*/ 4 w 30"/>
                <a:gd name="T3" fmla="*/ 1 h 8"/>
                <a:gd name="T4" fmla="*/ 4 w 30"/>
                <a:gd name="T5" fmla="*/ 7 h 8"/>
                <a:gd name="T6" fmla="*/ 26 w 30"/>
                <a:gd name="T7" fmla="*/ 7 h 8"/>
                <a:gd name="T8" fmla="*/ 26 w 30"/>
                <a:gd name="T9" fmla="*/ 1 h 8"/>
              </a:gdLst>
              <a:ahLst/>
              <a:cxnLst>
                <a:cxn ang="0">
                  <a:pos x="T0" y="T1"/>
                </a:cxn>
                <a:cxn ang="0">
                  <a:pos x="T2" y="T3"/>
                </a:cxn>
                <a:cxn ang="0">
                  <a:pos x="T4" y="T5"/>
                </a:cxn>
                <a:cxn ang="0">
                  <a:pos x="T6" y="T7"/>
                </a:cxn>
                <a:cxn ang="0">
                  <a:pos x="T8" y="T9"/>
                </a:cxn>
              </a:cxnLst>
              <a:rect l="0" t="0" r="r" b="b"/>
              <a:pathLst>
                <a:path w="30" h="8">
                  <a:moveTo>
                    <a:pt x="26" y="1"/>
                  </a:moveTo>
                  <a:cubicBezTo>
                    <a:pt x="19" y="0"/>
                    <a:pt x="11" y="0"/>
                    <a:pt x="4" y="1"/>
                  </a:cubicBezTo>
                  <a:cubicBezTo>
                    <a:pt x="0" y="1"/>
                    <a:pt x="0" y="6"/>
                    <a:pt x="4" y="7"/>
                  </a:cubicBezTo>
                  <a:cubicBezTo>
                    <a:pt x="11" y="7"/>
                    <a:pt x="19" y="8"/>
                    <a:pt x="26" y="7"/>
                  </a:cubicBezTo>
                  <a:cubicBezTo>
                    <a:pt x="30" y="6"/>
                    <a:pt x="30"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1" name="Freeform 25">
              <a:extLst>
                <a:ext uri="{FF2B5EF4-FFF2-40B4-BE49-F238E27FC236}">
                  <a16:creationId xmlns:a16="http://schemas.microsoft.com/office/drawing/2014/main" id="{4C0F3F64-9727-430E-9A1F-1F9250109CB8}"/>
                </a:ext>
              </a:extLst>
            </p:cNvPr>
            <p:cNvSpPr/>
            <p:nvPr/>
          </p:nvSpPr>
          <p:spPr bwMode="auto">
            <a:xfrm>
              <a:off x="5058" y="849"/>
              <a:ext cx="128" cy="67"/>
            </a:xfrm>
            <a:custGeom>
              <a:avLst/>
              <a:gdLst>
                <a:gd name="T0" fmla="*/ 49 w 54"/>
                <a:gd name="T1" fmla="*/ 17 h 28"/>
                <a:gd name="T2" fmla="*/ 4 w 54"/>
                <a:gd name="T3" fmla="*/ 6 h 28"/>
                <a:gd name="T4" fmla="*/ 4 w 54"/>
                <a:gd name="T5" fmla="*/ 12 h 28"/>
                <a:gd name="T6" fmla="*/ 43 w 54"/>
                <a:gd name="T7" fmla="*/ 24 h 28"/>
                <a:gd name="T8" fmla="*/ 49 w 54"/>
                <a:gd name="T9" fmla="*/ 17 h 28"/>
              </a:gdLst>
              <a:ahLst/>
              <a:cxnLst>
                <a:cxn ang="0">
                  <a:pos x="T0" y="T1"/>
                </a:cxn>
                <a:cxn ang="0">
                  <a:pos x="T2" y="T3"/>
                </a:cxn>
                <a:cxn ang="0">
                  <a:pos x="T4" y="T5"/>
                </a:cxn>
                <a:cxn ang="0">
                  <a:pos x="T6" y="T7"/>
                </a:cxn>
                <a:cxn ang="0">
                  <a:pos x="T8" y="T9"/>
                </a:cxn>
              </a:cxnLst>
              <a:rect l="0" t="0" r="r" b="b"/>
              <a:pathLst>
                <a:path w="54" h="28">
                  <a:moveTo>
                    <a:pt x="49" y="17"/>
                  </a:moveTo>
                  <a:cubicBezTo>
                    <a:pt x="37" y="5"/>
                    <a:pt x="20" y="0"/>
                    <a:pt x="4" y="6"/>
                  </a:cubicBezTo>
                  <a:cubicBezTo>
                    <a:pt x="0" y="7"/>
                    <a:pt x="1" y="12"/>
                    <a:pt x="4" y="12"/>
                  </a:cubicBezTo>
                  <a:cubicBezTo>
                    <a:pt x="18" y="10"/>
                    <a:pt x="32" y="14"/>
                    <a:pt x="43" y="24"/>
                  </a:cubicBezTo>
                  <a:cubicBezTo>
                    <a:pt x="47" y="28"/>
                    <a:pt x="54" y="21"/>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2" name="Freeform 26">
              <a:extLst>
                <a:ext uri="{FF2B5EF4-FFF2-40B4-BE49-F238E27FC236}">
                  <a16:creationId xmlns:a16="http://schemas.microsoft.com/office/drawing/2014/main" id="{945078BA-AA74-482A-B3D5-5C3F286A132C}"/>
                </a:ext>
              </a:extLst>
            </p:cNvPr>
            <p:cNvSpPr/>
            <p:nvPr/>
          </p:nvSpPr>
          <p:spPr bwMode="auto">
            <a:xfrm>
              <a:off x="5203" y="913"/>
              <a:ext cx="78" cy="62"/>
            </a:xfrm>
            <a:custGeom>
              <a:avLst/>
              <a:gdLst>
                <a:gd name="T0" fmla="*/ 32 w 33"/>
                <a:gd name="T1" fmla="*/ 21 h 26"/>
                <a:gd name="T2" fmla="*/ 20 w 33"/>
                <a:gd name="T3" fmla="*/ 11 h 26"/>
                <a:gd name="T4" fmla="*/ 5 w 33"/>
                <a:gd name="T5" fmla="*/ 2 h 26"/>
                <a:gd name="T6" fmla="*/ 2 w 33"/>
                <a:gd name="T7" fmla="*/ 5 h 26"/>
                <a:gd name="T8" fmla="*/ 15 w 33"/>
                <a:gd name="T9" fmla="*/ 16 h 26"/>
                <a:gd name="T10" fmla="*/ 28 w 33"/>
                <a:gd name="T11" fmla="*/ 25 h 26"/>
                <a:gd name="T12" fmla="*/ 32 w 33"/>
                <a:gd name="T13" fmla="*/ 21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2" y="21"/>
                  </a:moveTo>
                  <a:cubicBezTo>
                    <a:pt x="29" y="17"/>
                    <a:pt x="24" y="14"/>
                    <a:pt x="20" y="11"/>
                  </a:cubicBezTo>
                  <a:cubicBezTo>
                    <a:pt x="15" y="8"/>
                    <a:pt x="10" y="5"/>
                    <a:pt x="5" y="2"/>
                  </a:cubicBezTo>
                  <a:cubicBezTo>
                    <a:pt x="2" y="0"/>
                    <a:pt x="0" y="3"/>
                    <a:pt x="2" y="5"/>
                  </a:cubicBezTo>
                  <a:cubicBezTo>
                    <a:pt x="6" y="9"/>
                    <a:pt x="10" y="13"/>
                    <a:pt x="15" y="16"/>
                  </a:cubicBezTo>
                  <a:cubicBezTo>
                    <a:pt x="19" y="19"/>
                    <a:pt x="23" y="24"/>
                    <a:pt x="28" y="25"/>
                  </a:cubicBezTo>
                  <a:cubicBezTo>
                    <a:pt x="31" y="26"/>
                    <a:pt x="33" y="23"/>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3" name="Freeform 27">
              <a:extLst>
                <a:ext uri="{FF2B5EF4-FFF2-40B4-BE49-F238E27FC236}">
                  <a16:creationId xmlns:a16="http://schemas.microsoft.com/office/drawing/2014/main" id="{1B502C91-A30F-4692-A64B-3CBEFB564078}"/>
                </a:ext>
              </a:extLst>
            </p:cNvPr>
            <p:cNvSpPr/>
            <p:nvPr/>
          </p:nvSpPr>
          <p:spPr bwMode="auto">
            <a:xfrm>
              <a:off x="5314" y="997"/>
              <a:ext cx="52" cy="45"/>
            </a:xfrm>
            <a:custGeom>
              <a:avLst/>
              <a:gdLst>
                <a:gd name="T0" fmla="*/ 21 w 22"/>
                <a:gd name="T1" fmla="*/ 15 h 19"/>
                <a:gd name="T2" fmla="*/ 15 w 22"/>
                <a:gd name="T3" fmla="*/ 8 h 19"/>
                <a:gd name="T4" fmla="*/ 7 w 22"/>
                <a:gd name="T5" fmla="*/ 2 h 19"/>
                <a:gd name="T6" fmla="*/ 3 w 22"/>
                <a:gd name="T7" fmla="*/ 7 h 19"/>
                <a:gd name="T8" fmla="*/ 10 w 22"/>
                <a:gd name="T9" fmla="*/ 13 h 19"/>
                <a:gd name="T10" fmla="*/ 18 w 22"/>
                <a:gd name="T11" fmla="*/ 18 h 19"/>
                <a:gd name="T12" fmla="*/ 21 w 22"/>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21" y="15"/>
                  </a:moveTo>
                  <a:cubicBezTo>
                    <a:pt x="20" y="12"/>
                    <a:pt x="17" y="10"/>
                    <a:pt x="15" y="8"/>
                  </a:cubicBezTo>
                  <a:cubicBezTo>
                    <a:pt x="12" y="6"/>
                    <a:pt x="9" y="4"/>
                    <a:pt x="7" y="2"/>
                  </a:cubicBezTo>
                  <a:cubicBezTo>
                    <a:pt x="4" y="0"/>
                    <a:pt x="0" y="5"/>
                    <a:pt x="3" y="7"/>
                  </a:cubicBezTo>
                  <a:cubicBezTo>
                    <a:pt x="5" y="9"/>
                    <a:pt x="8" y="11"/>
                    <a:pt x="10" y="13"/>
                  </a:cubicBezTo>
                  <a:cubicBezTo>
                    <a:pt x="12" y="15"/>
                    <a:pt x="15" y="18"/>
                    <a:pt x="18" y="18"/>
                  </a:cubicBezTo>
                  <a:cubicBezTo>
                    <a:pt x="20" y="19"/>
                    <a:pt x="22" y="17"/>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4" name="Freeform 28">
              <a:extLst>
                <a:ext uri="{FF2B5EF4-FFF2-40B4-BE49-F238E27FC236}">
                  <a16:creationId xmlns:a16="http://schemas.microsoft.com/office/drawing/2014/main" id="{41D59416-06C1-41B9-A14A-2C784A47C83E}"/>
                </a:ext>
              </a:extLst>
            </p:cNvPr>
            <p:cNvSpPr/>
            <p:nvPr/>
          </p:nvSpPr>
          <p:spPr bwMode="auto">
            <a:xfrm>
              <a:off x="5395" y="1063"/>
              <a:ext cx="63" cy="43"/>
            </a:xfrm>
            <a:custGeom>
              <a:avLst/>
              <a:gdLst>
                <a:gd name="T0" fmla="*/ 27 w 27"/>
                <a:gd name="T1" fmla="*/ 14 h 18"/>
                <a:gd name="T2" fmla="*/ 18 w 27"/>
                <a:gd name="T3" fmla="*/ 6 h 18"/>
                <a:gd name="T4" fmla="*/ 5 w 27"/>
                <a:gd name="T5" fmla="*/ 1 h 18"/>
                <a:gd name="T6" fmla="*/ 3 w 27"/>
                <a:gd name="T7" fmla="*/ 5 h 18"/>
                <a:gd name="T8" fmla="*/ 14 w 27"/>
                <a:gd name="T9" fmla="*/ 11 h 18"/>
                <a:gd name="T10" fmla="*/ 23 w 27"/>
                <a:gd name="T11" fmla="*/ 17 h 18"/>
                <a:gd name="T12" fmla="*/ 27 w 27"/>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27" y="14"/>
                  </a:moveTo>
                  <a:cubicBezTo>
                    <a:pt x="25" y="10"/>
                    <a:pt x="21" y="8"/>
                    <a:pt x="18" y="6"/>
                  </a:cubicBezTo>
                  <a:cubicBezTo>
                    <a:pt x="14" y="4"/>
                    <a:pt x="9" y="2"/>
                    <a:pt x="5" y="1"/>
                  </a:cubicBezTo>
                  <a:cubicBezTo>
                    <a:pt x="2" y="0"/>
                    <a:pt x="0" y="4"/>
                    <a:pt x="3" y="5"/>
                  </a:cubicBezTo>
                  <a:cubicBezTo>
                    <a:pt x="7" y="7"/>
                    <a:pt x="10" y="9"/>
                    <a:pt x="14" y="11"/>
                  </a:cubicBezTo>
                  <a:cubicBezTo>
                    <a:pt x="17" y="13"/>
                    <a:pt x="20" y="17"/>
                    <a:pt x="23" y="17"/>
                  </a:cubicBezTo>
                  <a:cubicBezTo>
                    <a:pt x="25" y="18"/>
                    <a:pt x="27" y="16"/>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5" name="Freeform 29">
              <a:extLst>
                <a:ext uri="{FF2B5EF4-FFF2-40B4-BE49-F238E27FC236}">
                  <a16:creationId xmlns:a16="http://schemas.microsoft.com/office/drawing/2014/main" id="{4DC7807F-DFE1-421F-8C56-CF3990CDFE74}"/>
                </a:ext>
              </a:extLst>
            </p:cNvPr>
            <p:cNvSpPr/>
            <p:nvPr/>
          </p:nvSpPr>
          <p:spPr bwMode="auto">
            <a:xfrm>
              <a:off x="5489" y="1130"/>
              <a:ext cx="55" cy="52"/>
            </a:xfrm>
            <a:custGeom>
              <a:avLst/>
              <a:gdLst>
                <a:gd name="T0" fmla="*/ 22 w 23"/>
                <a:gd name="T1" fmla="*/ 16 h 22"/>
                <a:gd name="T2" fmla="*/ 14 w 23"/>
                <a:gd name="T3" fmla="*/ 11 h 22"/>
                <a:gd name="T4" fmla="*/ 6 w 23"/>
                <a:gd name="T5" fmla="*/ 3 h 22"/>
                <a:gd name="T6" fmla="*/ 2 w 23"/>
                <a:gd name="T7" fmla="*/ 6 h 22"/>
                <a:gd name="T8" fmla="*/ 9 w 23"/>
                <a:gd name="T9" fmla="*/ 17 h 22"/>
                <a:gd name="T10" fmla="*/ 21 w 23"/>
                <a:gd name="T11" fmla="*/ 20 h 22"/>
                <a:gd name="T12" fmla="*/ 22 w 23"/>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22" y="16"/>
                  </a:moveTo>
                  <a:cubicBezTo>
                    <a:pt x="21" y="13"/>
                    <a:pt x="16" y="13"/>
                    <a:pt x="14" y="11"/>
                  </a:cubicBezTo>
                  <a:cubicBezTo>
                    <a:pt x="11" y="9"/>
                    <a:pt x="8" y="6"/>
                    <a:pt x="6" y="3"/>
                  </a:cubicBezTo>
                  <a:cubicBezTo>
                    <a:pt x="5" y="0"/>
                    <a:pt x="0" y="3"/>
                    <a:pt x="2" y="6"/>
                  </a:cubicBezTo>
                  <a:cubicBezTo>
                    <a:pt x="3" y="10"/>
                    <a:pt x="6" y="14"/>
                    <a:pt x="9" y="17"/>
                  </a:cubicBezTo>
                  <a:cubicBezTo>
                    <a:pt x="12" y="19"/>
                    <a:pt x="18" y="22"/>
                    <a:pt x="21" y="20"/>
                  </a:cubicBezTo>
                  <a:cubicBezTo>
                    <a:pt x="23" y="20"/>
                    <a:pt x="23" y="18"/>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6" name="Freeform 30">
              <a:extLst>
                <a:ext uri="{FF2B5EF4-FFF2-40B4-BE49-F238E27FC236}">
                  <a16:creationId xmlns:a16="http://schemas.microsoft.com/office/drawing/2014/main" id="{BD29C779-CBA8-4476-8E1E-549D9F5565D7}"/>
                </a:ext>
              </a:extLst>
            </p:cNvPr>
            <p:cNvSpPr/>
            <p:nvPr/>
          </p:nvSpPr>
          <p:spPr bwMode="auto">
            <a:xfrm>
              <a:off x="5556" y="1194"/>
              <a:ext cx="47" cy="67"/>
            </a:xfrm>
            <a:custGeom>
              <a:avLst/>
              <a:gdLst>
                <a:gd name="T0" fmla="*/ 15 w 20"/>
                <a:gd name="T1" fmla="*/ 13 h 28"/>
                <a:gd name="T2" fmla="*/ 7 w 20"/>
                <a:gd name="T3" fmla="*/ 2 h 28"/>
                <a:gd name="T4" fmla="*/ 2 w 20"/>
                <a:gd name="T5" fmla="*/ 6 h 28"/>
                <a:gd name="T6" fmla="*/ 9 w 20"/>
                <a:gd name="T7" fmla="*/ 16 h 28"/>
                <a:gd name="T8" fmla="*/ 14 w 20"/>
                <a:gd name="T9" fmla="*/ 27 h 28"/>
                <a:gd name="T10" fmla="*/ 20 w 20"/>
                <a:gd name="T11" fmla="*/ 25 h 28"/>
                <a:gd name="T12" fmla="*/ 15 w 20"/>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15" y="13"/>
                  </a:moveTo>
                  <a:cubicBezTo>
                    <a:pt x="13" y="9"/>
                    <a:pt x="10" y="6"/>
                    <a:pt x="7" y="2"/>
                  </a:cubicBezTo>
                  <a:cubicBezTo>
                    <a:pt x="5" y="0"/>
                    <a:pt x="0" y="3"/>
                    <a:pt x="2" y="6"/>
                  </a:cubicBezTo>
                  <a:cubicBezTo>
                    <a:pt x="4" y="9"/>
                    <a:pt x="7" y="13"/>
                    <a:pt x="9" y="16"/>
                  </a:cubicBezTo>
                  <a:cubicBezTo>
                    <a:pt x="10" y="20"/>
                    <a:pt x="11" y="24"/>
                    <a:pt x="14" y="27"/>
                  </a:cubicBezTo>
                  <a:cubicBezTo>
                    <a:pt x="16" y="28"/>
                    <a:pt x="19" y="28"/>
                    <a:pt x="20" y="25"/>
                  </a:cubicBezTo>
                  <a:cubicBezTo>
                    <a:pt x="20" y="21"/>
                    <a:pt x="18" y="17"/>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7" name="Freeform 31">
              <a:extLst>
                <a:ext uri="{FF2B5EF4-FFF2-40B4-BE49-F238E27FC236}">
                  <a16:creationId xmlns:a16="http://schemas.microsoft.com/office/drawing/2014/main" id="{BF7629FC-DC0B-453D-BF96-07F2D575D1C3}"/>
                </a:ext>
              </a:extLst>
            </p:cNvPr>
            <p:cNvSpPr/>
            <p:nvPr/>
          </p:nvSpPr>
          <p:spPr bwMode="auto">
            <a:xfrm>
              <a:off x="3496" y="1630"/>
              <a:ext cx="86" cy="26"/>
            </a:xfrm>
            <a:custGeom>
              <a:avLst/>
              <a:gdLst>
                <a:gd name="T0" fmla="*/ 33 w 36"/>
                <a:gd name="T1" fmla="*/ 3 h 11"/>
                <a:gd name="T2" fmla="*/ 20 w 36"/>
                <a:gd name="T3" fmla="*/ 1 h 11"/>
                <a:gd name="T4" fmla="*/ 4 w 36"/>
                <a:gd name="T5" fmla="*/ 0 h 11"/>
                <a:gd name="T6" fmla="*/ 3 w 36"/>
                <a:gd name="T7" fmla="*/ 7 h 11"/>
                <a:gd name="T8" fmla="*/ 20 w 36"/>
                <a:gd name="T9" fmla="*/ 9 h 11"/>
                <a:gd name="T10" fmla="*/ 33 w 36"/>
                <a:gd name="T11" fmla="*/ 9 h 11"/>
                <a:gd name="T12" fmla="*/ 33 w 36"/>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3"/>
                  </a:moveTo>
                  <a:cubicBezTo>
                    <a:pt x="29" y="0"/>
                    <a:pt x="24" y="1"/>
                    <a:pt x="20" y="1"/>
                  </a:cubicBezTo>
                  <a:cubicBezTo>
                    <a:pt x="15" y="0"/>
                    <a:pt x="9" y="0"/>
                    <a:pt x="4" y="0"/>
                  </a:cubicBezTo>
                  <a:cubicBezTo>
                    <a:pt x="1" y="0"/>
                    <a:pt x="0" y="6"/>
                    <a:pt x="3" y="7"/>
                  </a:cubicBezTo>
                  <a:cubicBezTo>
                    <a:pt x="9" y="8"/>
                    <a:pt x="14" y="8"/>
                    <a:pt x="20" y="9"/>
                  </a:cubicBezTo>
                  <a:cubicBezTo>
                    <a:pt x="24" y="10"/>
                    <a:pt x="28" y="11"/>
                    <a:pt x="33" y="9"/>
                  </a:cubicBezTo>
                  <a:cubicBezTo>
                    <a:pt x="36" y="8"/>
                    <a:pt x="35"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8" name="Freeform 32">
              <a:extLst>
                <a:ext uri="{FF2B5EF4-FFF2-40B4-BE49-F238E27FC236}">
                  <a16:creationId xmlns:a16="http://schemas.microsoft.com/office/drawing/2014/main" id="{37CDE933-7717-4149-AA2C-41E8D941E8D6}"/>
                </a:ext>
              </a:extLst>
            </p:cNvPr>
            <p:cNvSpPr/>
            <p:nvPr/>
          </p:nvSpPr>
          <p:spPr bwMode="auto">
            <a:xfrm>
              <a:off x="3655" y="1637"/>
              <a:ext cx="83" cy="24"/>
            </a:xfrm>
            <a:custGeom>
              <a:avLst/>
              <a:gdLst>
                <a:gd name="T0" fmla="*/ 32 w 35"/>
                <a:gd name="T1" fmla="*/ 1 h 10"/>
                <a:gd name="T2" fmla="*/ 17 w 35"/>
                <a:gd name="T3" fmla="*/ 1 h 10"/>
                <a:gd name="T4" fmla="*/ 3 w 35"/>
                <a:gd name="T5" fmla="*/ 2 h 10"/>
                <a:gd name="T6" fmla="*/ 3 w 35"/>
                <a:gd name="T7" fmla="*/ 9 h 10"/>
                <a:gd name="T8" fmla="*/ 17 w 35"/>
                <a:gd name="T9" fmla="*/ 10 h 10"/>
                <a:gd name="T10" fmla="*/ 32 w 35"/>
                <a:gd name="T11" fmla="*/ 9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7" y="0"/>
                    <a:pt x="22" y="0"/>
                    <a:pt x="17" y="1"/>
                  </a:cubicBezTo>
                  <a:cubicBezTo>
                    <a:pt x="13" y="1"/>
                    <a:pt x="8" y="1"/>
                    <a:pt x="3" y="2"/>
                  </a:cubicBezTo>
                  <a:cubicBezTo>
                    <a:pt x="0" y="2"/>
                    <a:pt x="0" y="8"/>
                    <a:pt x="3" y="9"/>
                  </a:cubicBezTo>
                  <a:cubicBezTo>
                    <a:pt x="8" y="9"/>
                    <a:pt x="13" y="10"/>
                    <a:pt x="17" y="10"/>
                  </a:cubicBezTo>
                  <a:cubicBezTo>
                    <a:pt x="22" y="10"/>
                    <a:pt x="27" y="10"/>
                    <a:pt x="32" y="9"/>
                  </a:cubicBezTo>
                  <a:cubicBezTo>
                    <a:pt x="35" y="8"/>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99" name="Freeform 33">
              <a:extLst>
                <a:ext uri="{FF2B5EF4-FFF2-40B4-BE49-F238E27FC236}">
                  <a16:creationId xmlns:a16="http://schemas.microsoft.com/office/drawing/2014/main" id="{468A8276-E1A4-412B-BC05-764616C31FAE}"/>
                </a:ext>
              </a:extLst>
            </p:cNvPr>
            <p:cNvSpPr/>
            <p:nvPr/>
          </p:nvSpPr>
          <p:spPr bwMode="auto">
            <a:xfrm>
              <a:off x="3807" y="1640"/>
              <a:ext cx="104" cy="35"/>
            </a:xfrm>
            <a:custGeom>
              <a:avLst/>
              <a:gdLst>
                <a:gd name="T0" fmla="*/ 40 w 44"/>
                <a:gd name="T1" fmla="*/ 5 h 15"/>
                <a:gd name="T2" fmla="*/ 6 w 44"/>
                <a:gd name="T3" fmla="*/ 6 h 15"/>
                <a:gd name="T4" fmla="*/ 8 w 44"/>
                <a:gd name="T5" fmla="*/ 15 h 15"/>
                <a:gd name="T6" fmla="*/ 24 w 44"/>
                <a:gd name="T7" fmla="*/ 13 h 15"/>
                <a:gd name="T8" fmla="*/ 39 w 44"/>
                <a:gd name="T9" fmla="*/ 13 h 15"/>
                <a:gd name="T10" fmla="*/ 40 w 44"/>
                <a:gd name="T11" fmla="*/ 5 h 15"/>
              </a:gdLst>
              <a:ahLst/>
              <a:cxnLst>
                <a:cxn ang="0">
                  <a:pos x="T0" y="T1"/>
                </a:cxn>
                <a:cxn ang="0">
                  <a:pos x="T2" y="T3"/>
                </a:cxn>
                <a:cxn ang="0">
                  <a:pos x="T4" y="T5"/>
                </a:cxn>
                <a:cxn ang="0">
                  <a:pos x="T6" y="T7"/>
                </a:cxn>
                <a:cxn ang="0">
                  <a:pos x="T8" y="T9"/>
                </a:cxn>
                <a:cxn ang="0">
                  <a:pos x="T10" y="T11"/>
                </a:cxn>
              </a:cxnLst>
              <a:rect l="0" t="0" r="r" b="b"/>
              <a:pathLst>
                <a:path w="44" h="15">
                  <a:moveTo>
                    <a:pt x="40" y="5"/>
                  </a:moveTo>
                  <a:cubicBezTo>
                    <a:pt x="30" y="0"/>
                    <a:pt x="16" y="4"/>
                    <a:pt x="6" y="6"/>
                  </a:cubicBezTo>
                  <a:cubicBezTo>
                    <a:pt x="0" y="8"/>
                    <a:pt x="3" y="15"/>
                    <a:pt x="8" y="15"/>
                  </a:cubicBezTo>
                  <a:cubicBezTo>
                    <a:pt x="13" y="14"/>
                    <a:pt x="19" y="13"/>
                    <a:pt x="24" y="13"/>
                  </a:cubicBezTo>
                  <a:cubicBezTo>
                    <a:pt x="29" y="13"/>
                    <a:pt x="34" y="14"/>
                    <a:pt x="39" y="13"/>
                  </a:cubicBezTo>
                  <a:cubicBezTo>
                    <a:pt x="43" y="12"/>
                    <a:pt x="44" y="7"/>
                    <a:pt x="4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0" name="Freeform 34">
              <a:extLst>
                <a:ext uri="{FF2B5EF4-FFF2-40B4-BE49-F238E27FC236}">
                  <a16:creationId xmlns:a16="http://schemas.microsoft.com/office/drawing/2014/main" id="{122E15BB-714D-43D5-BFDC-1F538B4669DC}"/>
                </a:ext>
              </a:extLst>
            </p:cNvPr>
            <p:cNvSpPr/>
            <p:nvPr/>
          </p:nvSpPr>
          <p:spPr bwMode="auto">
            <a:xfrm>
              <a:off x="3975" y="1632"/>
              <a:ext cx="107" cy="36"/>
            </a:xfrm>
            <a:custGeom>
              <a:avLst/>
              <a:gdLst>
                <a:gd name="T0" fmla="*/ 42 w 45"/>
                <a:gd name="T1" fmla="*/ 2 h 15"/>
                <a:gd name="T2" fmla="*/ 25 w 45"/>
                <a:gd name="T3" fmla="*/ 3 h 15"/>
                <a:gd name="T4" fmla="*/ 6 w 45"/>
                <a:gd name="T5" fmla="*/ 1 h 15"/>
                <a:gd name="T6" fmla="*/ 4 w 45"/>
                <a:gd name="T7" fmla="*/ 8 h 15"/>
                <a:gd name="T8" fmla="*/ 42 w 45"/>
                <a:gd name="T9" fmla="*/ 9 h 15"/>
                <a:gd name="T10" fmla="*/ 42 w 45"/>
                <a:gd name="T11" fmla="*/ 2 h 15"/>
              </a:gdLst>
              <a:ahLst/>
              <a:cxnLst>
                <a:cxn ang="0">
                  <a:pos x="T0" y="T1"/>
                </a:cxn>
                <a:cxn ang="0">
                  <a:pos x="T2" y="T3"/>
                </a:cxn>
                <a:cxn ang="0">
                  <a:pos x="T4" y="T5"/>
                </a:cxn>
                <a:cxn ang="0">
                  <a:pos x="T6" y="T7"/>
                </a:cxn>
                <a:cxn ang="0">
                  <a:pos x="T8" y="T9"/>
                </a:cxn>
                <a:cxn ang="0">
                  <a:pos x="T10" y="T11"/>
                </a:cxn>
              </a:cxnLst>
              <a:rect l="0" t="0" r="r" b="b"/>
              <a:pathLst>
                <a:path w="45" h="15">
                  <a:moveTo>
                    <a:pt x="42" y="2"/>
                  </a:moveTo>
                  <a:cubicBezTo>
                    <a:pt x="36" y="1"/>
                    <a:pt x="31" y="2"/>
                    <a:pt x="25" y="3"/>
                  </a:cubicBezTo>
                  <a:cubicBezTo>
                    <a:pt x="19" y="3"/>
                    <a:pt x="12" y="2"/>
                    <a:pt x="6" y="1"/>
                  </a:cubicBezTo>
                  <a:cubicBezTo>
                    <a:pt x="1" y="0"/>
                    <a:pt x="0" y="6"/>
                    <a:pt x="4" y="8"/>
                  </a:cubicBezTo>
                  <a:cubicBezTo>
                    <a:pt x="14" y="12"/>
                    <a:pt x="32" y="15"/>
                    <a:pt x="42" y="9"/>
                  </a:cubicBezTo>
                  <a:cubicBezTo>
                    <a:pt x="45" y="7"/>
                    <a:pt x="45" y="3"/>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1" name="Freeform 35">
              <a:extLst>
                <a:ext uri="{FF2B5EF4-FFF2-40B4-BE49-F238E27FC236}">
                  <a16:creationId xmlns:a16="http://schemas.microsoft.com/office/drawing/2014/main" id="{5859643D-B6D3-4E76-A9E5-87F239DF3AFB}"/>
                </a:ext>
              </a:extLst>
            </p:cNvPr>
            <p:cNvSpPr/>
            <p:nvPr/>
          </p:nvSpPr>
          <p:spPr bwMode="auto">
            <a:xfrm>
              <a:off x="4143" y="1647"/>
              <a:ext cx="93" cy="26"/>
            </a:xfrm>
            <a:custGeom>
              <a:avLst/>
              <a:gdLst>
                <a:gd name="T0" fmla="*/ 36 w 39"/>
                <a:gd name="T1" fmla="*/ 2 h 11"/>
                <a:gd name="T2" fmla="*/ 22 w 39"/>
                <a:gd name="T3" fmla="*/ 1 h 11"/>
                <a:gd name="T4" fmla="*/ 5 w 39"/>
                <a:gd name="T5" fmla="*/ 2 h 11"/>
                <a:gd name="T6" fmla="*/ 5 w 39"/>
                <a:gd name="T7" fmla="*/ 10 h 11"/>
                <a:gd name="T8" fmla="*/ 22 w 39"/>
                <a:gd name="T9" fmla="*/ 10 h 11"/>
                <a:gd name="T10" fmla="*/ 36 w 39"/>
                <a:gd name="T11" fmla="*/ 9 h 11"/>
                <a:gd name="T12" fmla="*/ 36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6" y="2"/>
                  </a:moveTo>
                  <a:cubicBezTo>
                    <a:pt x="31" y="0"/>
                    <a:pt x="27" y="1"/>
                    <a:pt x="22" y="1"/>
                  </a:cubicBezTo>
                  <a:cubicBezTo>
                    <a:pt x="16" y="1"/>
                    <a:pt x="10" y="1"/>
                    <a:pt x="5" y="2"/>
                  </a:cubicBezTo>
                  <a:cubicBezTo>
                    <a:pt x="0" y="2"/>
                    <a:pt x="0" y="9"/>
                    <a:pt x="5" y="10"/>
                  </a:cubicBezTo>
                  <a:cubicBezTo>
                    <a:pt x="10" y="10"/>
                    <a:pt x="16" y="10"/>
                    <a:pt x="22" y="10"/>
                  </a:cubicBezTo>
                  <a:cubicBezTo>
                    <a:pt x="27" y="11"/>
                    <a:pt x="31" y="11"/>
                    <a:pt x="36" y="9"/>
                  </a:cubicBezTo>
                  <a:cubicBezTo>
                    <a:pt x="39" y="8"/>
                    <a:pt x="39"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2" name="Freeform 36">
              <a:extLst>
                <a:ext uri="{FF2B5EF4-FFF2-40B4-BE49-F238E27FC236}">
                  <a16:creationId xmlns:a16="http://schemas.microsoft.com/office/drawing/2014/main" id="{CC2F593F-5D00-4C9F-AADC-574FE40D2850}"/>
                </a:ext>
              </a:extLst>
            </p:cNvPr>
            <p:cNvSpPr/>
            <p:nvPr/>
          </p:nvSpPr>
          <p:spPr bwMode="auto">
            <a:xfrm>
              <a:off x="4307" y="1647"/>
              <a:ext cx="92" cy="26"/>
            </a:xfrm>
            <a:custGeom>
              <a:avLst/>
              <a:gdLst>
                <a:gd name="T0" fmla="*/ 35 w 39"/>
                <a:gd name="T1" fmla="*/ 2 h 11"/>
                <a:gd name="T2" fmla="*/ 18 w 39"/>
                <a:gd name="T3" fmla="*/ 1 h 11"/>
                <a:gd name="T4" fmla="*/ 2 w 39"/>
                <a:gd name="T5" fmla="*/ 3 h 11"/>
                <a:gd name="T6" fmla="*/ 2 w 39"/>
                <a:gd name="T7" fmla="*/ 8 h 11"/>
                <a:gd name="T8" fmla="*/ 18 w 39"/>
                <a:gd name="T9" fmla="*/ 10 h 11"/>
                <a:gd name="T10" fmla="*/ 35 w 39"/>
                <a:gd name="T11" fmla="*/ 9 h 11"/>
                <a:gd name="T12" fmla="*/ 35 w 3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5" y="2"/>
                  </a:moveTo>
                  <a:cubicBezTo>
                    <a:pt x="29" y="0"/>
                    <a:pt x="24" y="1"/>
                    <a:pt x="18" y="1"/>
                  </a:cubicBezTo>
                  <a:cubicBezTo>
                    <a:pt x="13" y="1"/>
                    <a:pt x="7" y="2"/>
                    <a:pt x="2" y="3"/>
                  </a:cubicBezTo>
                  <a:cubicBezTo>
                    <a:pt x="0" y="4"/>
                    <a:pt x="0" y="7"/>
                    <a:pt x="2" y="8"/>
                  </a:cubicBezTo>
                  <a:cubicBezTo>
                    <a:pt x="7" y="9"/>
                    <a:pt x="13" y="10"/>
                    <a:pt x="18" y="10"/>
                  </a:cubicBezTo>
                  <a:cubicBezTo>
                    <a:pt x="24" y="10"/>
                    <a:pt x="29" y="11"/>
                    <a:pt x="35" y="9"/>
                  </a:cubicBezTo>
                  <a:cubicBezTo>
                    <a:pt x="39" y="8"/>
                    <a:pt x="39" y="3"/>
                    <a:pt x="3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3" name="Freeform 37">
              <a:extLst>
                <a:ext uri="{FF2B5EF4-FFF2-40B4-BE49-F238E27FC236}">
                  <a16:creationId xmlns:a16="http://schemas.microsoft.com/office/drawing/2014/main" id="{3EDAA88B-D6E2-44D8-B168-A5122223FEBA}"/>
                </a:ext>
              </a:extLst>
            </p:cNvPr>
            <p:cNvSpPr/>
            <p:nvPr/>
          </p:nvSpPr>
          <p:spPr bwMode="auto">
            <a:xfrm>
              <a:off x="4473" y="1652"/>
              <a:ext cx="83" cy="28"/>
            </a:xfrm>
            <a:custGeom>
              <a:avLst/>
              <a:gdLst>
                <a:gd name="T0" fmla="*/ 32 w 35"/>
                <a:gd name="T1" fmla="*/ 2 h 12"/>
                <a:gd name="T2" fmla="*/ 3 w 35"/>
                <a:gd name="T3" fmla="*/ 6 h 12"/>
                <a:gd name="T4" fmla="*/ 14 w 35"/>
                <a:gd name="T5" fmla="*/ 10 h 12"/>
                <a:gd name="T6" fmla="*/ 32 w 35"/>
                <a:gd name="T7" fmla="*/ 10 h 12"/>
                <a:gd name="T8" fmla="*/ 32 w 35"/>
                <a:gd name="T9" fmla="*/ 2 h 12"/>
              </a:gdLst>
              <a:ahLst/>
              <a:cxnLst>
                <a:cxn ang="0">
                  <a:pos x="T0" y="T1"/>
                </a:cxn>
                <a:cxn ang="0">
                  <a:pos x="T2" y="T3"/>
                </a:cxn>
                <a:cxn ang="0">
                  <a:pos x="T4" y="T5"/>
                </a:cxn>
                <a:cxn ang="0">
                  <a:pos x="T6" y="T7"/>
                </a:cxn>
                <a:cxn ang="0">
                  <a:pos x="T8" y="T9"/>
                </a:cxn>
              </a:cxnLst>
              <a:rect l="0" t="0" r="r" b="b"/>
              <a:pathLst>
                <a:path w="35" h="12">
                  <a:moveTo>
                    <a:pt x="32" y="2"/>
                  </a:moveTo>
                  <a:cubicBezTo>
                    <a:pt x="28" y="1"/>
                    <a:pt x="0" y="0"/>
                    <a:pt x="3" y="6"/>
                  </a:cubicBezTo>
                  <a:cubicBezTo>
                    <a:pt x="4" y="10"/>
                    <a:pt x="11" y="10"/>
                    <a:pt x="14" y="10"/>
                  </a:cubicBezTo>
                  <a:cubicBezTo>
                    <a:pt x="20" y="11"/>
                    <a:pt x="26" y="12"/>
                    <a:pt x="32" y="10"/>
                  </a:cubicBezTo>
                  <a:cubicBezTo>
                    <a:pt x="35" y="8"/>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4" name="Freeform 38">
              <a:extLst>
                <a:ext uri="{FF2B5EF4-FFF2-40B4-BE49-F238E27FC236}">
                  <a16:creationId xmlns:a16="http://schemas.microsoft.com/office/drawing/2014/main" id="{6C1844DA-1F5B-41D6-874D-00EF5E471B56}"/>
                </a:ext>
              </a:extLst>
            </p:cNvPr>
            <p:cNvSpPr/>
            <p:nvPr/>
          </p:nvSpPr>
          <p:spPr bwMode="auto">
            <a:xfrm>
              <a:off x="4624" y="1642"/>
              <a:ext cx="93" cy="24"/>
            </a:xfrm>
            <a:custGeom>
              <a:avLst/>
              <a:gdLst>
                <a:gd name="T0" fmla="*/ 34 w 39"/>
                <a:gd name="T1" fmla="*/ 1 h 10"/>
                <a:gd name="T2" fmla="*/ 20 w 39"/>
                <a:gd name="T3" fmla="*/ 1 h 10"/>
                <a:gd name="T4" fmla="*/ 4 w 39"/>
                <a:gd name="T5" fmla="*/ 2 h 10"/>
                <a:gd name="T6" fmla="*/ 4 w 39"/>
                <a:gd name="T7" fmla="*/ 9 h 10"/>
                <a:gd name="T8" fmla="*/ 20 w 39"/>
                <a:gd name="T9" fmla="*/ 10 h 10"/>
                <a:gd name="T10" fmla="*/ 34 w 39"/>
                <a:gd name="T11" fmla="*/ 9 h 10"/>
                <a:gd name="T12" fmla="*/ 34 w 3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9" h="10">
                  <a:moveTo>
                    <a:pt x="34" y="1"/>
                  </a:moveTo>
                  <a:cubicBezTo>
                    <a:pt x="30" y="0"/>
                    <a:pt x="25" y="1"/>
                    <a:pt x="20" y="1"/>
                  </a:cubicBezTo>
                  <a:cubicBezTo>
                    <a:pt x="15" y="1"/>
                    <a:pt x="10" y="2"/>
                    <a:pt x="4" y="2"/>
                  </a:cubicBezTo>
                  <a:cubicBezTo>
                    <a:pt x="0" y="3"/>
                    <a:pt x="0" y="8"/>
                    <a:pt x="4" y="9"/>
                  </a:cubicBezTo>
                  <a:cubicBezTo>
                    <a:pt x="10" y="9"/>
                    <a:pt x="15" y="9"/>
                    <a:pt x="20" y="10"/>
                  </a:cubicBezTo>
                  <a:cubicBezTo>
                    <a:pt x="25" y="10"/>
                    <a:pt x="30" y="10"/>
                    <a:pt x="34" y="9"/>
                  </a:cubicBezTo>
                  <a:cubicBezTo>
                    <a:pt x="39" y="9"/>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5" name="Freeform 39">
              <a:extLst>
                <a:ext uri="{FF2B5EF4-FFF2-40B4-BE49-F238E27FC236}">
                  <a16:creationId xmlns:a16="http://schemas.microsoft.com/office/drawing/2014/main" id="{DA26E4BB-D0B4-4F02-A3CF-AD576A0087A4}"/>
                </a:ext>
              </a:extLst>
            </p:cNvPr>
            <p:cNvSpPr/>
            <p:nvPr/>
          </p:nvSpPr>
          <p:spPr bwMode="auto">
            <a:xfrm>
              <a:off x="4762" y="1640"/>
              <a:ext cx="106" cy="28"/>
            </a:xfrm>
            <a:custGeom>
              <a:avLst/>
              <a:gdLst>
                <a:gd name="T0" fmla="*/ 41 w 45"/>
                <a:gd name="T1" fmla="*/ 3 h 12"/>
                <a:gd name="T2" fmla="*/ 3 w 45"/>
                <a:gd name="T3" fmla="*/ 5 h 12"/>
                <a:gd name="T4" fmla="*/ 4 w 45"/>
                <a:gd name="T5" fmla="*/ 11 h 12"/>
                <a:gd name="T6" fmla="*/ 22 w 45"/>
                <a:gd name="T7" fmla="*/ 10 h 12"/>
                <a:gd name="T8" fmla="*/ 40 w 45"/>
                <a:gd name="T9" fmla="*/ 10 h 12"/>
                <a:gd name="T10" fmla="*/ 41 w 45"/>
                <a:gd name="T11" fmla="*/ 3 h 12"/>
              </a:gdLst>
              <a:ahLst/>
              <a:cxnLst>
                <a:cxn ang="0">
                  <a:pos x="T0" y="T1"/>
                </a:cxn>
                <a:cxn ang="0">
                  <a:pos x="T2" y="T3"/>
                </a:cxn>
                <a:cxn ang="0">
                  <a:pos x="T4" y="T5"/>
                </a:cxn>
                <a:cxn ang="0">
                  <a:pos x="T6" y="T7"/>
                </a:cxn>
                <a:cxn ang="0">
                  <a:pos x="T8" y="T9"/>
                </a:cxn>
                <a:cxn ang="0">
                  <a:pos x="T10" y="T11"/>
                </a:cxn>
              </a:cxnLst>
              <a:rect l="0" t="0" r="r" b="b"/>
              <a:pathLst>
                <a:path w="45" h="12">
                  <a:moveTo>
                    <a:pt x="41" y="3"/>
                  </a:moveTo>
                  <a:cubicBezTo>
                    <a:pt x="29" y="0"/>
                    <a:pt x="15" y="2"/>
                    <a:pt x="3" y="5"/>
                  </a:cubicBezTo>
                  <a:cubicBezTo>
                    <a:pt x="0" y="6"/>
                    <a:pt x="0" y="12"/>
                    <a:pt x="4" y="11"/>
                  </a:cubicBezTo>
                  <a:cubicBezTo>
                    <a:pt x="10" y="11"/>
                    <a:pt x="16" y="10"/>
                    <a:pt x="22" y="10"/>
                  </a:cubicBezTo>
                  <a:cubicBezTo>
                    <a:pt x="28" y="10"/>
                    <a:pt x="34" y="11"/>
                    <a:pt x="40" y="10"/>
                  </a:cubicBezTo>
                  <a:cubicBezTo>
                    <a:pt x="44" y="10"/>
                    <a:pt x="45" y="4"/>
                    <a:pt x="4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6" name="Freeform 40">
              <a:extLst>
                <a:ext uri="{FF2B5EF4-FFF2-40B4-BE49-F238E27FC236}">
                  <a16:creationId xmlns:a16="http://schemas.microsoft.com/office/drawing/2014/main" id="{E376C523-7C09-4A80-A33B-674369002FD8}"/>
                </a:ext>
              </a:extLst>
            </p:cNvPr>
            <p:cNvSpPr/>
            <p:nvPr/>
          </p:nvSpPr>
          <p:spPr bwMode="auto">
            <a:xfrm>
              <a:off x="4951" y="1637"/>
              <a:ext cx="98" cy="26"/>
            </a:xfrm>
            <a:custGeom>
              <a:avLst/>
              <a:gdLst>
                <a:gd name="T0" fmla="*/ 37 w 41"/>
                <a:gd name="T1" fmla="*/ 1 h 11"/>
                <a:gd name="T2" fmla="*/ 21 w 41"/>
                <a:gd name="T3" fmla="*/ 2 h 11"/>
                <a:gd name="T4" fmla="*/ 3 w 41"/>
                <a:gd name="T5" fmla="*/ 5 h 11"/>
                <a:gd name="T6" fmla="*/ 4 w 41"/>
                <a:gd name="T7" fmla="*/ 11 h 11"/>
                <a:gd name="T8" fmla="*/ 21 w 41"/>
                <a:gd name="T9" fmla="*/ 11 h 11"/>
                <a:gd name="T10" fmla="*/ 37 w 41"/>
                <a:gd name="T11" fmla="*/ 9 h 11"/>
                <a:gd name="T12" fmla="*/ 37 w 4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1" h="11">
                  <a:moveTo>
                    <a:pt x="37" y="1"/>
                  </a:moveTo>
                  <a:cubicBezTo>
                    <a:pt x="31" y="0"/>
                    <a:pt x="26" y="1"/>
                    <a:pt x="21" y="2"/>
                  </a:cubicBezTo>
                  <a:cubicBezTo>
                    <a:pt x="15" y="2"/>
                    <a:pt x="9" y="3"/>
                    <a:pt x="3" y="5"/>
                  </a:cubicBezTo>
                  <a:cubicBezTo>
                    <a:pt x="0" y="5"/>
                    <a:pt x="1" y="11"/>
                    <a:pt x="4" y="11"/>
                  </a:cubicBezTo>
                  <a:cubicBezTo>
                    <a:pt x="10" y="11"/>
                    <a:pt x="15" y="11"/>
                    <a:pt x="21" y="11"/>
                  </a:cubicBezTo>
                  <a:cubicBezTo>
                    <a:pt x="26" y="10"/>
                    <a:pt x="32" y="11"/>
                    <a:pt x="37" y="9"/>
                  </a:cubicBezTo>
                  <a:cubicBezTo>
                    <a:pt x="40" y="8"/>
                    <a:pt x="41" y="2"/>
                    <a:pt x="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7" name="Freeform 41">
              <a:extLst>
                <a:ext uri="{FF2B5EF4-FFF2-40B4-BE49-F238E27FC236}">
                  <a16:creationId xmlns:a16="http://schemas.microsoft.com/office/drawing/2014/main" id="{74707C21-460B-4EB6-B2BF-510A5BABF4AF}"/>
                </a:ext>
              </a:extLst>
            </p:cNvPr>
            <p:cNvSpPr/>
            <p:nvPr/>
          </p:nvSpPr>
          <p:spPr bwMode="auto">
            <a:xfrm>
              <a:off x="5091" y="1587"/>
              <a:ext cx="121" cy="72"/>
            </a:xfrm>
            <a:custGeom>
              <a:avLst/>
              <a:gdLst>
                <a:gd name="T0" fmla="*/ 46 w 51"/>
                <a:gd name="T1" fmla="*/ 1 h 30"/>
                <a:gd name="T2" fmla="*/ 27 w 51"/>
                <a:gd name="T3" fmla="*/ 12 h 30"/>
                <a:gd name="T4" fmla="*/ 5 w 51"/>
                <a:gd name="T5" fmla="*/ 22 h 30"/>
                <a:gd name="T6" fmla="*/ 7 w 51"/>
                <a:gd name="T7" fmla="*/ 29 h 30"/>
                <a:gd name="T8" fmla="*/ 50 w 51"/>
                <a:gd name="T9" fmla="*/ 7 h 30"/>
                <a:gd name="T10" fmla="*/ 46 w 51"/>
                <a:gd name="T11" fmla="*/ 1 h 30"/>
              </a:gdLst>
              <a:ahLst/>
              <a:cxnLst>
                <a:cxn ang="0">
                  <a:pos x="T0" y="T1"/>
                </a:cxn>
                <a:cxn ang="0">
                  <a:pos x="T2" y="T3"/>
                </a:cxn>
                <a:cxn ang="0">
                  <a:pos x="T4" y="T5"/>
                </a:cxn>
                <a:cxn ang="0">
                  <a:pos x="T6" y="T7"/>
                </a:cxn>
                <a:cxn ang="0">
                  <a:pos x="T8" y="T9"/>
                </a:cxn>
                <a:cxn ang="0">
                  <a:pos x="T10" y="T11"/>
                </a:cxn>
              </a:cxnLst>
              <a:rect l="0" t="0" r="r" b="b"/>
              <a:pathLst>
                <a:path w="51" h="30">
                  <a:moveTo>
                    <a:pt x="46" y="1"/>
                  </a:moveTo>
                  <a:cubicBezTo>
                    <a:pt x="39" y="4"/>
                    <a:pt x="33" y="8"/>
                    <a:pt x="27" y="12"/>
                  </a:cubicBezTo>
                  <a:cubicBezTo>
                    <a:pt x="20" y="16"/>
                    <a:pt x="13" y="19"/>
                    <a:pt x="5" y="22"/>
                  </a:cubicBezTo>
                  <a:cubicBezTo>
                    <a:pt x="0" y="23"/>
                    <a:pt x="2" y="30"/>
                    <a:pt x="7" y="29"/>
                  </a:cubicBezTo>
                  <a:cubicBezTo>
                    <a:pt x="21" y="26"/>
                    <a:pt x="41" y="20"/>
                    <a:pt x="50" y="7"/>
                  </a:cubicBezTo>
                  <a:cubicBezTo>
                    <a:pt x="51" y="4"/>
                    <a:pt x="49" y="0"/>
                    <a:pt x="4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8" name="Freeform 42">
              <a:extLst>
                <a:ext uri="{FF2B5EF4-FFF2-40B4-BE49-F238E27FC236}">
                  <a16:creationId xmlns:a16="http://schemas.microsoft.com/office/drawing/2014/main" id="{22836DDD-1580-4683-A7D7-5036336A0473}"/>
                </a:ext>
              </a:extLst>
            </p:cNvPr>
            <p:cNvSpPr/>
            <p:nvPr/>
          </p:nvSpPr>
          <p:spPr bwMode="auto">
            <a:xfrm>
              <a:off x="5257" y="1513"/>
              <a:ext cx="83" cy="67"/>
            </a:xfrm>
            <a:custGeom>
              <a:avLst/>
              <a:gdLst>
                <a:gd name="T0" fmla="*/ 31 w 35"/>
                <a:gd name="T1" fmla="*/ 4 h 28"/>
                <a:gd name="T2" fmla="*/ 17 w 35"/>
                <a:gd name="T3" fmla="*/ 6 h 28"/>
                <a:gd name="T4" fmla="*/ 4 w 35"/>
                <a:gd name="T5" fmla="*/ 19 h 28"/>
                <a:gd name="T6" fmla="*/ 9 w 35"/>
                <a:gd name="T7" fmla="*/ 24 h 28"/>
                <a:gd name="T8" fmla="*/ 24 w 35"/>
                <a:gd name="T9" fmla="*/ 14 h 28"/>
                <a:gd name="T10" fmla="*/ 31 w 35"/>
                <a:gd name="T11" fmla="*/ 4 h 28"/>
              </a:gdLst>
              <a:ahLst/>
              <a:cxnLst>
                <a:cxn ang="0">
                  <a:pos x="T0" y="T1"/>
                </a:cxn>
                <a:cxn ang="0">
                  <a:pos x="T2" y="T3"/>
                </a:cxn>
                <a:cxn ang="0">
                  <a:pos x="T4" y="T5"/>
                </a:cxn>
                <a:cxn ang="0">
                  <a:pos x="T6" y="T7"/>
                </a:cxn>
                <a:cxn ang="0">
                  <a:pos x="T8" y="T9"/>
                </a:cxn>
                <a:cxn ang="0">
                  <a:pos x="T10" y="T11"/>
                </a:cxn>
              </a:cxnLst>
              <a:rect l="0" t="0" r="r" b="b"/>
              <a:pathLst>
                <a:path w="35" h="28">
                  <a:moveTo>
                    <a:pt x="31" y="4"/>
                  </a:moveTo>
                  <a:cubicBezTo>
                    <a:pt x="28" y="0"/>
                    <a:pt x="21" y="4"/>
                    <a:pt x="17" y="6"/>
                  </a:cubicBezTo>
                  <a:cubicBezTo>
                    <a:pt x="12" y="10"/>
                    <a:pt x="7" y="14"/>
                    <a:pt x="4" y="19"/>
                  </a:cubicBezTo>
                  <a:cubicBezTo>
                    <a:pt x="0" y="23"/>
                    <a:pt x="5" y="28"/>
                    <a:pt x="9" y="24"/>
                  </a:cubicBezTo>
                  <a:cubicBezTo>
                    <a:pt x="14" y="20"/>
                    <a:pt x="19" y="17"/>
                    <a:pt x="24" y="14"/>
                  </a:cubicBezTo>
                  <a:cubicBezTo>
                    <a:pt x="27" y="12"/>
                    <a:pt x="35" y="9"/>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09" name="Freeform 43">
              <a:extLst>
                <a:ext uri="{FF2B5EF4-FFF2-40B4-BE49-F238E27FC236}">
                  <a16:creationId xmlns:a16="http://schemas.microsoft.com/office/drawing/2014/main" id="{94304C0C-163D-420F-88C0-0B30831ED267}"/>
                </a:ext>
              </a:extLst>
            </p:cNvPr>
            <p:cNvSpPr/>
            <p:nvPr/>
          </p:nvSpPr>
          <p:spPr bwMode="auto">
            <a:xfrm>
              <a:off x="5361" y="1440"/>
              <a:ext cx="76" cy="57"/>
            </a:xfrm>
            <a:custGeom>
              <a:avLst/>
              <a:gdLst>
                <a:gd name="T0" fmla="*/ 26 w 32"/>
                <a:gd name="T1" fmla="*/ 0 h 24"/>
                <a:gd name="T2" fmla="*/ 15 w 32"/>
                <a:gd name="T3" fmla="*/ 8 h 24"/>
                <a:gd name="T4" fmla="*/ 3 w 32"/>
                <a:gd name="T5" fmla="*/ 17 h 24"/>
                <a:gd name="T6" fmla="*/ 7 w 32"/>
                <a:gd name="T7" fmla="*/ 22 h 24"/>
                <a:gd name="T8" fmla="*/ 20 w 32"/>
                <a:gd name="T9" fmla="*/ 14 h 24"/>
                <a:gd name="T10" fmla="*/ 30 w 32"/>
                <a:gd name="T11" fmla="*/ 6 h 24"/>
                <a:gd name="T12" fmla="*/ 26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6" y="0"/>
                  </a:moveTo>
                  <a:cubicBezTo>
                    <a:pt x="22" y="2"/>
                    <a:pt x="18" y="5"/>
                    <a:pt x="15" y="8"/>
                  </a:cubicBezTo>
                  <a:cubicBezTo>
                    <a:pt x="11" y="11"/>
                    <a:pt x="6" y="14"/>
                    <a:pt x="3" y="17"/>
                  </a:cubicBezTo>
                  <a:cubicBezTo>
                    <a:pt x="0" y="20"/>
                    <a:pt x="4" y="24"/>
                    <a:pt x="7" y="22"/>
                  </a:cubicBezTo>
                  <a:cubicBezTo>
                    <a:pt x="11" y="20"/>
                    <a:pt x="15" y="17"/>
                    <a:pt x="20" y="14"/>
                  </a:cubicBezTo>
                  <a:cubicBezTo>
                    <a:pt x="24" y="12"/>
                    <a:pt x="28" y="10"/>
                    <a:pt x="30" y="6"/>
                  </a:cubicBezTo>
                  <a:cubicBezTo>
                    <a:pt x="32" y="3"/>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0" name="Freeform 44">
              <a:extLst>
                <a:ext uri="{FF2B5EF4-FFF2-40B4-BE49-F238E27FC236}">
                  <a16:creationId xmlns:a16="http://schemas.microsoft.com/office/drawing/2014/main" id="{96241B87-9228-4535-804B-14410DB12301}"/>
                </a:ext>
              </a:extLst>
            </p:cNvPr>
            <p:cNvSpPr/>
            <p:nvPr/>
          </p:nvSpPr>
          <p:spPr bwMode="auto">
            <a:xfrm>
              <a:off x="5489" y="1344"/>
              <a:ext cx="69" cy="67"/>
            </a:xfrm>
            <a:custGeom>
              <a:avLst/>
              <a:gdLst>
                <a:gd name="T0" fmla="*/ 20 w 29"/>
                <a:gd name="T1" fmla="*/ 1 h 28"/>
                <a:gd name="T2" fmla="*/ 2 w 29"/>
                <a:gd name="T3" fmla="*/ 19 h 28"/>
                <a:gd name="T4" fmla="*/ 10 w 29"/>
                <a:gd name="T5" fmla="*/ 23 h 28"/>
                <a:gd name="T6" fmla="*/ 17 w 29"/>
                <a:gd name="T7" fmla="*/ 16 h 28"/>
                <a:gd name="T8" fmla="*/ 25 w 29"/>
                <a:gd name="T9" fmla="*/ 10 h 28"/>
                <a:gd name="T10" fmla="*/ 20 w 29"/>
                <a:gd name="T11" fmla="*/ 1 h 28"/>
              </a:gdLst>
              <a:ahLst/>
              <a:cxnLst>
                <a:cxn ang="0">
                  <a:pos x="T0" y="T1"/>
                </a:cxn>
                <a:cxn ang="0">
                  <a:pos x="T2" y="T3"/>
                </a:cxn>
                <a:cxn ang="0">
                  <a:pos x="T4" y="T5"/>
                </a:cxn>
                <a:cxn ang="0">
                  <a:pos x="T6" y="T7"/>
                </a:cxn>
                <a:cxn ang="0">
                  <a:pos x="T8" y="T9"/>
                </a:cxn>
                <a:cxn ang="0">
                  <a:pos x="T10" y="T11"/>
                </a:cxn>
              </a:cxnLst>
              <a:rect l="0" t="0" r="r" b="b"/>
              <a:pathLst>
                <a:path w="29" h="28">
                  <a:moveTo>
                    <a:pt x="20" y="1"/>
                  </a:moveTo>
                  <a:cubicBezTo>
                    <a:pt x="12" y="4"/>
                    <a:pt x="6" y="12"/>
                    <a:pt x="2" y="19"/>
                  </a:cubicBezTo>
                  <a:cubicBezTo>
                    <a:pt x="0" y="24"/>
                    <a:pt x="7" y="28"/>
                    <a:pt x="10" y="23"/>
                  </a:cubicBezTo>
                  <a:cubicBezTo>
                    <a:pt x="12" y="21"/>
                    <a:pt x="14" y="18"/>
                    <a:pt x="17" y="16"/>
                  </a:cubicBezTo>
                  <a:cubicBezTo>
                    <a:pt x="19" y="14"/>
                    <a:pt x="22" y="12"/>
                    <a:pt x="25" y="10"/>
                  </a:cubicBezTo>
                  <a:cubicBezTo>
                    <a:pt x="29" y="7"/>
                    <a:pt x="24"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11" name="Freeform 45">
              <a:extLst>
                <a:ext uri="{FF2B5EF4-FFF2-40B4-BE49-F238E27FC236}">
                  <a16:creationId xmlns:a16="http://schemas.microsoft.com/office/drawing/2014/main" id="{0BB5CD57-328A-4DD3-B5DB-67B16A7E494B}"/>
                </a:ext>
              </a:extLst>
            </p:cNvPr>
            <p:cNvSpPr/>
            <p:nvPr/>
          </p:nvSpPr>
          <p:spPr bwMode="auto">
            <a:xfrm>
              <a:off x="5560" y="1273"/>
              <a:ext cx="55" cy="57"/>
            </a:xfrm>
            <a:custGeom>
              <a:avLst/>
              <a:gdLst>
                <a:gd name="T0" fmla="*/ 17 w 23"/>
                <a:gd name="T1" fmla="*/ 1 h 24"/>
                <a:gd name="T2" fmla="*/ 10 w 23"/>
                <a:gd name="T3" fmla="*/ 8 h 24"/>
                <a:gd name="T4" fmla="*/ 3 w 23"/>
                <a:gd name="T5" fmla="*/ 17 h 24"/>
                <a:gd name="T6" fmla="*/ 9 w 23"/>
                <a:gd name="T7" fmla="*/ 21 h 24"/>
                <a:gd name="T8" fmla="*/ 16 w 23"/>
                <a:gd name="T9" fmla="*/ 14 h 24"/>
                <a:gd name="T10" fmla="*/ 22 w 23"/>
                <a:gd name="T11" fmla="*/ 5 h 24"/>
                <a:gd name="T12" fmla="*/ 17 w 23"/>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17" y="1"/>
                  </a:moveTo>
                  <a:cubicBezTo>
                    <a:pt x="14" y="2"/>
                    <a:pt x="12" y="5"/>
                    <a:pt x="10" y="8"/>
                  </a:cubicBezTo>
                  <a:cubicBezTo>
                    <a:pt x="7" y="11"/>
                    <a:pt x="5" y="14"/>
                    <a:pt x="3" y="17"/>
                  </a:cubicBezTo>
                  <a:cubicBezTo>
                    <a:pt x="0" y="20"/>
                    <a:pt x="6" y="24"/>
                    <a:pt x="9" y="21"/>
                  </a:cubicBezTo>
                  <a:cubicBezTo>
                    <a:pt x="11" y="19"/>
                    <a:pt x="14" y="16"/>
                    <a:pt x="16" y="14"/>
                  </a:cubicBezTo>
                  <a:cubicBezTo>
                    <a:pt x="19" y="11"/>
                    <a:pt x="22" y="9"/>
                    <a:pt x="22" y="5"/>
                  </a:cubicBezTo>
                  <a:cubicBezTo>
                    <a:pt x="23" y="3"/>
                    <a:pt x="20" y="0"/>
                    <a:pt x="1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12" name="文本框 55">
            <a:extLst>
              <a:ext uri="{FF2B5EF4-FFF2-40B4-BE49-F238E27FC236}">
                <a16:creationId xmlns:a16="http://schemas.microsoft.com/office/drawing/2014/main" id="{16036563-4495-4848-88EC-DC51E30C0B16}"/>
              </a:ext>
            </a:extLst>
          </p:cNvPr>
          <p:cNvSpPr txBox="1"/>
          <p:nvPr/>
        </p:nvSpPr>
        <p:spPr>
          <a:xfrm>
            <a:off x="2197354" y="786915"/>
            <a:ext cx="659923" cy="584775"/>
          </a:xfrm>
          <a:prstGeom prst="rect">
            <a:avLst/>
          </a:prstGeom>
          <a:noFill/>
        </p:spPr>
        <p:txBody>
          <a:bodyPr wrap="square" rtlCol="0">
            <a:spAutoFit/>
          </a:bodyPr>
          <a:lstStyle/>
          <a:p>
            <a:pPr algn="dist"/>
            <a:r>
              <a:rPr lang="en-US" altLang="zh-CN" sz="3200" dirty="0">
                <a:solidFill>
                  <a:srgbClr val="404040"/>
                </a:solidFill>
                <a:cs typeface="+mn-ea"/>
                <a:sym typeface="+mn-lt"/>
              </a:rPr>
              <a:t>07</a:t>
            </a:r>
            <a:endParaRPr lang="zh-CN" altLang="en-US" sz="3200" dirty="0">
              <a:solidFill>
                <a:srgbClr val="404040"/>
              </a:solidFill>
              <a:cs typeface="+mn-ea"/>
              <a:sym typeface="+mn-lt"/>
            </a:endParaRPr>
          </a:p>
        </p:txBody>
      </p:sp>
      <p:pic>
        <p:nvPicPr>
          <p:cNvPr id="53" name="Picture 52">
            <a:extLst>
              <a:ext uri="{FF2B5EF4-FFF2-40B4-BE49-F238E27FC236}">
                <a16:creationId xmlns:a16="http://schemas.microsoft.com/office/drawing/2014/main" id="{C863B28D-F083-4959-BE9B-DD3D66528C74}"/>
              </a:ext>
            </a:extLst>
          </p:cNvPr>
          <p:cNvPicPr/>
          <p:nvPr/>
        </p:nvPicPr>
        <p:blipFill rotWithShape="1">
          <a:blip r:embed="rId6">
            <a:extLst>
              <a:ext uri="{28A0092B-C50C-407E-A947-70E740481C1C}">
                <a14:useLocalDpi xmlns:a14="http://schemas.microsoft.com/office/drawing/2010/main" val="0"/>
              </a:ext>
            </a:extLst>
          </a:blip>
          <a:srcRect t="1756" b="13697"/>
          <a:stretch/>
        </p:blipFill>
        <p:spPr bwMode="auto">
          <a:xfrm>
            <a:off x="3194187" y="1060921"/>
            <a:ext cx="3933825" cy="3154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0265180"/>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7" name="图形 26">
            <a:extLst>
              <a:ext uri="{FF2B5EF4-FFF2-40B4-BE49-F238E27FC236}">
                <a16:creationId xmlns:a16="http://schemas.microsoft.com/office/drawing/2014/main" id="{B8E2C91D-3C59-4BA9-B7B4-ECAA7C5D9D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71978" y="3292470"/>
            <a:ext cx="541567" cy="702032"/>
          </a:xfrm>
          <a:prstGeom prst="rect">
            <a:avLst/>
          </a:prstGeom>
        </p:spPr>
      </p:pic>
      <p:pic>
        <p:nvPicPr>
          <p:cNvPr id="8" name="图形 28">
            <a:extLst>
              <a:ext uri="{FF2B5EF4-FFF2-40B4-BE49-F238E27FC236}">
                <a16:creationId xmlns:a16="http://schemas.microsoft.com/office/drawing/2014/main" id="{8D6B70FB-C8AD-4014-8592-BC14D6D084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4286" y="3292470"/>
            <a:ext cx="541567" cy="702032"/>
          </a:xfrm>
          <a:prstGeom prst="rect">
            <a:avLst/>
          </a:prstGeom>
        </p:spPr>
      </p:pic>
      <p:grpSp>
        <p:nvGrpSpPr>
          <p:cNvPr id="9" name="组合 6">
            <a:extLst>
              <a:ext uri="{FF2B5EF4-FFF2-40B4-BE49-F238E27FC236}">
                <a16:creationId xmlns:a16="http://schemas.microsoft.com/office/drawing/2014/main" id="{8EB30588-858C-4FD1-B1D9-0E79CB637AAE}"/>
              </a:ext>
            </a:extLst>
          </p:cNvPr>
          <p:cNvGrpSpPr/>
          <p:nvPr/>
        </p:nvGrpSpPr>
        <p:grpSpPr>
          <a:xfrm>
            <a:off x="1933609" y="1445974"/>
            <a:ext cx="2189254" cy="1638704"/>
            <a:chOff x="1306286" y="1785189"/>
            <a:chExt cx="2189254" cy="978432"/>
          </a:xfrm>
        </p:grpSpPr>
        <p:sp>
          <p:nvSpPr>
            <p:cNvPr id="10" name="矩形: 圆角 2">
              <a:extLst>
                <a:ext uri="{FF2B5EF4-FFF2-40B4-BE49-F238E27FC236}">
                  <a16:creationId xmlns:a16="http://schemas.microsoft.com/office/drawing/2014/main" id="{E8E65CD5-F6EB-4A7A-A218-8E344522824B}"/>
                </a:ext>
              </a:extLst>
            </p:cNvPr>
            <p:cNvSpPr/>
            <p:nvPr/>
          </p:nvSpPr>
          <p:spPr>
            <a:xfrm>
              <a:off x="1983840" y="1785189"/>
              <a:ext cx="1404350" cy="978432"/>
            </a:xfrm>
            <a:prstGeom prst="roundRect">
              <a:avLst/>
            </a:prstGeom>
            <a:solidFill>
              <a:schemeClr val="bg1"/>
            </a:solidFill>
            <a:ln>
              <a:solidFill>
                <a:srgbClr val="69696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3">
              <a:extLst>
                <a:ext uri="{FF2B5EF4-FFF2-40B4-BE49-F238E27FC236}">
                  <a16:creationId xmlns:a16="http://schemas.microsoft.com/office/drawing/2014/main" id="{6167AD77-E0E4-4EB4-AC2F-AAE86BD57C5C}"/>
                </a:ext>
              </a:extLst>
            </p:cNvPr>
            <p:cNvSpPr/>
            <p:nvPr/>
          </p:nvSpPr>
          <p:spPr>
            <a:xfrm>
              <a:off x="1306286" y="1855282"/>
              <a:ext cx="2189254" cy="882078"/>
            </a:xfrm>
            <a:prstGeom prst="rect">
              <a:avLst/>
            </a:prstGeom>
          </p:spPr>
          <p:txBody>
            <a:bodyPr wrap="square">
              <a:spAutoFit/>
            </a:bodyPr>
            <a:lstStyle/>
            <a:p>
              <a:pPr marL="609600" algn="ct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Building </a:t>
              </a:r>
              <a:r>
                <a:rPr lang="en-US" sz="15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shape</a:t>
              </a: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 The building is a prism, having </a:t>
              </a:r>
              <a:r>
                <a:rPr lang="en-US" sz="15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a uniform cross-section along its entire </a:t>
              </a:r>
              <a:r>
                <a:rPr lang="en-GB" sz="15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height</a:t>
              </a: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sz="15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grpSp>
        <p:nvGrpSpPr>
          <p:cNvPr id="15" name="组合 4">
            <a:extLst>
              <a:ext uri="{FF2B5EF4-FFF2-40B4-BE49-F238E27FC236}">
                <a16:creationId xmlns:a16="http://schemas.microsoft.com/office/drawing/2014/main" id="{F178AC8A-9B07-4498-8997-D2EBD7FB3534}"/>
              </a:ext>
            </a:extLst>
          </p:cNvPr>
          <p:cNvGrpSpPr/>
          <p:nvPr/>
        </p:nvGrpSpPr>
        <p:grpSpPr>
          <a:xfrm>
            <a:off x="4919057" y="1445972"/>
            <a:ext cx="1627459" cy="1638703"/>
            <a:chOff x="5663333" y="1785189"/>
            <a:chExt cx="1627459" cy="978432"/>
          </a:xfrm>
        </p:grpSpPr>
        <p:sp>
          <p:nvSpPr>
            <p:cNvPr id="16" name="矩形: 圆角 32">
              <a:extLst>
                <a:ext uri="{FF2B5EF4-FFF2-40B4-BE49-F238E27FC236}">
                  <a16:creationId xmlns:a16="http://schemas.microsoft.com/office/drawing/2014/main" id="{3888238A-C295-4DB5-B19D-D7F9FC2F0C2C}"/>
                </a:ext>
              </a:extLst>
            </p:cNvPr>
            <p:cNvSpPr/>
            <p:nvPr/>
          </p:nvSpPr>
          <p:spPr>
            <a:xfrm>
              <a:off x="5765414" y="1785189"/>
              <a:ext cx="1404350" cy="978432"/>
            </a:xfrm>
            <a:prstGeom prst="roundRect">
              <a:avLst/>
            </a:prstGeom>
            <a:solidFill>
              <a:schemeClr val="bg1"/>
            </a:solidFill>
            <a:ln>
              <a:solidFill>
                <a:srgbClr val="69696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34">
              <a:extLst>
                <a:ext uri="{FF2B5EF4-FFF2-40B4-BE49-F238E27FC236}">
                  <a16:creationId xmlns:a16="http://schemas.microsoft.com/office/drawing/2014/main" id="{C1240C78-A09C-44F3-B9CF-30C22CF5C06E}"/>
                </a:ext>
              </a:extLst>
            </p:cNvPr>
            <p:cNvSpPr/>
            <p:nvPr/>
          </p:nvSpPr>
          <p:spPr>
            <a:xfrm>
              <a:off x="5663333" y="1901181"/>
              <a:ext cx="1627459" cy="753680"/>
            </a:xfrm>
            <a:prstGeom prst="rect">
              <a:avLst/>
            </a:prstGeom>
          </p:spPr>
          <p:txBody>
            <a:bodyPr wrap="square">
              <a:spAutoFit/>
            </a:bodyPr>
            <a:lstStyle/>
            <a:p>
              <a:pPr algn="ctr"/>
              <a:r>
                <a:rPr lang="en-US" sz="1500" dirty="0">
                  <a:effectLst/>
                  <a:latin typeface="Times New Roman" panose="02020603050405020304" pitchFamily="18" charset="0"/>
                  <a:ea typeface="新細明體" panose="02020500000000000000" pitchFamily="18" charset="-120"/>
                </a:rPr>
                <a:t>The </a:t>
              </a:r>
              <a:r>
                <a:rPr lang="en-US" sz="1500" dirty="0">
                  <a:solidFill>
                    <a:srgbClr val="FF0000"/>
                  </a:solidFill>
                  <a:effectLst/>
                  <a:latin typeface="Times New Roman" panose="02020603050405020304" pitchFamily="18" charset="0"/>
                  <a:ea typeface="新細明體" panose="02020500000000000000" pitchFamily="18" charset="-120"/>
                </a:rPr>
                <a:t>top</a:t>
              </a:r>
              <a:r>
                <a:rPr lang="en-US" sz="1500" dirty="0">
                  <a:effectLst/>
                  <a:latin typeface="Times New Roman" panose="02020603050405020304" pitchFamily="18" charset="0"/>
                  <a:ea typeface="新細明體" panose="02020500000000000000" pitchFamily="18" charset="-120"/>
                </a:rPr>
                <a:t> of the building: The roof or uppermost floor of the building is </a:t>
              </a:r>
              <a:r>
                <a:rPr lang="en-US" sz="1500" dirty="0">
                  <a:solidFill>
                    <a:srgbClr val="FF0000"/>
                  </a:solidFill>
                  <a:effectLst/>
                  <a:latin typeface="Times New Roman" panose="02020603050405020304" pitchFamily="18" charset="0"/>
                  <a:ea typeface="新細明體" panose="02020500000000000000" pitchFamily="18" charset="-120"/>
                </a:rPr>
                <a:t>perfectly level</a:t>
              </a:r>
              <a:r>
                <a:rPr lang="en-US" sz="1500" dirty="0">
                  <a:effectLst/>
                  <a:latin typeface="Times New Roman" panose="02020603050405020304" pitchFamily="18" charset="0"/>
                  <a:ea typeface="新細明體" panose="02020500000000000000" pitchFamily="18" charset="-120"/>
                </a:rPr>
                <a:t>.</a:t>
              </a:r>
              <a:endParaRPr lang="zh-CN" altLang="en-US" sz="1500" dirty="0">
                <a:solidFill>
                  <a:srgbClr val="FF0000"/>
                </a:solidFill>
                <a:cs typeface="+mn-ea"/>
                <a:sym typeface="+mn-lt"/>
              </a:endParaRPr>
            </a:p>
          </p:txBody>
        </p:sp>
      </p:grpSp>
      <p:sp>
        <p:nvSpPr>
          <p:cNvPr id="5" name="Slide Number Placeholder 4">
            <a:extLst>
              <a:ext uri="{FF2B5EF4-FFF2-40B4-BE49-F238E27FC236}">
                <a16:creationId xmlns:a16="http://schemas.microsoft.com/office/drawing/2014/main" id="{5C2EF3C0-8D93-4182-A860-6D85C4951571}"/>
              </a:ext>
            </a:extLst>
          </p:cNvPr>
          <p:cNvSpPr>
            <a:spLocks noGrp="1"/>
          </p:cNvSpPr>
          <p:nvPr>
            <p:ph type="sldNum" sz="quarter" idx="12"/>
          </p:nvPr>
        </p:nvSpPr>
        <p:spPr/>
        <p:txBody>
          <a:bodyPr/>
          <a:lstStyle/>
          <a:p>
            <a:fld id="{84FB7F4A-EDAA-4811-8ACD-C1EBE3764D9A}" type="slidenum">
              <a:rPr lang="zh-CN" altLang="en-US" smtClean="0"/>
              <a:t>54</a:t>
            </a:fld>
            <a:endParaRPr lang="zh-CN" altLang="en-US"/>
          </a:p>
        </p:txBody>
      </p:sp>
      <p:sp>
        <p:nvSpPr>
          <p:cNvPr id="21" name="文本框 31">
            <a:extLst>
              <a:ext uri="{FF2B5EF4-FFF2-40B4-BE49-F238E27FC236}">
                <a16:creationId xmlns:a16="http://schemas.microsoft.com/office/drawing/2014/main" id="{C8780495-6C31-49D7-85EA-220B799D6D90}"/>
              </a:ext>
            </a:extLst>
          </p:cNvPr>
          <p:cNvSpPr txBox="1"/>
          <p:nvPr/>
        </p:nvSpPr>
        <p:spPr>
          <a:xfrm>
            <a:off x="1944370" y="880756"/>
            <a:ext cx="5255259" cy="369332"/>
          </a:xfrm>
          <a:prstGeom prst="rect">
            <a:avLst/>
          </a:prstGeom>
          <a:noFill/>
        </p:spPr>
        <p:txBody>
          <a:bodyPr wrap="square" rtlCol="0">
            <a:spAutoFit/>
          </a:bodyPr>
          <a:lstStyle/>
          <a:p>
            <a:r>
              <a:rPr lang="en-US" altLang="zh-CN" b="1" spc="-150" dirty="0">
                <a:solidFill>
                  <a:srgbClr val="3E3A39"/>
                </a:solidFill>
                <a:cs typeface="+mn-ea"/>
                <a:sym typeface="+mn-lt"/>
              </a:rPr>
              <a:t>4</a:t>
            </a:r>
            <a:r>
              <a:rPr lang="en-US" altLang="zh-CN" b="1" spc="-150" dirty="0">
                <a:solidFill>
                  <a:srgbClr val="3E3A39"/>
                </a:solidFill>
                <a:latin typeface="+mn-ea"/>
                <a:cs typeface="+mn-ea"/>
                <a:sym typeface="+mn-lt"/>
              </a:rPr>
              <a:t>. </a:t>
            </a:r>
            <a:r>
              <a:rPr lang="en-GB" b="1" dirty="0">
                <a:latin typeface="Times New Roman" panose="02020603050405020304" pitchFamily="18" charset="0"/>
                <a:cs typeface="Times New Roman" panose="02020603050405020304" pitchFamily="18" charset="0"/>
              </a:rPr>
              <a:t>What are the assumptions of this 3D-model?</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228101"/>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600"/>
                                        <p:tgtEl>
                                          <p:spTgt spid="21"/>
                                        </p:tgtEl>
                                      </p:cBhvr>
                                    </p:animEffect>
                                    <p:anim calcmode="lin" valueType="num">
                                      <p:cBhvr>
                                        <p:cTn id="8" dur="600" fill="hold"/>
                                        <p:tgtEl>
                                          <p:spTgt spid="21"/>
                                        </p:tgtEl>
                                        <p:attrNameLst>
                                          <p:attrName>ppt_x</p:attrName>
                                        </p:attrNameLst>
                                      </p:cBhvr>
                                      <p:tavLst>
                                        <p:tav tm="0">
                                          <p:val>
                                            <p:strVal val="#ppt_x"/>
                                          </p:val>
                                        </p:tav>
                                        <p:tav tm="100000">
                                          <p:val>
                                            <p:strVal val="#ppt_x"/>
                                          </p:val>
                                        </p:tav>
                                      </p:tavLst>
                                    </p:anim>
                                    <p:anim calcmode="lin" valueType="num">
                                      <p:cBhvr>
                                        <p:cTn id="9" dur="6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grpSp>
        <p:nvGrpSpPr>
          <p:cNvPr id="103" name="Canvas 1">
            <a:extLst>
              <a:ext uri="{FF2B5EF4-FFF2-40B4-BE49-F238E27FC236}">
                <a16:creationId xmlns:a16="http://schemas.microsoft.com/office/drawing/2014/main" id="{3FCF528E-B0F2-46DA-8E40-E6B363D27E20}"/>
              </a:ext>
            </a:extLst>
          </p:cNvPr>
          <p:cNvGrpSpPr/>
          <p:nvPr/>
        </p:nvGrpSpPr>
        <p:grpSpPr>
          <a:xfrm>
            <a:off x="3083195" y="1715476"/>
            <a:ext cx="2977607" cy="1915795"/>
            <a:chOff x="0" y="0"/>
            <a:chExt cx="2977607" cy="1915795"/>
          </a:xfrm>
        </p:grpSpPr>
        <p:sp>
          <p:nvSpPr>
            <p:cNvPr id="104" name="Rectangle 103">
              <a:extLst>
                <a:ext uri="{FF2B5EF4-FFF2-40B4-BE49-F238E27FC236}">
                  <a16:creationId xmlns:a16="http://schemas.microsoft.com/office/drawing/2014/main" id="{B8902DFD-7D08-4242-B0B3-44FBCD482585}"/>
                </a:ext>
              </a:extLst>
            </p:cNvPr>
            <p:cNvSpPr/>
            <p:nvPr/>
          </p:nvSpPr>
          <p:spPr>
            <a:xfrm>
              <a:off x="0" y="0"/>
              <a:ext cx="2977515" cy="1915795"/>
            </a:xfrm>
            <a:prstGeom prst="rect">
              <a:avLst/>
            </a:prstGeom>
            <a:solidFill>
              <a:prstClr val="white"/>
            </a:solidFill>
          </p:spPr>
          <p:txBody>
            <a:bodyPr/>
            <a:lstStyle/>
            <a:p>
              <a:endParaRPr lang="zh-HK" altLang="en-US"/>
            </a:p>
          </p:txBody>
        </p:sp>
        <p:grpSp>
          <p:nvGrpSpPr>
            <p:cNvPr id="105" name="Group 104">
              <a:extLst>
                <a:ext uri="{FF2B5EF4-FFF2-40B4-BE49-F238E27FC236}">
                  <a16:creationId xmlns:a16="http://schemas.microsoft.com/office/drawing/2014/main" id="{F2A293E4-1303-426D-BE0E-C50C931CA594}"/>
                </a:ext>
              </a:extLst>
            </p:cNvPr>
            <p:cNvGrpSpPr/>
            <p:nvPr/>
          </p:nvGrpSpPr>
          <p:grpSpPr>
            <a:xfrm>
              <a:off x="36000" y="41"/>
              <a:ext cx="2941607" cy="1880692"/>
              <a:chOff x="36000" y="41"/>
              <a:chExt cx="2941607" cy="1880692"/>
            </a:xfrm>
          </p:grpSpPr>
          <p:grpSp>
            <p:nvGrpSpPr>
              <p:cNvPr id="106" name="Group 105">
                <a:extLst>
                  <a:ext uri="{FF2B5EF4-FFF2-40B4-BE49-F238E27FC236}">
                    <a16:creationId xmlns:a16="http://schemas.microsoft.com/office/drawing/2014/main" id="{4BCA68C8-626C-4ECE-97CB-5AE8509E765A}"/>
                  </a:ext>
                </a:extLst>
              </p:cNvPr>
              <p:cNvGrpSpPr/>
              <p:nvPr/>
            </p:nvGrpSpPr>
            <p:grpSpPr>
              <a:xfrm>
                <a:off x="36000" y="41"/>
                <a:ext cx="2941607" cy="1880692"/>
                <a:chOff x="36000" y="41"/>
                <a:chExt cx="2941607" cy="1880692"/>
              </a:xfrm>
            </p:grpSpPr>
            <p:sp>
              <p:nvSpPr>
                <p:cNvPr id="109" name="Text Box 338505201">
                  <a:extLst>
                    <a:ext uri="{FF2B5EF4-FFF2-40B4-BE49-F238E27FC236}">
                      <a16:creationId xmlns:a16="http://schemas.microsoft.com/office/drawing/2014/main" id="{E1A6C68D-23B9-4BB1-9FBD-CA6DC39D2579}"/>
                    </a:ext>
                  </a:extLst>
                </p:cNvPr>
                <p:cNvSpPr txBox="1"/>
                <p:nvPr/>
              </p:nvSpPr>
              <p:spPr>
                <a:xfrm>
                  <a:off x="2673442" y="1544819"/>
                  <a:ext cx="30416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G</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0" name="Text Box 423521946">
                  <a:extLst>
                    <a:ext uri="{FF2B5EF4-FFF2-40B4-BE49-F238E27FC236}">
                      <a16:creationId xmlns:a16="http://schemas.microsoft.com/office/drawing/2014/main" id="{52558757-727D-4729-B2FE-A7EF0EA60576}"/>
                    </a:ext>
                  </a:extLst>
                </p:cNvPr>
                <p:cNvSpPr txBox="1"/>
                <p:nvPr/>
              </p:nvSpPr>
              <p:spPr>
                <a:xfrm>
                  <a:off x="1048006" y="41"/>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B</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1" name="Text Box 2137778703">
                  <a:extLst>
                    <a:ext uri="{FF2B5EF4-FFF2-40B4-BE49-F238E27FC236}">
                      <a16:creationId xmlns:a16="http://schemas.microsoft.com/office/drawing/2014/main" id="{D6E23045-E965-480A-B17D-62C0EBC7EA46}"/>
                    </a:ext>
                  </a:extLst>
                </p:cNvPr>
                <p:cNvSpPr txBox="1"/>
                <p:nvPr/>
              </p:nvSpPr>
              <p:spPr>
                <a:xfrm>
                  <a:off x="2670772" y="1029052"/>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F</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2" name="Text Box 108794103">
                  <a:extLst>
                    <a:ext uri="{FF2B5EF4-FFF2-40B4-BE49-F238E27FC236}">
                      <a16:creationId xmlns:a16="http://schemas.microsoft.com/office/drawing/2014/main" id="{A72E0252-52EF-4442-B544-A54070CFB175}"/>
                    </a:ext>
                  </a:extLst>
                </p:cNvPr>
                <p:cNvSpPr txBox="1"/>
                <p:nvPr/>
              </p:nvSpPr>
              <p:spPr>
                <a:xfrm>
                  <a:off x="1677820" y="1059288"/>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E</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3" name="Text Box 1740837186">
                  <a:extLst>
                    <a:ext uri="{FF2B5EF4-FFF2-40B4-BE49-F238E27FC236}">
                      <a16:creationId xmlns:a16="http://schemas.microsoft.com/office/drawing/2014/main" id="{6375894D-E2A0-4AE1-A0C1-EA51C8B40724}"/>
                    </a:ext>
                  </a:extLst>
                </p:cNvPr>
                <p:cNvSpPr txBox="1"/>
                <p:nvPr/>
              </p:nvSpPr>
              <p:spPr>
                <a:xfrm>
                  <a:off x="53586" y="659"/>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A</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4" name="Text Box 1036854740">
                  <a:extLst>
                    <a:ext uri="{FF2B5EF4-FFF2-40B4-BE49-F238E27FC236}">
                      <a16:creationId xmlns:a16="http://schemas.microsoft.com/office/drawing/2014/main" id="{94A2B32F-23AA-4FEC-BE73-F5DAD50D26E6}"/>
                    </a:ext>
                  </a:extLst>
                </p:cNvPr>
                <p:cNvSpPr txBox="1"/>
                <p:nvPr/>
              </p:nvSpPr>
              <p:spPr>
                <a:xfrm>
                  <a:off x="856658" y="547248"/>
                  <a:ext cx="29146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C</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5" name="Freeform: Shape 114">
                  <a:extLst>
                    <a:ext uri="{FF2B5EF4-FFF2-40B4-BE49-F238E27FC236}">
                      <a16:creationId xmlns:a16="http://schemas.microsoft.com/office/drawing/2014/main" id="{EDD0E0C0-A839-4E52-8683-40A8FEBFC1A8}"/>
                    </a:ext>
                  </a:extLst>
                </p:cNvPr>
                <p:cNvSpPr/>
                <p:nvPr/>
              </p:nvSpPr>
              <p:spPr>
                <a:xfrm rot="10800000">
                  <a:off x="295002" y="167989"/>
                  <a:ext cx="2425720" cy="1542507"/>
                </a:xfrm>
                <a:custGeom>
                  <a:avLst/>
                  <a:gdLst>
                    <a:gd name="connsiteX0" fmla="*/ 0 w 348846"/>
                    <a:gd name="connsiteY0" fmla="*/ 0 h 301276"/>
                    <a:gd name="connsiteX1" fmla="*/ 348846 w 348846"/>
                    <a:gd name="connsiteY1" fmla="*/ 0 h 301276"/>
                    <a:gd name="connsiteX2" fmla="*/ 348846 w 348846"/>
                    <a:gd name="connsiteY2" fmla="*/ 301276 h 301276"/>
                  </a:gdLst>
                  <a:ahLst/>
                  <a:cxnLst>
                    <a:cxn ang="0">
                      <a:pos x="connsiteX0" y="connsiteY0"/>
                    </a:cxn>
                    <a:cxn ang="0">
                      <a:pos x="connsiteX1" y="connsiteY1"/>
                    </a:cxn>
                    <a:cxn ang="0">
                      <a:pos x="connsiteX2" y="connsiteY2"/>
                    </a:cxn>
                  </a:cxnLst>
                  <a:rect l="l" t="t" r="r" b="b"/>
                  <a:pathLst>
                    <a:path w="348846" h="301276">
                      <a:moveTo>
                        <a:pt x="0" y="0"/>
                      </a:moveTo>
                      <a:lnTo>
                        <a:pt x="348846" y="0"/>
                      </a:lnTo>
                      <a:lnTo>
                        <a:pt x="348846" y="301276"/>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16" name="Group 115">
                  <a:extLst>
                    <a:ext uri="{FF2B5EF4-FFF2-40B4-BE49-F238E27FC236}">
                      <a16:creationId xmlns:a16="http://schemas.microsoft.com/office/drawing/2014/main" id="{CCC02726-82F4-43BC-9CAA-AA6B4BEA5112}"/>
                    </a:ext>
                  </a:extLst>
                </p:cNvPr>
                <p:cNvGrpSpPr/>
                <p:nvPr/>
              </p:nvGrpSpPr>
              <p:grpSpPr>
                <a:xfrm rot="5400000">
                  <a:off x="638980" y="152885"/>
                  <a:ext cx="86837" cy="29537"/>
                  <a:chOff x="842916" y="917710"/>
                  <a:chExt cx="72000" cy="29537"/>
                </a:xfrm>
              </p:grpSpPr>
              <p:cxnSp>
                <p:nvCxnSpPr>
                  <p:cNvPr id="135" name="Straight Connector 134">
                    <a:extLst>
                      <a:ext uri="{FF2B5EF4-FFF2-40B4-BE49-F238E27FC236}">
                        <a16:creationId xmlns:a16="http://schemas.microsoft.com/office/drawing/2014/main" id="{3EA4A810-5086-44DF-9A38-DD5AA711E28D}"/>
                      </a:ext>
                    </a:extLst>
                  </p:cNvPr>
                  <p:cNvCxnSpPr/>
                  <p:nvPr/>
                </p:nvCxnSpPr>
                <p:spPr>
                  <a:xfrm>
                    <a:off x="842916" y="917710"/>
                    <a:ext cx="72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FC42C32-39E8-46C1-BB78-E1C8694723B6}"/>
                      </a:ext>
                    </a:extLst>
                  </p:cNvPr>
                  <p:cNvCxnSpPr/>
                  <p:nvPr/>
                </p:nvCxnSpPr>
                <p:spPr>
                  <a:xfrm>
                    <a:off x="842916" y="947247"/>
                    <a:ext cx="72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17" name="Freeform: Shape 116">
                  <a:extLst>
                    <a:ext uri="{FF2B5EF4-FFF2-40B4-BE49-F238E27FC236}">
                      <a16:creationId xmlns:a16="http://schemas.microsoft.com/office/drawing/2014/main" id="{F3A1FFBC-013C-4C5E-B210-91E9ABA0D449}"/>
                    </a:ext>
                  </a:extLst>
                </p:cNvPr>
                <p:cNvSpPr/>
                <p:nvPr/>
              </p:nvSpPr>
              <p:spPr>
                <a:xfrm>
                  <a:off x="983712" y="170112"/>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Freeform: Shape 117">
                  <a:extLst>
                    <a:ext uri="{FF2B5EF4-FFF2-40B4-BE49-F238E27FC236}">
                      <a16:creationId xmlns:a16="http://schemas.microsoft.com/office/drawing/2014/main" id="{A97B78EC-5C33-4A19-A5E7-A915935BC6F0}"/>
                    </a:ext>
                  </a:extLst>
                </p:cNvPr>
                <p:cNvSpPr/>
                <p:nvPr/>
              </p:nvSpPr>
              <p:spPr>
                <a:xfrm>
                  <a:off x="1796613" y="686180"/>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Freeform: Shape 118">
                  <a:extLst>
                    <a:ext uri="{FF2B5EF4-FFF2-40B4-BE49-F238E27FC236}">
                      <a16:creationId xmlns:a16="http://schemas.microsoft.com/office/drawing/2014/main" id="{2642B442-B793-41B3-8860-5108F371F9FB}"/>
                    </a:ext>
                  </a:extLst>
                </p:cNvPr>
                <p:cNvSpPr/>
                <p:nvPr/>
              </p:nvSpPr>
              <p:spPr>
                <a:xfrm>
                  <a:off x="2606246" y="1197854"/>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Shape 119">
                  <a:extLst>
                    <a:ext uri="{FF2B5EF4-FFF2-40B4-BE49-F238E27FC236}">
                      <a16:creationId xmlns:a16="http://schemas.microsoft.com/office/drawing/2014/main" id="{684D90CA-B1C1-4611-803E-DF4FB5B0EFC8}"/>
                    </a:ext>
                  </a:extLst>
                </p:cNvPr>
                <p:cNvSpPr/>
                <p:nvPr/>
              </p:nvSpPr>
              <p:spPr>
                <a:xfrm rot="10800000">
                  <a:off x="1102912" y="569701"/>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1" name="Freeform: Shape 120">
                  <a:extLst>
                    <a:ext uri="{FF2B5EF4-FFF2-40B4-BE49-F238E27FC236}">
                      <a16:creationId xmlns:a16="http://schemas.microsoft.com/office/drawing/2014/main" id="{A9B7874D-6512-49CB-9980-2661260E9078}"/>
                    </a:ext>
                  </a:extLst>
                </p:cNvPr>
                <p:cNvSpPr/>
                <p:nvPr/>
              </p:nvSpPr>
              <p:spPr>
                <a:xfrm rot="10800000">
                  <a:off x="1916027" y="1083528"/>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Freeform: Shape 121">
                  <a:extLst>
                    <a:ext uri="{FF2B5EF4-FFF2-40B4-BE49-F238E27FC236}">
                      <a16:creationId xmlns:a16="http://schemas.microsoft.com/office/drawing/2014/main" id="{4C042C20-EFEA-4087-B3B6-F94597157F0E}"/>
                    </a:ext>
                  </a:extLst>
                </p:cNvPr>
                <p:cNvSpPr/>
                <p:nvPr/>
              </p:nvSpPr>
              <p:spPr>
                <a:xfrm rot="5400000">
                  <a:off x="2605247" y="1597631"/>
                  <a:ext cx="108759" cy="108546"/>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3" name="Text Box 1626638327">
                  <a:extLst>
                    <a:ext uri="{FF2B5EF4-FFF2-40B4-BE49-F238E27FC236}">
                      <a16:creationId xmlns:a16="http://schemas.microsoft.com/office/drawing/2014/main" id="{4A5DC646-995F-44A6-87C3-AC7B98DBE79F}"/>
                    </a:ext>
                  </a:extLst>
                </p:cNvPr>
                <p:cNvSpPr txBox="1"/>
                <p:nvPr/>
              </p:nvSpPr>
              <p:spPr>
                <a:xfrm>
                  <a:off x="469973" y="81697"/>
                  <a:ext cx="421005" cy="71790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3600" b="1" kern="100" dirty="0">
                      <a:ln w="11113" cap="flat" cmpd="sng" algn="ctr">
                        <a:solidFill>
                          <a:srgbClr val="ED7D31"/>
                        </a:solidFill>
                        <a:prstDash val="solid"/>
                        <a:round/>
                      </a:ln>
                      <a:solidFill>
                        <a:srgbClr val="F7CAAC"/>
                      </a:solidFill>
                      <a:effectLst/>
                      <a:latin typeface="Calibri" panose="020F0502020204030204" pitchFamily="34" charset="0"/>
                      <a:ea typeface="新細明體" panose="02020500000000000000" pitchFamily="18" charset="-120"/>
                      <a:cs typeface="Times New Roman" panose="02020603050405020304" pitchFamily="18" charset="0"/>
                    </a:rPr>
                    <a:t>1</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24" name="Text Box 613448182">
                  <a:extLst>
                    <a:ext uri="{FF2B5EF4-FFF2-40B4-BE49-F238E27FC236}">
                      <a16:creationId xmlns:a16="http://schemas.microsoft.com/office/drawing/2014/main" id="{F1B4672F-7FC1-41D7-89B4-32A55DF2BB5A}"/>
                    </a:ext>
                  </a:extLst>
                </p:cNvPr>
                <p:cNvSpPr txBox="1"/>
                <p:nvPr/>
              </p:nvSpPr>
              <p:spPr>
                <a:xfrm>
                  <a:off x="1297359" y="583996"/>
                  <a:ext cx="421005" cy="7175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3600" b="1" kern="100" dirty="0">
                      <a:ln w="11113" cap="flat" cmpd="sng" algn="ctr">
                        <a:solidFill>
                          <a:srgbClr val="ED7D31"/>
                        </a:solidFill>
                        <a:prstDash val="solid"/>
                        <a:round/>
                      </a:ln>
                      <a:solidFill>
                        <a:srgbClr val="F7CAAC"/>
                      </a:solidFill>
                      <a:effectLst/>
                      <a:latin typeface="Calibri" panose="020F0502020204030204" pitchFamily="34" charset="0"/>
                      <a:ea typeface="新細明體" panose="02020500000000000000" pitchFamily="18" charset="-120"/>
                      <a:cs typeface="Times New Roman" panose="02020603050405020304" pitchFamily="18" charset="0"/>
                    </a:rPr>
                    <a:t>2</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25" name="Text Box 696873245">
                  <a:extLst>
                    <a:ext uri="{FF2B5EF4-FFF2-40B4-BE49-F238E27FC236}">
                      <a16:creationId xmlns:a16="http://schemas.microsoft.com/office/drawing/2014/main" id="{6E29B9F5-AE14-4B38-919E-D2A0CAEC45F0}"/>
                    </a:ext>
                  </a:extLst>
                </p:cNvPr>
                <p:cNvSpPr txBox="1"/>
                <p:nvPr/>
              </p:nvSpPr>
              <p:spPr>
                <a:xfrm>
                  <a:off x="2098698" y="1106561"/>
                  <a:ext cx="421005" cy="7175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3600" b="1" kern="100" dirty="0">
                      <a:ln w="11113" cap="flat" cmpd="sng" algn="ctr">
                        <a:solidFill>
                          <a:srgbClr val="ED7D31"/>
                        </a:solidFill>
                        <a:prstDash val="solid"/>
                        <a:round/>
                      </a:ln>
                      <a:solidFill>
                        <a:srgbClr val="F7CAAC"/>
                      </a:solidFill>
                      <a:effectLst/>
                      <a:latin typeface="Calibri" panose="020F0502020204030204" pitchFamily="34" charset="0"/>
                      <a:ea typeface="新細明體" panose="02020500000000000000" pitchFamily="18" charset="-120"/>
                      <a:cs typeface="Times New Roman" panose="02020603050405020304" pitchFamily="18" charset="0"/>
                    </a:rPr>
                    <a:t>3</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26" name="Text Box 681246546">
                  <a:extLst>
                    <a:ext uri="{FF2B5EF4-FFF2-40B4-BE49-F238E27FC236}">
                      <a16:creationId xmlns:a16="http://schemas.microsoft.com/office/drawing/2014/main" id="{CF3A7700-DAA6-4714-9C37-40AD13FDBCF8}"/>
                    </a:ext>
                  </a:extLst>
                </p:cNvPr>
                <p:cNvSpPr txBox="1"/>
                <p:nvPr/>
              </p:nvSpPr>
              <p:spPr>
                <a:xfrm>
                  <a:off x="1862672" y="513400"/>
                  <a:ext cx="299720"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D</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nvGrpSpPr>
                <p:cNvPr id="127" name="Group 126">
                  <a:extLst>
                    <a:ext uri="{FF2B5EF4-FFF2-40B4-BE49-F238E27FC236}">
                      <a16:creationId xmlns:a16="http://schemas.microsoft.com/office/drawing/2014/main" id="{E0D2773F-D0D8-4C2C-A94D-AED15A6F1950}"/>
                    </a:ext>
                  </a:extLst>
                </p:cNvPr>
                <p:cNvGrpSpPr/>
                <p:nvPr/>
              </p:nvGrpSpPr>
              <p:grpSpPr>
                <a:xfrm rot="5400000">
                  <a:off x="1462082" y="666690"/>
                  <a:ext cx="86360" cy="29541"/>
                  <a:chOff x="-25400" y="25400"/>
                  <a:chExt cx="72000" cy="29541"/>
                </a:xfrm>
              </p:grpSpPr>
              <p:cxnSp>
                <p:nvCxnSpPr>
                  <p:cNvPr id="133" name="Straight Connector 132">
                    <a:extLst>
                      <a:ext uri="{FF2B5EF4-FFF2-40B4-BE49-F238E27FC236}">
                        <a16:creationId xmlns:a16="http://schemas.microsoft.com/office/drawing/2014/main" id="{8C78E1FE-B2AE-4C57-A3F3-48BDCA924C8A}"/>
                      </a:ext>
                    </a:extLst>
                  </p:cNvPr>
                  <p:cNvCxnSpPr/>
                  <p:nvPr/>
                </p:nvCxnSpPr>
                <p:spPr>
                  <a:xfrm>
                    <a:off x="-25400" y="25400"/>
                    <a:ext cx="72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45FFE69-139B-4395-8AB1-6ADCCEC1EF19}"/>
                      </a:ext>
                    </a:extLst>
                  </p:cNvPr>
                  <p:cNvCxnSpPr/>
                  <p:nvPr/>
                </p:nvCxnSpPr>
                <p:spPr>
                  <a:xfrm>
                    <a:off x="-25400" y="54941"/>
                    <a:ext cx="72000" cy="0"/>
                  </a:xfrm>
                  <a:prstGeom prst="line">
                    <a:avLst/>
                  </a:prstGeom>
                  <a:ln w="9525"/>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C98349AE-B08C-4453-84AF-4B6688DA2C36}"/>
                    </a:ext>
                  </a:extLst>
                </p:cNvPr>
                <p:cNvGrpSpPr/>
                <p:nvPr/>
              </p:nvGrpSpPr>
              <p:grpSpPr>
                <a:xfrm rot="5400000">
                  <a:off x="2274302" y="1179136"/>
                  <a:ext cx="86360" cy="29541"/>
                  <a:chOff x="-25400" y="25400"/>
                  <a:chExt cx="72000" cy="29541"/>
                </a:xfrm>
              </p:grpSpPr>
              <p:cxnSp>
                <p:nvCxnSpPr>
                  <p:cNvPr id="131" name="Straight Connector 130">
                    <a:extLst>
                      <a:ext uri="{FF2B5EF4-FFF2-40B4-BE49-F238E27FC236}">
                        <a16:creationId xmlns:a16="http://schemas.microsoft.com/office/drawing/2014/main" id="{E1A92C56-D620-41A7-BEF2-848CC7F76C44}"/>
                      </a:ext>
                    </a:extLst>
                  </p:cNvPr>
                  <p:cNvCxnSpPr/>
                  <p:nvPr/>
                </p:nvCxnSpPr>
                <p:spPr>
                  <a:xfrm>
                    <a:off x="-25400" y="25400"/>
                    <a:ext cx="72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36F77A4-CF74-4955-A980-5E1FF069619D}"/>
                      </a:ext>
                    </a:extLst>
                  </p:cNvPr>
                  <p:cNvCxnSpPr/>
                  <p:nvPr/>
                </p:nvCxnSpPr>
                <p:spPr>
                  <a:xfrm>
                    <a:off x="-25400" y="54941"/>
                    <a:ext cx="72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9" name="Text Box 708758890">
                  <a:extLst>
                    <a:ext uri="{FF2B5EF4-FFF2-40B4-BE49-F238E27FC236}">
                      <a16:creationId xmlns:a16="http://schemas.microsoft.com/office/drawing/2014/main" id="{04472EDD-55E8-4E68-A397-F4CD85987337}"/>
                    </a:ext>
                  </a:extLst>
                </p:cNvPr>
                <p:cNvSpPr txBox="1"/>
                <p:nvPr/>
              </p:nvSpPr>
              <p:spPr>
                <a:xfrm>
                  <a:off x="36000" y="1546723"/>
                  <a:ext cx="299720"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H</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30" name="Freeform: Shape 129">
                  <a:extLst>
                    <a:ext uri="{FF2B5EF4-FFF2-40B4-BE49-F238E27FC236}">
                      <a16:creationId xmlns:a16="http://schemas.microsoft.com/office/drawing/2014/main" id="{1B533A4C-404A-4B27-9BD6-3CDD9F4BF5BA}"/>
                    </a:ext>
                  </a:extLst>
                </p:cNvPr>
                <p:cNvSpPr/>
                <p:nvPr/>
              </p:nvSpPr>
              <p:spPr>
                <a:xfrm>
                  <a:off x="288266" y="166237"/>
                  <a:ext cx="2428920" cy="1549514"/>
                </a:xfrm>
                <a:custGeom>
                  <a:avLst/>
                  <a:gdLst>
                    <a:gd name="connsiteX0" fmla="*/ 0 w 1934307"/>
                    <a:gd name="connsiteY0" fmla="*/ 0 h 1549514"/>
                    <a:gd name="connsiteX1" fmla="*/ 643390 w 1934307"/>
                    <a:gd name="connsiteY1" fmla="*/ 0 h 1549514"/>
                    <a:gd name="connsiteX2" fmla="*/ 643390 w 1934307"/>
                    <a:gd name="connsiteY2" fmla="*/ 515125 h 1549514"/>
                    <a:gd name="connsiteX3" fmla="*/ 1290917 w 1934307"/>
                    <a:gd name="connsiteY3" fmla="*/ 515125 h 1549514"/>
                    <a:gd name="connsiteX4" fmla="*/ 1290917 w 1934307"/>
                    <a:gd name="connsiteY4" fmla="*/ 1028182 h 1549514"/>
                    <a:gd name="connsiteX5" fmla="*/ 1934307 w 1934307"/>
                    <a:gd name="connsiteY5" fmla="*/ 1028182 h 1549514"/>
                    <a:gd name="connsiteX6" fmla="*/ 1934307 w 1934307"/>
                    <a:gd name="connsiteY6" fmla="*/ 1549514 h 154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07" h="1549514">
                      <a:moveTo>
                        <a:pt x="0" y="0"/>
                      </a:moveTo>
                      <a:lnTo>
                        <a:pt x="643390" y="0"/>
                      </a:lnTo>
                      <a:lnTo>
                        <a:pt x="643390" y="515125"/>
                      </a:lnTo>
                      <a:lnTo>
                        <a:pt x="1290917" y="515125"/>
                      </a:lnTo>
                      <a:lnTo>
                        <a:pt x="1290917" y="1028182"/>
                      </a:lnTo>
                      <a:lnTo>
                        <a:pt x="1934307" y="1028182"/>
                      </a:lnTo>
                      <a:lnTo>
                        <a:pt x="1934307" y="1549514"/>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7" name="Freeform: Shape 106">
                <a:extLst>
                  <a:ext uri="{FF2B5EF4-FFF2-40B4-BE49-F238E27FC236}">
                    <a16:creationId xmlns:a16="http://schemas.microsoft.com/office/drawing/2014/main" id="{E9A49FD0-CC22-4CB3-9250-2E5952B3BC2E}"/>
                  </a:ext>
                </a:extLst>
              </p:cNvPr>
              <p:cNvSpPr/>
              <p:nvPr/>
            </p:nvSpPr>
            <p:spPr>
              <a:xfrm rot="16200000">
                <a:off x="297858" y="167645"/>
                <a:ext cx="108585" cy="107950"/>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8" name="Freeform: Shape 107">
                <a:extLst>
                  <a:ext uri="{FF2B5EF4-FFF2-40B4-BE49-F238E27FC236}">
                    <a16:creationId xmlns:a16="http://schemas.microsoft.com/office/drawing/2014/main" id="{28054193-7A52-4B8B-A4E1-C931858D0A55}"/>
                  </a:ext>
                </a:extLst>
              </p:cNvPr>
              <p:cNvSpPr/>
              <p:nvPr/>
            </p:nvSpPr>
            <p:spPr>
              <a:xfrm rot="10800000">
                <a:off x="297797" y="1598276"/>
                <a:ext cx="108585" cy="107950"/>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40" name="文本框 31">
            <a:extLst>
              <a:ext uri="{FF2B5EF4-FFF2-40B4-BE49-F238E27FC236}">
                <a16:creationId xmlns:a16="http://schemas.microsoft.com/office/drawing/2014/main" id="{83260256-E7B6-4AA0-A0E8-0476AB59B676}"/>
              </a:ext>
            </a:extLst>
          </p:cNvPr>
          <p:cNvSpPr txBox="1"/>
          <p:nvPr/>
        </p:nvSpPr>
        <p:spPr>
          <a:xfrm>
            <a:off x="2624924" y="3730844"/>
            <a:ext cx="3577703" cy="830997"/>
          </a:xfrm>
          <a:prstGeom prst="rect">
            <a:avLst/>
          </a:prstGeom>
          <a:noFill/>
        </p:spPr>
        <p:txBody>
          <a:bodyPr wrap="square" rtlCol="0">
            <a:spAutoFit/>
          </a:bodyPr>
          <a:lstStyle/>
          <a:p>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Solution:	</a:t>
            </a:r>
            <a: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HG </a:t>
            </a:r>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a:t>
            </a:r>
            <a: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60</a:t>
            </a:r>
            <a: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cm</a:t>
            </a:r>
            <a: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3</a:t>
            </a:r>
            <a:b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br>
            <a: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a:t>
            </a:r>
            <a: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180</a:t>
            </a:r>
            <a: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cm</a:t>
            </a:r>
            <a:endParaRPr lang="zh-CN" altLang="en-US"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sp>
        <p:nvSpPr>
          <p:cNvPr id="5" name="Slide Number Placeholder 4">
            <a:extLst>
              <a:ext uri="{FF2B5EF4-FFF2-40B4-BE49-F238E27FC236}">
                <a16:creationId xmlns:a16="http://schemas.microsoft.com/office/drawing/2014/main" id="{DA0A63BB-ACA2-4B49-8A91-E658B375B9F4}"/>
              </a:ext>
            </a:extLst>
          </p:cNvPr>
          <p:cNvSpPr>
            <a:spLocks noGrp="1"/>
          </p:cNvSpPr>
          <p:nvPr>
            <p:ph type="sldNum" sz="quarter" idx="12"/>
          </p:nvPr>
        </p:nvSpPr>
        <p:spPr/>
        <p:txBody>
          <a:bodyPr/>
          <a:lstStyle/>
          <a:p>
            <a:fld id="{84FB7F4A-EDAA-4811-8ACD-C1EBE3764D9A}" type="slidenum">
              <a:rPr lang="zh-CN" altLang="en-US" smtClean="0"/>
              <a:t>6</a:t>
            </a:fld>
            <a:endParaRPr lang="zh-CN" altLang="en-US"/>
          </a:p>
        </p:txBody>
      </p:sp>
      <p:sp>
        <p:nvSpPr>
          <p:cNvPr id="42" name="文本框 31">
            <a:extLst>
              <a:ext uri="{FF2B5EF4-FFF2-40B4-BE49-F238E27FC236}">
                <a16:creationId xmlns:a16="http://schemas.microsoft.com/office/drawing/2014/main" id="{00BF0F39-507E-47E5-B9EC-D1B218DAB897}"/>
              </a:ext>
            </a:extLst>
          </p:cNvPr>
          <p:cNvSpPr txBox="1"/>
          <p:nvPr/>
        </p:nvSpPr>
        <p:spPr>
          <a:xfrm>
            <a:off x="1828800" y="738031"/>
            <a:ext cx="5471731" cy="769441"/>
          </a:xfrm>
          <a:prstGeom prst="rect">
            <a:avLst/>
          </a:prstGeom>
          <a:noFill/>
        </p:spPr>
        <p:txBody>
          <a:bodyPr wrap="square" rtlCol="0">
            <a:spAutoFit/>
          </a:bodyPr>
          <a:lstStyle/>
          <a:p>
            <a:r>
              <a:rPr lang="en-US" altLang="zh-CN" sz="2200" b="1" spc="-150" dirty="0">
                <a:solidFill>
                  <a:srgbClr val="3E3A39"/>
                </a:solidFill>
                <a:cs typeface="+mn-ea"/>
                <a:sym typeface="+mn-lt"/>
              </a:rPr>
              <a:t>(a)   </a:t>
            </a:r>
            <a:r>
              <a:rPr lang="en-US" altLang="zh-CN" sz="2200" b="1" spc="-150" dirty="0">
                <a:solidFill>
                  <a:srgbClr val="3E3A39"/>
                </a:solidFill>
                <a:latin typeface="Times New Roman" panose="02020603050405020304" pitchFamily="18" charset="0"/>
                <a:cs typeface="Times New Roman" panose="02020603050405020304" pitchFamily="18" charset="0"/>
                <a:sym typeface="+mn-lt"/>
              </a:rPr>
              <a:t>If</a:t>
            </a:r>
            <a:r>
              <a:rPr lang="zh-CN" altLang="en-US" sz="2200" b="1" spc="-150" dirty="0">
                <a:solidFill>
                  <a:srgbClr val="3E3A39"/>
                </a:solidFill>
                <a:cs typeface="+mn-ea"/>
                <a:sym typeface="+mn-lt"/>
              </a:rPr>
              <a:t> </a:t>
            </a: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AB </a:t>
            </a:r>
            <a:r>
              <a:rPr lang="en-US" altLang="zh-CN" sz="2200" b="1" spc="-150" dirty="0">
                <a:solidFill>
                  <a:srgbClr val="3E3A39"/>
                </a:solidFill>
                <a:latin typeface="Times New Roman" panose="02020603050405020304" pitchFamily="18" charset="0"/>
                <a:cs typeface="Times New Roman" panose="02020603050405020304" pitchFamily="18" charset="0"/>
                <a:sym typeface="+mn-lt"/>
              </a:rPr>
              <a:t>=</a:t>
            </a: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 CD </a:t>
            </a:r>
            <a:r>
              <a:rPr lang="en-US" altLang="zh-CN" sz="2200" b="1" spc="-150" dirty="0">
                <a:solidFill>
                  <a:srgbClr val="3E3A39"/>
                </a:solidFill>
                <a:latin typeface="Times New Roman" panose="02020603050405020304" pitchFamily="18" charset="0"/>
                <a:cs typeface="Times New Roman" panose="02020603050405020304" pitchFamily="18" charset="0"/>
                <a:sym typeface="+mn-lt"/>
              </a:rPr>
              <a:t>=</a:t>
            </a: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 EF </a:t>
            </a:r>
            <a:r>
              <a:rPr lang="en-US" altLang="zh-CN" sz="2200" b="1" spc="-150" dirty="0">
                <a:solidFill>
                  <a:srgbClr val="3E3A39"/>
                </a:solidFill>
                <a:latin typeface="Times New Roman" panose="02020603050405020304" pitchFamily="18" charset="0"/>
                <a:cs typeface="Times New Roman" panose="02020603050405020304" pitchFamily="18" charset="0"/>
                <a:sym typeface="+mn-lt"/>
              </a:rPr>
              <a:t>= 60</a:t>
            </a: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 </a:t>
            </a:r>
            <a:r>
              <a:rPr lang="en-US" altLang="zh-CN" sz="2200" b="1" spc="-150" dirty="0">
                <a:solidFill>
                  <a:srgbClr val="3E3A39"/>
                </a:solidFill>
                <a:latin typeface="Times New Roman" panose="02020603050405020304" pitchFamily="18" charset="0"/>
                <a:cs typeface="Times New Roman" panose="02020603050405020304" pitchFamily="18" charset="0"/>
                <a:sym typeface="+mn-lt"/>
              </a:rPr>
              <a:t>cm, </a:t>
            </a:r>
            <a:br>
              <a:rPr lang="en-US" altLang="zh-CN" sz="2200" b="1" i="1" spc="-150" dirty="0">
                <a:solidFill>
                  <a:srgbClr val="3E3A39"/>
                </a:solidFill>
                <a:latin typeface="Times New Roman" panose="02020603050405020304" pitchFamily="18" charset="0"/>
                <a:cs typeface="Times New Roman" panose="02020603050405020304" pitchFamily="18" charset="0"/>
                <a:sym typeface="+mn-lt"/>
              </a:rPr>
            </a:b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	</a:t>
            </a:r>
            <a:r>
              <a:rPr lang="en-US" sz="2200" b="1" dirty="0">
                <a:solidFill>
                  <a:srgbClr val="3E3A39"/>
                </a:solidFill>
                <a:latin typeface="Times New Roman" panose="02020603050405020304" pitchFamily="18" charset="0"/>
                <a:cs typeface="Times New Roman" panose="02020603050405020304" pitchFamily="18" charset="0"/>
              </a:rPr>
              <a:t>find</a:t>
            </a:r>
            <a:r>
              <a:rPr lang="en-GB" sz="2200" b="1" dirty="0">
                <a:solidFill>
                  <a:srgbClr val="3E3A39"/>
                </a:solidFill>
                <a:latin typeface="Times New Roman" panose="02020603050405020304" pitchFamily="18" charset="0"/>
                <a:cs typeface="Times New Roman" panose="02020603050405020304" pitchFamily="18" charset="0"/>
              </a:rPr>
              <a:t> the length </a:t>
            </a:r>
            <a:r>
              <a:rPr lang="en-GB" sz="2200" b="1" i="1" dirty="0">
                <a:solidFill>
                  <a:srgbClr val="3E3A39"/>
                </a:solidFill>
                <a:latin typeface="Times New Roman" panose="02020603050405020304" pitchFamily="18" charset="0"/>
                <a:cs typeface="Times New Roman" panose="02020603050405020304" pitchFamily="18" charset="0"/>
              </a:rPr>
              <a:t>HG</a:t>
            </a:r>
            <a:r>
              <a:rPr lang="en-GB" sz="2200" b="1" dirty="0">
                <a:solidFill>
                  <a:srgbClr val="3E3A39"/>
                </a:solidFill>
                <a:latin typeface="Times New Roman" panose="02020603050405020304" pitchFamily="18" charset="0"/>
                <a:cs typeface="Times New Roman" panose="02020603050405020304" pitchFamily="18" charset="0"/>
              </a:rPr>
              <a:t> of the podium.</a:t>
            </a:r>
            <a:endParaRPr lang="zh-CN" altLang="en-US" sz="2200" b="1" i="1" spc="-150" dirty="0">
              <a:solidFill>
                <a:srgbClr val="3E3A39"/>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610630063"/>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568127" y="728655"/>
            <a:ext cx="6003564" cy="769441"/>
          </a:xfrm>
          <a:prstGeom prst="rect">
            <a:avLst/>
          </a:prstGeom>
          <a:noFill/>
        </p:spPr>
        <p:txBody>
          <a:bodyPr wrap="square" rtlCol="0">
            <a:spAutoFit/>
          </a:bodyPr>
          <a:lstStyle/>
          <a:p>
            <a:r>
              <a:rPr lang="en-US" altLang="zh-CN" sz="2200" b="1" spc="-150" dirty="0">
                <a:solidFill>
                  <a:schemeClr val="tx1">
                    <a:lumMod val="75000"/>
                    <a:lumOff val="25000"/>
                  </a:schemeClr>
                </a:solidFill>
                <a:cs typeface="+mn-ea"/>
                <a:sym typeface="+mn-lt"/>
              </a:rPr>
              <a:t>(b)   </a:t>
            </a:r>
            <a:r>
              <a:rPr lang="en-GB" sz="2200" b="1" dirty="0">
                <a:solidFill>
                  <a:srgbClr val="3E3A39"/>
                </a:solidFill>
                <a:latin typeface="Times New Roman" panose="02020603050405020304" pitchFamily="18" charset="0"/>
                <a:cs typeface="Times New Roman" panose="02020603050405020304" pitchFamily="18" charset="0"/>
              </a:rPr>
              <a:t>It is known that </a:t>
            </a:r>
            <a:r>
              <a:rPr lang="zh-CN" altLang="en-US" sz="2200" b="1" spc="-150" dirty="0">
                <a:solidFill>
                  <a:srgbClr val="3E3A39"/>
                </a:solidFill>
                <a:latin typeface="Times New Roman" panose="02020603050405020304" pitchFamily="18" charset="0"/>
                <a:cs typeface="Times New Roman" panose="02020603050405020304" pitchFamily="18" charset="0"/>
                <a:sym typeface="+mn-lt"/>
              </a:rPr>
              <a:t> </a:t>
            </a: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BC </a:t>
            </a:r>
            <a:r>
              <a:rPr lang="en-US" altLang="zh-CN" sz="2200" b="1" spc="-150" dirty="0">
                <a:solidFill>
                  <a:srgbClr val="3E3A39"/>
                </a:solidFill>
                <a:latin typeface="Times New Roman" panose="02020603050405020304" pitchFamily="18" charset="0"/>
                <a:cs typeface="Times New Roman" panose="02020603050405020304" pitchFamily="18" charset="0"/>
                <a:sym typeface="+mn-lt"/>
              </a:rPr>
              <a:t>=</a:t>
            </a: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 </a:t>
            </a:r>
            <a:r>
              <a:rPr lang="en-US" altLang="zh-CN" sz="2200" b="1" spc="-150" dirty="0">
                <a:solidFill>
                  <a:srgbClr val="3E3A39"/>
                </a:solidFill>
                <a:latin typeface="Times New Roman" panose="02020603050405020304" pitchFamily="18" charset="0"/>
                <a:cs typeface="Times New Roman" panose="02020603050405020304" pitchFamily="18" charset="0"/>
                <a:sym typeface="+mn-lt"/>
              </a:rPr>
              <a:t>32</a:t>
            </a: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 </a:t>
            </a:r>
            <a:r>
              <a:rPr lang="en-US" altLang="zh-CN" sz="2200" b="1" spc="-150" dirty="0">
                <a:solidFill>
                  <a:srgbClr val="3E3A39"/>
                </a:solidFill>
                <a:latin typeface="Times New Roman" panose="02020603050405020304" pitchFamily="18" charset="0"/>
                <a:cs typeface="Times New Roman" panose="02020603050405020304" pitchFamily="18" charset="0"/>
                <a:sym typeface="+mn-lt"/>
              </a:rPr>
              <a:t>cm</a:t>
            </a: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 </a:t>
            </a:r>
            <a:r>
              <a:rPr lang="en-US" altLang="zh-CN" sz="2200" b="1" spc="-150" dirty="0">
                <a:solidFill>
                  <a:srgbClr val="3E3A39"/>
                </a:solidFill>
                <a:latin typeface="Times New Roman" panose="02020603050405020304" pitchFamily="18" charset="0"/>
                <a:cs typeface="Times New Roman" panose="02020603050405020304" pitchFamily="18" charset="0"/>
                <a:sym typeface="+mn-lt"/>
              </a:rPr>
              <a:t>.</a:t>
            </a:r>
            <a:br>
              <a:rPr lang="en-US" altLang="zh-CN" sz="2200" b="1" spc="-150" dirty="0">
                <a:solidFill>
                  <a:srgbClr val="3E3A39"/>
                </a:solidFill>
                <a:latin typeface="Times New Roman" panose="02020603050405020304" pitchFamily="18" charset="0"/>
                <a:cs typeface="Times New Roman" panose="02020603050405020304" pitchFamily="18" charset="0"/>
                <a:sym typeface="+mn-lt"/>
              </a:rPr>
            </a:br>
            <a:r>
              <a:rPr lang="en-US" altLang="zh-CN" sz="2200" b="1" spc="-150" dirty="0">
                <a:solidFill>
                  <a:srgbClr val="3E3A39"/>
                </a:solidFill>
                <a:latin typeface="Times New Roman" panose="02020603050405020304" pitchFamily="18" charset="0"/>
                <a:cs typeface="Times New Roman" panose="02020603050405020304" pitchFamily="18" charset="0"/>
                <a:sym typeface="+mn-lt"/>
              </a:rPr>
              <a:t>	</a:t>
            </a:r>
            <a:r>
              <a:rPr lang="en-US" sz="2200" b="1" dirty="0">
                <a:solidFill>
                  <a:srgbClr val="3E3A39"/>
                </a:solidFill>
                <a:latin typeface="Times New Roman" panose="02020603050405020304" pitchFamily="18" charset="0"/>
                <a:cs typeface="Times New Roman" panose="02020603050405020304" pitchFamily="18" charset="0"/>
              </a:rPr>
              <a:t>A student estimates the height </a:t>
            </a:r>
            <a:r>
              <a:rPr lang="en-US" altLang="zh-CN" sz="2200" b="1" i="1" spc="-150" dirty="0">
                <a:solidFill>
                  <a:srgbClr val="3E3A39"/>
                </a:solidFill>
                <a:latin typeface="Times New Roman" panose="02020603050405020304" pitchFamily="18" charset="0"/>
                <a:cs typeface="Times New Roman" panose="02020603050405020304" pitchFamily="18" charset="0"/>
                <a:sym typeface="+mn-lt"/>
              </a:rPr>
              <a:t>AH</a:t>
            </a:r>
            <a:r>
              <a:rPr lang="zh-CN" altLang="en-US" sz="2200" b="1" spc="-150" dirty="0">
                <a:solidFill>
                  <a:srgbClr val="3E3A39"/>
                </a:solidFill>
                <a:latin typeface="Times New Roman" panose="02020603050405020304" pitchFamily="18" charset="0"/>
                <a:cs typeface="Times New Roman" panose="02020603050405020304" pitchFamily="18" charset="0"/>
                <a:sym typeface="+mn-lt"/>
              </a:rPr>
              <a:t> </a:t>
            </a:r>
            <a:r>
              <a:rPr lang="en-US" sz="2200" b="1" dirty="0">
                <a:solidFill>
                  <a:srgbClr val="3E3A39"/>
                </a:solidFill>
                <a:latin typeface="Times New Roman" panose="02020603050405020304" pitchFamily="18" charset="0"/>
                <a:cs typeface="Times New Roman" panose="02020603050405020304" pitchFamily="18" charset="0"/>
              </a:rPr>
              <a:t>as follows.</a:t>
            </a:r>
            <a:endParaRPr lang="zh-CN" altLang="en-US" sz="2200" b="1" i="1" spc="-150" dirty="0">
              <a:solidFill>
                <a:srgbClr val="3E3A39"/>
              </a:solidFill>
              <a:latin typeface="Times New Roman" panose="02020603050405020304" pitchFamily="18" charset="0"/>
              <a:cs typeface="Times New Roman" panose="02020603050405020304" pitchFamily="18" charset="0"/>
              <a:sym typeface="+mn-lt"/>
            </a:endParaRPr>
          </a:p>
        </p:txBody>
      </p:sp>
      <p:grpSp>
        <p:nvGrpSpPr>
          <p:cNvPr id="103" name="Canvas 1">
            <a:extLst>
              <a:ext uri="{FF2B5EF4-FFF2-40B4-BE49-F238E27FC236}">
                <a16:creationId xmlns:a16="http://schemas.microsoft.com/office/drawing/2014/main" id="{3FCF528E-B0F2-46DA-8E40-E6B363D27E20}"/>
              </a:ext>
            </a:extLst>
          </p:cNvPr>
          <p:cNvGrpSpPr/>
          <p:nvPr/>
        </p:nvGrpSpPr>
        <p:grpSpPr>
          <a:xfrm>
            <a:off x="4618344" y="1738714"/>
            <a:ext cx="2977607" cy="1915795"/>
            <a:chOff x="0" y="0"/>
            <a:chExt cx="2977607" cy="1915795"/>
          </a:xfrm>
        </p:grpSpPr>
        <p:sp>
          <p:nvSpPr>
            <p:cNvPr id="104" name="Rectangle 103">
              <a:extLst>
                <a:ext uri="{FF2B5EF4-FFF2-40B4-BE49-F238E27FC236}">
                  <a16:creationId xmlns:a16="http://schemas.microsoft.com/office/drawing/2014/main" id="{B8902DFD-7D08-4242-B0B3-44FBCD482585}"/>
                </a:ext>
              </a:extLst>
            </p:cNvPr>
            <p:cNvSpPr/>
            <p:nvPr/>
          </p:nvSpPr>
          <p:spPr>
            <a:xfrm>
              <a:off x="0" y="0"/>
              <a:ext cx="2977515" cy="1915795"/>
            </a:xfrm>
            <a:prstGeom prst="rect">
              <a:avLst/>
            </a:prstGeom>
            <a:solidFill>
              <a:prstClr val="white"/>
            </a:solidFill>
          </p:spPr>
          <p:txBody>
            <a:bodyPr/>
            <a:lstStyle/>
            <a:p>
              <a:endParaRPr lang="zh-HK" altLang="en-US"/>
            </a:p>
          </p:txBody>
        </p:sp>
        <p:grpSp>
          <p:nvGrpSpPr>
            <p:cNvPr id="105" name="Group 104">
              <a:extLst>
                <a:ext uri="{FF2B5EF4-FFF2-40B4-BE49-F238E27FC236}">
                  <a16:creationId xmlns:a16="http://schemas.microsoft.com/office/drawing/2014/main" id="{F2A293E4-1303-426D-BE0E-C50C931CA594}"/>
                </a:ext>
              </a:extLst>
            </p:cNvPr>
            <p:cNvGrpSpPr/>
            <p:nvPr/>
          </p:nvGrpSpPr>
          <p:grpSpPr>
            <a:xfrm>
              <a:off x="36000" y="41"/>
              <a:ext cx="2941607" cy="1880692"/>
              <a:chOff x="36000" y="41"/>
              <a:chExt cx="2941607" cy="1880692"/>
            </a:xfrm>
          </p:grpSpPr>
          <p:grpSp>
            <p:nvGrpSpPr>
              <p:cNvPr id="106" name="Group 105">
                <a:extLst>
                  <a:ext uri="{FF2B5EF4-FFF2-40B4-BE49-F238E27FC236}">
                    <a16:creationId xmlns:a16="http://schemas.microsoft.com/office/drawing/2014/main" id="{4BCA68C8-626C-4ECE-97CB-5AE8509E765A}"/>
                  </a:ext>
                </a:extLst>
              </p:cNvPr>
              <p:cNvGrpSpPr/>
              <p:nvPr/>
            </p:nvGrpSpPr>
            <p:grpSpPr>
              <a:xfrm>
                <a:off x="36000" y="41"/>
                <a:ext cx="2941607" cy="1880692"/>
                <a:chOff x="36000" y="41"/>
                <a:chExt cx="2941607" cy="1880692"/>
              </a:xfrm>
            </p:grpSpPr>
            <p:sp>
              <p:nvSpPr>
                <p:cNvPr id="109" name="Text Box 338505201">
                  <a:extLst>
                    <a:ext uri="{FF2B5EF4-FFF2-40B4-BE49-F238E27FC236}">
                      <a16:creationId xmlns:a16="http://schemas.microsoft.com/office/drawing/2014/main" id="{E1A6C68D-23B9-4BB1-9FBD-CA6DC39D2579}"/>
                    </a:ext>
                  </a:extLst>
                </p:cNvPr>
                <p:cNvSpPr txBox="1"/>
                <p:nvPr/>
              </p:nvSpPr>
              <p:spPr>
                <a:xfrm>
                  <a:off x="2673442" y="1544819"/>
                  <a:ext cx="30416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G</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0" name="Text Box 423521946">
                  <a:extLst>
                    <a:ext uri="{FF2B5EF4-FFF2-40B4-BE49-F238E27FC236}">
                      <a16:creationId xmlns:a16="http://schemas.microsoft.com/office/drawing/2014/main" id="{52558757-727D-4729-B2FE-A7EF0EA60576}"/>
                    </a:ext>
                  </a:extLst>
                </p:cNvPr>
                <p:cNvSpPr txBox="1"/>
                <p:nvPr/>
              </p:nvSpPr>
              <p:spPr>
                <a:xfrm>
                  <a:off x="1048006" y="41"/>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B</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1" name="Text Box 2137778703">
                  <a:extLst>
                    <a:ext uri="{FF2B5EF4-FFF2-40B4-BE49-F238E27FC236}">
                      <a16:creationId xmlns:a16="http://schemas.microsoft.com/office/drawing/2014/main" id="{D6E23045-E965-480A-B17D-62C0EBC7EA46}"/>
                    </a:ext>
                  </a:extLst>
                </p:cNvPr>
                <p:cNvSpPr txBox="1"/>
                <p:nvPr/>
              </p:nvSpPr>
              <p:spPr>
                <a:xfrm>
                  <a:off x="2670772" y="1029052"/>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F</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2" name="Text Box 108794103">
                  <a:extLst>
                    <a:ext uri="{FF2B5EF4-FFF2-40B4-BE49-F238E27FC236}">
                      <a16:creationId xmlns:a16="http://schemas.microsoft.com/office/drawing/2014/main" id="{A72E0252-52EF-4442-B544-A54070CFB175}"/>
                    </a:ext>
                  </a:extLst>
                </p:cNvPr>
                <p:cNvSpPr txBox="1"/>
                <p:nvPr/>
              </p:nvSpPr>
              <p:spPr>
                <a:xfrm>
                  <a:off x="1677820" y="1059288"/>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E</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3" name="Text Box 1740837186">
                  <a:extLst>
                    <a:ext uri="{FF2B5EF4-FFF2-40B4-BE49-F238E27FC236}">
                      <a16:creationId xmlns:a16="http://schemas.microsoft.com/office/drawing/2014/main" id="{6375894D-E2A0-4AE1-A0C1-EA51C8B40724}"/>
                    </a:ext>
                  </a:extLst>
                </p:cNvPr>
                <p:cNvSpPr txBox="1"/>
                <p:nvPr/>
              </p:nvSpPr>
              <p:spPr>
                <a:xfrm>
                  <a:off x="53586" y="659"/>
                  <a:ext cx="28257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A</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4" name="Text Box 1036854740">
                  <a:extLst>
                    <a:ext uri="{FF2B5EF4-FFF2-40B4-BE49-F238E27FC236}">
                      <a16:creationId xmlns:a16="http://schemas.microsoft.com/office/drawing/2014/main" id="{94A2B32F-23AA-4FEC-BE73-F5DAD50D26E6}"/>
                    </a:ext>
                  </a:extLst>
                </p:cNvPr>
                <p:cNvSpPr txBox="1"/>
                <p:nvPr/>
              </p:nvSpPr>
              <p:spPr>
                <a:xfrm>
                  <a:off x="856658" y="547248"/>
                  <a:ext cx="291465"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C</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5" name="Freeform: Shape 114">
                  <a:extLst>
                    <a:ext uri="{FF2B5EF4-FFF2-40B4-BE49-F238E27FC236}">
                      <a16:creationId xmlns:a16="http://schemas.microsoft.com/office/drawing/2014/main" id="{EDD0E0C0-A839-4E52-8683-40A8FEBFC1A8}"/>
                    </a:ext>
                  </a:extLst>
                </p:cNvPr>
                <p:cNvSpPr/>
                <p:nvPr/>
              </p:nvSpPr>
              <p:spPr>
                <a:xfrm rot="10800000">
                  <a:off x="295002" y="167989"/>
                  <a:ext cx="2425720" cy="1542507"/>
                </a:xfrm>
                <a:custGeom>
                  <a:avLst/>
                  <a:gdLst>
                    <a:gd name="connsiteX0" fmla="*/ 0 w 348846"/>
                    <a:gd name="connsiteY0" fmla="*/ 0 h 301276"/>
                    <a:gd name="connsiteX1" fmla="*/ 348846 w 348846"/>
                    <a:gd name="connsiteY1" fmla="*/ 0 h 301276"/>
                    <a:gd name="connsiteX2" fmla="*/ 348846 w 348846"/>
                    <a:gd name="connsiteY2" fmla="*/ 301276 h 301276"/>
                  </a:gdLst>
                  <a:ahLst/>
                  <a:cxnLst>
                    <a:cxn ang="0">
                      <a:pos x="connsiteX0" y="connsiteY0"/>
                    </a:cxn>
                    <a:cxn ang="0">
                      <a:pos x="connsiteX1" y="connsiteY1"/>
                    </a:cxn>
                    <a:cxn ang="0">
                      <a:pos x="connsiteX2" y="connsiteY2"/>
                    </a:cxn>
                  </a:cxnLst>
                  <a:rect l="l" t="t" r="r" b="b"/>
                  <a:pathLst>
                    <a:path w="348846" h="301276">
                      <a:moveTo>
                        <a:pt x="0" y="0"/>
                      </a:moveTo>
                      <a:lnTo>
                        <a:pt x="348846" y="0"/>
                      </a:lnTo>
                      <a:lnTo>
                        <a:pt x="348846" y="301276"/>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16" name="Group 115">
                  <a:extLst>
                    <a:ext uri="{FF2B5EF4-FFF2-40B4-BE49-F238E27FC236}">
                      <a16:creationId xmlns:a16="http://schemas.microsoft.com/office/drawing/2014/main" id="{CCC02726-82F4-43BC-9CAA-AA6B4BEA5112}"/>
                    </a:ext>
                  </a:extLst>
                </p:cNvPr>
                <p:cNvGrpSpPr/>
                <p:nvPr/>
              </p:nvGrpSpPr>
              <p:grpSpPr>
                <a:xfrm rot="5400000">
                  <a:off x="638980" y="152885"/>
                  <a:ext cx="86837" cy="29537"/>
                  <a:chOff x="842916" y="917710"/>
                  <a:chExt cx="72000" cy="29537"/>
                </a:xfrm>
              </p:grpSpPr>
              <p:cxnSp>
                <p:nvCxnSpPr>
                  <p:cNvPr id="135" name="Straight Connector 134">
                    <a:extLst>
                      <a:ext uri="{FF2B5EF4-FFF2-40B4-BE49-F238E27FC236}">
                        <a16:creationId xmlns:a16="http://schemas.microsoft.com/office/drawing/2014/main" id="{3EA4A810-5086-44DF-9A38-DD5AA711E28D}"/>
                      </a:ext>
                    </a:extLst>
                  </p:cNvPr>
                  <p:cNvCxnSpPr/>
                  <p:nvPr/>
                </p:nvCxnSpPr>
                <p:spPr>
                  <a:xfrm>
                    <a:off x="842916" y="917710"/>
                    <a:ext cx="72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FC42C32-39E8-46C1-BB78-E1C8694723B6}"/>
                      </a:ext>
                    </a:extLst>
                  </p:cNvPr>
                  <p:cNvCxnSpPr/>
                  <p:nvPr/>
                </p:nvCxnSpPr>
                <p:spPr>
                  <a:xfrm>
                    <a:off x="842916" y="947247"/>
                    <a:ext cx="72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17" name="Freeform: Shape 116">
                  <a:extLst>
                    <a:ext uri="{FF2B5EF4-FFF2-40B4-BE49-F238E27FC236}">
                      <a16:creationId xmlns:a16="http://schemas.microsoft.com/office/drawing/2014/main" id="{F3A1FFBC-013C-4C5E-B210-91E9ABA0D449}"/>
                    </a:ext>
                  </a:extLst>
                </p:cNvPr>
                <p:cNvSpPr/>
                <p:nvPr/>
              </p:nvSpPr>
              <p:spPr>
                <a:xfrm>
                  <a:off x="983712" y="170112"/>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Freeform: Shape 117">
                  <a:extLst>
                    <a:ext uri="{FF2B5EF4-FFF2-40B4-BE49-F238E27FC236}">
                      <a16:creationId xmlns:a16="http://schemas.microsoft.com/office/drawing/2014/main" id="{A97B78EC-5C33-4A19-A5E7-A915935BC6F0}"/>
                    </a:ext>
                  </a:extLst>
                </p:cNvPr>
                <p:cNvSpPr/>
                <p:nvPr/>
              </p:nvSpPr>
              <p:spPr>
                <a:xfrm>
                  <a:off x="1796613" y="686180"/>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Freeform: Shape 118">
                  <a:extLst>
                    <a:ext uri="{FF2B5EF4-FFF2-40B4-BE49-F238E27FC236}">
                      <a16:creationId xmlns:a16="http://schemas.microsoft.com/office/drawing/2014/main" id="{2642B442-B793-41B3-8860-5108F371F9FB}"/>
                    </a:ext>
                  </a:extLst>
                </p:cNvPr>
                <p:cNvSpPr/>
                <p:nvPr/>
              </p:nvSpPr>
              <p:spPr>
                <a:xfrm>
                  <a:off x="2606246" y="1197854"/>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Shape 119">
                  <a:extLst>
                    <a:ext uri="{FF2B5EF4-FFF2-40B4-BE49-F238E27FC236}">
                      <a16:creationId xmlns:a16="http://schemas.microsoft.com/office/drawing/2014/main" id="{684D90CA-B1C1-4611-803E-DF4FB5B0EFC8}"/>
                    </a:ext>
                  </a:extLst>
                </p:cNvPr>
                <p:cNvSpPr/>
                <p:nvPr/>
              </p:nvSpPr>
              <p:spPr>
                <a:xfrm rot="10800000">
                  <a:off x="1102912" y="569701"/>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1" name="Freeform: Shape 120">
                  <a:extLst>
                    <a:ext uri="{FF2B5EF4-FFF2-40B4-BE49-F238E27FC236}">
                      <a16:creationId xmlns:a16="http://schemas.microsoft.com/office/drawing/2014/main" id="{A9B7874D-6512-49CB-9980-2661260E9078}"/>
                    </a:ext>
                  </a:extLst>
                </p:cNvPr>
                <p:cNvSpPr/>
                <p:nvPr/>
              </p:nvSpPr>
              <p:spPr>
                <a:xfrm rot="10800000">
                  <a:off x="1916027" y="1083528"/>
                  <a:ext cx="108773" cy="108532"/>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Freeform: Shape 121">
                  <a:extLst>
                    <a:ext uri="{FF2B5EF4-FFF2-40B4-BE49-F238E27FC236}">
                      <a16:creationId xmlns:a16="http://schemas.microsoft.com/office/drawing/2014/main" id="{4C042C20-EFEA-4087-B3B6-F94597157F0E}"/>
                    </a:ext>
                  </a:extLst>
                </p:cNvPr>
                <p:cNvSpPr/>
                <p:nvPr/>
              </p:nvSpPr>
              <p:spPr>
                <a:xfrm rot="5400000">
                  <a:off x="2605247" y="1597631"/>
                  <a:ext cx="108759" cy="108546"/>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3" name="Text Box 1626638327">
                  <a:extLst>
                    <a:ext uri="{FF2B5EF4-FFF2-40B4-BE49-F238E27FC236}">
                      <a16:creationId xmlns:a16="http://schemas.microsoft.com/office/drawing/2014/main" id="{4A5DC646-995F-44A6-87C3-AC7B98DBE79F}"/>
                    </a:ext>
                  </a:extLst>
                </p:cNvPr>
                <p:cNvSpPr txBox="1"/>
                <p:nvPr/>
              </p:nvSpPr>
              <p:spPr>
                <a:xfrm>
                  <a:off x="469973" y="81697"/>
                  <a:ext cx="421005" cy="71790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3600" b="1" kern="100" dirty="0">
                      <a:ln w="11113" cap="flat" cmpd="sng" algn="ctr">
                        <a:solidFill>
                          <a:srgbClr val="ED7D31"/>
                        </a:solidFill>
                        <a:prstDash val="solid"/>
                        <a:round/>
                      </a:ln>
                      <a:solidFill>
                        <a:srgbClr val="F7CAAC"/>
                      </a:solidFill>
                      <a:effectLst/>
                      <a:latin typeface="Calibri" panose="020F0502020204030204" pitchFamily="34" charset="0"/>
                      <a:ea typeface="新細明體" panose="02020500000000000000" pitchFamily="18" charset="-120"/>
                      <a:cs typeface="Times New Roman" panose="02020603050405020304" pitchFamily="18" charset="0"/>
                    </a:rPr>
                    <a:t>1</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24" name="Text Box 613448182">
                  <a:extLst>
                    <a:ext uri="{FF2B5EF4-FFF2-40B4-BE49-F238E27FC236}">
                      <a16:creationId xmlns:a16="http://schemas.microsoft.com/office/drawing/2014/main" id="{F1B4672F-7FC1-41D7-89B4-32A55DF2BB5A}"/>
                    </a:ext>
                  </a:extLst>
                </p:cNvPr>
                <p:cNvSpPr txBox="1"/>
                <p:nvPr/>
              </p:nvSpPr>
              <p:spPr>
                <a:xfrm>
                  <a:off x="1297359" y="583996"/>
                  <a:ext cx="421005" cy="7175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3600" b="1" kern="100" dirty="0">
                      <a:ln w="11113" cap="flat" cmpd="sng" algn="ctr">
                        <a:solidFill>
                          <a:srgbClr val="ED7D31"/>
                        </a:solidFill>
                        <a:prstDash val="solid"/>
                        <a:round/>
                      </a:ln>
                      <a:solidFill>
                        <a:srgbClr val="F7CAAC"/>
                      </a:solidFill>
                      <a:effectLst/>
                      <a:latin typeface="Calibri" panose="020F0502020204030204" pitchFamily="34" charset="0"/>
                      <a:ea typeface="新細明體" panose="02020500000000000000" pitchFamily="18" charset="-120"/>
                      <a:cs typeface="Times New Roman" panose="02020603050405020304" pitchFamily="18" charset="0"/>
                    </a:rPr>
                    <a:t>2</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25" name="Text Box 696873245">
                  <a:extLst>
                    <a:ext uri="{FF2B5EF4-FFF2-40B4-BE49-F238E27FC236}">
                      <a16:creationId xmlns:a16="http://schemas.microsoft.com/office/drawing/2014/main" id="{6E29B9F5-AE14-4B38-919E-D2A0CAEC45F0}"/>
                    </a:ext>
                  </a:extLst>
                </p:cNvPr>
                <p:cNvSpPr txBox="1"/>
                <p:nvPr/>
              </p:nvSpPr>
              <p:spPr>
                <a:xfrm>
                  <a:off x="2098698" y="1106561"/>
                  <a:ext cx="421005" cy="7175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3600" b="1" kern="100" dirty="0">
                      <a:ln w="11113" cap="flat" cmpd="sng" algn="ctr">
                        <a:solidFill>
                          <a:srgbClr val="ED7D31"/>
                        </a:solidFill>
                        <a:prstDash val="solid"/>
                        <a:round/>
                      </a:ln>
                      <a:solidFill>
                        <a:srgbClr val="F7CAAC"/>
                      </a:solidFill>
                      <a:effectLst/>
                      <a:latin typeface="Calibri" panose="020F0502020204030204" pitchFamily="34" charset="0"/>
                      <a:ea typeface="新細明體" panose="02020500000000000000" pitchFamily="18" charset="-120"/>
                      <a:cs typeface="Times New Roman" panose="02020603050405020304" pitchFamily="18" charset="0"/>
                    </a:rPr>
                    <a:t>3</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26" name="Text Box 681246546">
                  <a:extLst>
                    <a:ext uri="{FF2B5EF4-FFF2-40B4-BE49-F238E27FC236}">
                      <a16:creationId xmlns:a16="http://schemas.microsoft.com/office/drawing/2014/main" id="{CF3A7700-DAA6-4714-9C37-40AD13FDBCF8}"/>
                    </a:ext>
                  </a:extLst>
                </p:cNvPr>
                <p:cNvSpPr txBox="1"/>
                <p:nvPr/>
              </p:nvSpPr>
              <p:spPr>
                <a:xfrm>
                  <a:off x="1862672" y="513400"/>
                  <a:ext cx="299720"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D</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nvGrpSpPr>
                <p:cNvPr id="127" name="Group 126">
                  <a:extLst>
                    <a:ext uri="{FF2B5EF4-FFF2-40B4-BE49-F238E27FC236}">
                      <a16:creationId xmlns:a16="http://schemas.microsoft.com/office/drawing/2014/main" id="{E0D2773F-D0D8-4C2C-A94D-AED15A6F1950}"/>
                    </a:ext>
                  </a:extLst>
                </p:cNvPr>
                <p:cNvGrpSpPr/>
                <p:nvPr/>
              </p:nvGrpSpPr>
              <p:grpSpPr>
                <a:xfrm rot="5400000">
                  <a:off x="1462082" y="666690"/>
                  <a:ext cx="86360" cy="29541"/>
                  <a:chOff x="-25400" y="25400"/>
                  <a:chExt cx="72000" cy="29541"/>
                </a:xfrm>
              </p:grpSpPr>
              <p:cxnSp>
                <p:nvCxnSpPr>
                  <p:cNvPr id="133" name="Straight Connector 132">
                    <a:extLst>
                      <a:ext uri="{FF2B5EF4-FFF2-40B4-BE49-F238E27FC236}">
                        <a16:creationId xmlns:a16="http://schemas.microsoft.com/office/drawing/2014/main" id="{8C78E1FE-B2AE-4C57-A3F3-48BDCA924C8A}"/>
                      </a:ext>
                    </a:extLst>
                  </p:cNvPr>
                  <p:cNvCxnSpPr/>
                  <p:nvPr/>
                </p:nvCxnSpPr>
                <p:spPr>
                  <a:xfrm>
                    <a:off x="-25400" y="25400"/>
                    <a:ext cx="72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45FFE69-139B-4395-8AB1-6ADCCEC1EF19}"/>
                      </a:ext>
                    </a:extLst>
                  </p:cNvPr>
                  <p:cNvCxnSpPr/>
                  <p:nvPr/>
                </p:nvCxnSpPr>
                <p:spPr>
                  <a:xfrm>
                    <a:off x="-25400" y="54941"/>
                    <a:ext cx="72000" cy="0"/>
                  </a:xfrm>
                  <a:prstGeom prst="line">
                    <a:avLst/>
                  </a:prstGeom>
                  <a:ln w="9525"/>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C98349AE-B08C-4453-84AF-4B6688DA2C36}"/>
                    </a:ext>
                  </a:extLst>
                </p:cNvPr>
                <p:cNvGrpSpPr/>
                <p:nvPr/>
              </p:nvGrpSpPr>
              <p:grpSpPr>
                <a:xfrm rot="5400000">
                  <a:off x="2274302" y="1179136"/>
                  <a:ext cx="86360" cy="29541"/>
                  <a:chOff x="-25400" y="25400"/>
                  <a:chExt cx="72000" cy="29541"/>
                </a:xfrm>
              </p:grpSpPr>
              <p:cxnSp>
                <p:nvCxnSpPr>
                  <p:cNvPr id="131" name="Straight Connector 130">
                    <a:extLst>
                      <a:ext uri="{FF2B5EF4-FFF2-40B4-BE49-F238E27FC236}">
                        <a16:creationId xmlns:a16="http://schemas.microsoft.com/office/drawing/2014/main" id="{E1A92C56-D620-41A7-BEF2-848CC7F76C44}"/>
                      </a:ext>
                    </a:extLst>
                  </p:cNvPr>
                  <p:cNvCxnSpPr/>
                  <p:nvPr/>
                </p:nvCxnSpPr>
                <p:spPr>
                  <a:xfrm>
                    <a:off x="-25400" y="25400"/>
                    <a:ext cx="72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36F77A4-CF74-4955-A980-5E1FF069619D}"/>
                      </a:ext>
                    </a:extLst>
                  </p:cNvPr>
                  <p:cNvCxnSpPr/>
                  <p:nvPr/>
                </p:nvCxnSpPr>
                <p:spPr>
                  <a:xfrm>
                    <a:off x="-25400" y="54941"/>
                    <a:ext cx="72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9" name="Text Box 708758890">
                  <a:extLst>
                    <a:ext uri="{FF2B5EF4-FFF2-40B4-BE49-F238E27FC236}">
                      <a16:creationId xmlns:a16="http://schemas.microsoft.com/office/drawing/2014/main" id="{04472EDD-55E8-4E68-A397-F4CD85987337}"/>
                    </a:ext>
                  </a:extLst>
                </p:cNvPr>
                <p:cNvSpPr txBox="1"/>
                <p:nvPr/>
              </p:nvSpPr>
              <p:spPr>
                <a:xfrm>
                  <a:off x="36000" y="1546723"/>
                  <a:ext cx="299720" cy="33401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US" sz="1200" i="1" kern="100">
                      <a:effectLst/>
                      <a:latin typeface="Times New Roman" panose="02020603050405020304" pitchFamily="18" charset="0"/>
                      <a:ea typeface="新細明體" panose="02020500000000000000" pitchFamily="18" charset="-120"/>
                      <a:cs typeface="Times New Roman" panose="02020603050405020304" pitchFamily="18" charset="0"/>
                    </a:rPr>
                    <a:t>H</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30" name="Freeform: Shape 129">
                  <a:extLst>
                    <a:ext uri="{FF2B5EF4-FFF2-40B4-BE49-F238E27FC236}">
                      <a16:creationId xmlns:a16="http://schemas.microsoft.com/office/drawing/2014/main" id="{1B533A4C-404A-4B27-9BD6-3CDD9F4BF5BA}"/>
                    </a:ext>
                  </a:extLst>
                </p:cNvPr>
                <p:cNvSpPr/>
                <p:nvPr/>
              </p:nvSpPr>
              <p:spPr>
                <a:xfrm>
                  <a:off x="288266" y="166237"/>
                  <a:ext cx="2428920" cy="1549514"/>
                </a:xfrm>
                <a:custGeom>
                  <a:avLst/>
                  <a:gdLst>
                    <a:gd name="connsiteX0" fmla="*/ 0 w 1934307"/>
                    <a:gd name="connsiteY0" fmla="*/ 0 h 1549514"/>
                    <a:gd name="connsiteX1" fmla="*/ 643390 w 1934307"/>
                    <a:gd name="connsiteY1" fmla="*/ 0 h 1549514"/>
                    <a:gd name="connsiteX2" fmla="*/ 643390 w 1934307"/>
                    <a:gd name="connsiteY2" fmla="*/ 515125 h 1549514"/>
                    <a:gd name="connsiteX3" fmla="*/ 1290917 w 1934307"/>
                    <a:gd name="connsiteY3" fmla="*/ 515125 h 1549514"/>
                    <a:gd name="connsiteX4" fmla="*/ 1290917 w 1934307"/>
                    <a:gd name="connsiteY4" fmla="*/ 1028182 h 1549514"/>
                    <a:gd name="connsiteX5" fmla="*/ 1934307 w 1934307"/>
                    <a:gd name="connsiteY5" fmla="*/ 1028182 h 1549514"/>
                    <a:gd name="connsiteX6" fmla="*/ 1934307 w 1934307"/>
                    <a:gd name="connsiteY6" fmla="*/ 1549514 h 154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07" h="1549514">
                      <a:moveTo>
                        <a:pt x="0" y="0"/>
                      </a:moveTo>
                      <a:lnTo>
                        <a:pt x="643390" y="0"/>
                      </a:lnTo>
                      <a:lnTo>
                        <a:pt x="643390" y="515125"/>
                      </a:lnTo>
                      <a:lnTo>
                        <a:pt x="1290917" y="515125"/>
                      </a:lnTo>
                      <a:lnTo>
                        <a:pt x="1290917" y="1028182"/>
                      </a:lnTo>
                      <a:lnTo>
                        <a:pt x="1934307" y="1028182"/>
                      </a:lnTo>
                      <a:lnTo>
                        <a:pt x="1934307" y="1549514"/>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7" name="Freeform: Shape 106">
                <a:extLst>
                  <a:ext uri="{FF2B5EF4-FFF2-40B4-BE49-F238E27FC236}">
                    <a16:creationId xmlns:a16="http://schemas.microsoft.com/office/drawing/2014/main" id="{E9A49FD0-CC22-4CB3-9250-2E5952B3BC2E}"/>
                  </a:ext>
                </a:extLst>
              </p:cNvPr>
              <p:cNvSpPr/>
              <p:nvPr/>
            </p:nvSpPr>
            <p:spPr>
              <a:xfrm rot="16200000">
                <a:off x="297858" y="167645"/>
                <a:ext cx="108585" cy="107950"/>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8" name="Freeform: Shape 107">
                <a:extLst>
                  <a:ext uri="{FF2B5EF4-FFF2-40B4-BE49-F238E27FC236}">
                    <a16:creationId xmlns:a16="http://schemas.microsoft.com/office/drawing/2014/main" id="{28054193-7A52-4B8B-A4E1-C931858D0A55}"/>
                  </a:ext>
                </a:extLst>
              </p:cNvPr>
              <p:cNvSpPr/>
              <p:nvPr/>
            </p:nvSpPr>
            <p:spPr>
              <a:xfrm rot="10800000">
                <a:off x="297797" y="1598276"/>
                <a:ext cx="108585" cy="107950"/>
              </a:xfrm>
              <a:custGeom>
                <a:avLst/>
                <a:gdLst>
                  <a:gd name="connsiteX0" fmla="*/ 0 w 90188"/>
                  <a:gd name="connsiteY0" fmla="*/ 0 h 80167"/>
                  <a:gd name="connsiteX1" fmla="*/ 0 w 90188"/>
                  <a:gd name="connsiteY1" fmla="*/ 80167 h 80167"/>
                  <a:gd name="connsiteX2" fmla="*/ 90188 w 90188"/>
                  <a:gd name="connsiteY2" fmla="*/ 80167 h 80167"/>
                </a:gdLst>
                <a:ahLst/>
                <a:cxnLst>
                  <a:cxn ang="0">
                    <a:pos x="connsiteX0" y="connsiteY0"/>
                  </a:cxn>
                  <a:cxn ang="0">
                    <a:pos x="connsiteX1" y="connsiteY1"/>
                  </a:cxn>
                  <a:cxn ang="0">
                    <a:pos x="connsiteX2" y="connsiteY2"/>
                  </a:cxn>
                </a:cxnLst>
                <a:rect l="l" t="t" r="r" b="b"/>
                <a:pathLst>
                  <a:path w="90188" h="80167">
                    <a:moveTo>
                      <a:pt x="0" y="0"/>
                    </a:moveTo>
                    <a:lnTo>
                      <a:pt x="0" y="80167"/>
                    </a:lnTo>
                    <a:lnTo>
                      <a:pt x="90188" y="80167"/>
                    </a:lnTo>
                  </a:path>
                </a:pathLst>
              </a:custGeom>
              <a:ln w="952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40" name="文本框 31">
            <a:extLst>
              <a:ext uri="{FF2B5EF4-FFF2-40B4-BE49-F238E27FC236}">
                <a16:creationId xmlns:a16="http://schemas.microsoft.com/office/drawing/2014/main" id="{83260256-E7B6-4AA0-A0E8-0476AB59B676}"/>
              </a:ext>
            </a:extLst>
          </p:cNvPr>
          <p:cNvSpPr txBox="1"/>
          <p:nvPr/>
        </p:nvSpPr>
        <p:spPr>
          <a:xfrm>
            <a:off x="1675643" y="2159837"/>
            <a:ext cx="2983752" cy="830997"/>
          </a:xfrm>
          <a:prstGeom prst="rect">
            <a:avLst/>
          </a:prstGeom>
          <a:noFill/>
        </p:spPr>
        <p:txBody>
          <a:bodyPr wrap="square" rtlCol="0">
            <a:spAutoFit/>
          </a:bodyPr>
          <a:lstStyle/>
          <a:p>
            <a: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AH  </a:t>
            </a:r>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a:t>
            </a:r>
            <a: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32</a:t>
            </a:r>
            <a: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cm</a:t>
            </a:r>
            <a: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3</a:t>
            </a:r>
            <a:b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br>
            <a: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a:t>
            </a:r>
            <a: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96</a:t>
            </a:r>
            <a:r>
              <a:rPr lang="en-US" altLang="zh-CN"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rPr>
              <a:t>cm</a:t>
            </a:r>
            <a:endParaRPr lang="zh-CN" altLang="en-US" sz="24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sp>
        <p:nvSpPr>
          <p:cNvPr id="41" name="文本框 31">
            <a:extLst>
              <a:ext uri="{FF2B5EF4-FFF2-40B4-BE49-F238E27FC236}">
                <a16:creationId xmlns:a16="http://schemas.microsoft.com/office/drawing/2014/main" id="{860C6732-7F69-4565-A3BF-F63C2DCB8392}"/>
              </a:ext>
            </a:extLst>
          </p:cNvPr>
          <p:cNvSpPr txBox="1"/>
          <p:nvPr/>
        </p:nvSpPr>
        <p:spPr>
          <a:xfrm>
            <a:off x="2015229" y="3644868"/>
            <a:ext cx="5601056" cy="769441"/>
          </a:xfrm>
          <a:prstGeom prst="rect">
            <a:avLst/>
          </a:prstGeom>
          <a:noFill/>
        </p:spPr>
        <p:txBody>
          <a:bodyPr wrap="square" rtlCol="0">
            <a:spAutoFit/>
          </a:bodyPr>
          <a:lstStyle/>
          <a:p>
            <a:r>
              <a:rPr lang="en-GB" sz="2200" dirty="0">
                <a:latin typeface="Times New Roman" panose="02020603050405020304" pitchFamily="18" charset="0"/>
                <a:cs typeface="Times New Roman" panose="02020603050405020304" pitchFamily="18" charset="0"/>
              </a:rPr>
              <a:t>What is the main assumption of his estimation?</a:t>
            </a:r>
          </a:p>
          <a:p>
            <a:r>
              <a:rPr lang="en-GB" sz="2200" dirty="0">
                <a:latin typeface="Times New Roman" panose="02020603050405020304" pitchFamily="18" charset="0"/>
                <a:cs typeface="Times New Roman" panose="02020603050405020304" pitchFamily="18" charset="0"/>
              </a:rPr>
              <a:t>Is the assumption reasonable?</a:t>
            </a:r>
            <a:endParaRPr lang="en-US" altLang="zh-CN" sz="2200" spc="-15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grpSp>
        <p:nvGrpSpPr>
          <p:cNvPr id="42" name="组合 947">
            <a:extLst>
              <a:ext uri="{FF2B5EF4-FFF2-40B4-BE49-F238E27FC236}">
                <a16:creationId xmlns:a16="http://schemas.microsoft.com/office/drawing/2014/main" id="{9B0A40CA-8AFA-42DA-8C53-AD082C3C9A9A}"/>
              </a:ext>
            </a:extLst>
          </p:cNvPr>
          <p:cNvGrpSpPr/>
          <p:nvPr/>
        </p:nvGrpSpPr>
        <p:grpSpPr>
          <a:xfrm>
            <a:off x="1622659" y="3642063"/>
            <a:ext cx="365468" cy="356840"/>
            <a:chOff x="6208713" y="1243013"/>
            <a:chExt cx="706438" cy="620713"/>
          </a:xfrm>
          <a:solidFill>
            <a:schemeClr val="tx1"/>
          </a:solidFill>
        </p:grpSpPr>
        <p:sp>
          <p:nvSpPr>
            <p:cNvPr id="43" name="Freeform 804">
              <a:extLst>
                <a:ext uri="{FF2B5EF4-FFF2-40B4-BE49-F238E27FC236}">
                  <a16:creationId xmlns:a16="http://schemas.microsoft.com/office/drawing/2014/main" id="{C09D599C-9F32-4AF1-8E6F-6212590039E4}"/>
                </a:ext>
              </a:extLst>
            </p:cNvPr>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805">
              <a:extLst>
                <a:ext uri="{FF2B5EF4-FFF2-40B4-BE49-F238E27FC236}">
                  <a16:creationId xmlns:a16="http://schemas.microsoft.com/office/drawing/2014/main" id="{48F45BFB-9D49-4823-934E-0E14A455F54A}"/>
                </a:ext>
              </a:extLst>
            </p:cNvPr>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806">
              <a:extLst>
                <a:ext uri="{FF2B5EF4-FFF2-40B4-BE49-F238E27FC236}">
                  <a16:creationId xmlns:a16="http://schemas.microsoft.com/office/drawing/2014/main" id="{9BA9297A-50E8-49DA-A867-C591E198AC37}"/>
                </a:ext>
              </a:extLst>
            </p:cNvPr>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807">
              <a:extLst>
                <a:ext uri="{FF2B5EF4-FFF2-40B4-BE49-F238E27FC236}">
                  <a16:creationId xmlns:a16="http://schemas.microsoft.com/office/drawing/2014/main" id="{FB7ADEAE-A346-448A-80A9-73A79A02EDAB}"/>
                </a:ext>
              </a:extLst>
            </p:cNvPr>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809">
              <a:extLst>
                <a:ext uri="{FF2B5EF4-FFF2-40B4-BE49-F238E27FC236}">
                  <a16:creationId xmlns:a16="http://schemas.microsoft.com/office/drawing/2014/main" id="{FD472B5F-55FF-45FE-B565-10D7E5CEE9E1}"/>
                </a:ext>
              </a:extLst>
            </p:cNvPr>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810">
              <a:extLst>
                <a:ext uri="{FF2B5EF4-FFF2-40B4-BE49-F238E27FC236}">
                  <a16:creationId xmlns:a16="http://schemas.microsoft.com/office/drawing/2014/main" id="{04F824F8-A845-4456-96CB-DC89A5D0B2A2}"/>
                </a:ext>
              </a:extLst>
            </p:cNvPr>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811">
              <a:extLst>
                <a:ext uri="{FF2B5EF4-FFF2-40B4-BE49-F238E27FC236}">
                  <a16:creationId xmlns:a16="http://schemas.microsoft.com/office/drawing/2014/main" id="{C4293E4E-E0E2-40E1-B0CF-A023656333F1}"/>
                </a:ext>
              </a:extLst>
            </p:cNvPr>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812">
              <a:extLst>
                <a:ext uri="{FF2B5EF4-FFF2-40B4-BE49-F238E27FC236}">
                  <a16:creationId xmlns:a16="http://schemas.microsoft.com/office/drawing/2014/main" id="{2F447BF7-5DD0-4B50-97E7-82119CBC7F4D}"/>
                </a:ext>
              </a:extLst>
            </p:cNvPr>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813">
              <a:extLst>
                <a:ext uri="{FF2B5EF4-FFF2-40B4-BE49-F238E27FC236}">
                  <a16:creationId xmlns:a16="http://schemas.microsoft.com/office/drawing/2014/main" id="{AA2299E1-FF91-464E-8035-0423709D56CC}"/>
                </a:ext>
              </a:extLst>
            </p:cNvPr>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814">
              <a:extLst>
                <a:ext uri="{FF2B5EF4-FFF2-40B4-BE49-F238E27FC236}">
                  <a16:creationId xmlns:a16="http://schemas.microsoft.com/office/drawing/2014/main" id="{02850821-DFC0-4594-B641-AC6C0FCE8C24}"/>
                </a:ext>
              </a:extLst>
            </p:cNvPr>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815">
              <a:extLst>
                <a:ext uri="{FF2B5EF4-FFF2-40B4-BE49-F238E27FC236}">
                  <a16:creationId xmlns:a16="http://schemas.microsoft.com/office/drawing/2014/main" id="{F956BACE-98F4-42AA-8C67-7D01E17A8F83}"/>
                </a:ext>
              </a:extLst>
            </p:cNvPr>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816">
              <a:extLst>
                <a:ext uri="{FF2B5EF4-FFF2-40B4-BE49-F238E27FC236}">
                  <a16:creationId xmlns:a16="http://schemas.microsoft.com/office/drawing/2014/main" id="{5EAE07C8-DF18-4CBD-9D7A-07C65E4659EE}"/>
                </a:ext>
              </a:extLst>
            </p:cNvPr>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817">
              <a:extLst>
                <a:ext uri="{FF2B5EF4-FFF2-40B4-BE49-F238E27FC236}">
                  <a16:creationId xmlns:a16="http://schemas.microsoft.com/office/drawing/2014/main" id="{D6B59A71-EB7A-43CA-B5BC-67AF2632FEBC}"/>
                </a:ext>
              </a:extLst>
            </p:cNvPr>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818">
              <a:extLst>
                <a:ext uri="{FF2B5EF4-FFF2-40B4-BE49-F238E27FC236}">
                  <a16:creationId xmlns:a16="http://schemas.microsoft.com/office/drawing/2014/main" id="{1430A5F8-3507-4591-A891-A56EFD481B24}"/>
                </a:ext>
              </a:extLst>
            </p:cNvPr>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821">
              <a:extLst>
                <a:ext uri="{FF2B5EF4-FFF2-40B4-BE49-F238E27FC236}">
                  <a16:creationId xmlns:a16="http://schemas.microsoft.com/office/drawing/2014/main" id="{10CF9DFB-3C6B-4F4C-9A12-77EEE6C2312F}"/>
                </a:ext>
              </a:extLst>
            </p:cNvPr>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822">
              <a:extLst>
                <a:ext uri="{FF2B5EF4-FFF2-40B4-BE49-F238E27FC236}">
                  <a16:creationId xmlns:a16="http://schemas.microsoft.com/office/drawing/2014/main" id="{B8583327-E728-4FC1-A272-64CBBD63C6AD}"/>
                </a:ext>
              </a:extLst>
            </p:cNvPr>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Freeform 823">
              <a:extLst>
                <a:ext uri="{FF2B5EF4-FFF2-40B4-BE49-F238E27FC236}">
                  <a16:creationId xmlns:a16="http://schemas.microsoft.com/office/drawing/2014/main" id="{CA3B19DA-91DA-4900-A1A0-768DCFD071F8}"/>
                </a:ext>
              </a:extLst>
            </p:cNvPr>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824">
              <a:extLst>
                <a:ext uri="{FF2B5EF4-FFF2-40B4-BE49-F238E27FC236}">
                  <a16:creationId xmlns:a16="http://schemas.microsoft.com/office/drawing/2014/main" id="{AFE4197D-D15E-45C5-917D-507798DF5016}"/>
                </a:ext>
              </a:extLst>
            </p:cNvPr>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825">
              <a:extLst>
                <a:ext uri="{FF2B5EF4-FFF2-40B4-BE49-F238E27FC236}">
                  <a16:creationId xmlns:a16="http://schemas.microsoft.com/office/drawing/2014/main" id="{EDF6447A-4E31-4FEA-B2EE-A3DAD687ABEE}"/>
                </a:ext>
              </a:extLst>
            </p:cNvPr>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826">
              <a:extLst>
                <a:ext uri="{FF2B5EF4-FFF2-40B4-BE49-F238E27FC236}">
                  <a16:creationId xmlns:a16="http://schemas.microsoft.com/office/drawing/2014/main" id="{BC119740-2A8A-4CF7-AB56-38DA4FB6DC3A}"/>
                </a:ext>
              </a:extLst>
            </p:cNvPr>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827">
              <a:extLst>
                <a:ext uri="{FF2B5EF4-FFF2-40B4-BE49-F238E27FC236}">
                  <a16:creationId xmlns:a16="http://schemas.microsoft.com/office/drawing/2014/main" id="{9904A393-752D-4422-941A-0F9E0350EBEA}"/>
                </a:ext>
              </a:extLst>
            </p:cNvPr>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828">
              <a:extLst>
                <a:ext uri="{FF2B5EF4-FFF2-40B4-BE49-F238E27FC236}">
                  <a16:creationId xmlns:a16="http://schemas.microsoft.com/office/drawing/2014/main" id="{96535E19-F8AE-4D07-9523-EEA0A6EF893D}"/>
                </a:ext>
              </a:extLst>
            </p:cNvPr>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829">
              <a:extLst>
                <a:ext uri="{FF2B5EF4-FFF2-40B4-BE49-F238E27FC236}">
                  <a16:creationId xmlns:a16="http://schemas.microsoft.com/office/drawing/2014/main" id="{8C14B861-B48B-42DC-A0AA-14AB16AD5504}"/>
                </a:ext>
              </a:extLst>
            </p:cNvPr>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830">
              <a:extLst>
                <a:ext uri="{FF2B5EF4-FFF2-40B4-BE49-F238E27FC236}">
                  <a16:creationId xmlns:a16="http://schemas.microsoft.com/office/drawing/2014/main" id="{A6E4B61B-A3AA-4CC6-B527-4F26BCFE070E}"/>
                </a:ext>
              </a:extLst>
            </p:cNvPr>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831">
              <a:extLst>
                <a:ext uri="{FF2B5EF4-FFF2-40B4-BE49-F238E27FC236}">
                  <a16:creationId xmlns:a16="http://schemas.microsoft.com/office/drawing/2014/main" id="{3A056338-20CC-416B-B2EA-178306014EEE}"/>
                </a:ext>
              </a:extLst>
            </p:cNvPr>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5" name="Slide Number Placeholder 4">
            <a:extLst>
              <a:ext uri="{FF2B5EF4-FFF2-40B4-BE49-F238E27FC236}">
                <a16:creationId xmlns:a16="http://schemas.microsoft.com/office/drawing/2014/main" id="{AA11727C-DC77-469E-97C8-788225EC056F}"/>
              </a:ext>
            </a:extLst>
          </p:cNvPr>
          <p:cNvSpPr>
            <a:spLocks noGrp="1"/>
          </p:cNvSpPr>
          <p:nvPr>
            <p:ph type="sldNum" sz="quarter" idx="12"/>
          </p:nvPr>
        </p:nvSpPr>
        <p:spPr/>
        <p:txBody>
          <a:bodyPr/>
          <a:lstStyle/>
          <a:p>
            <a:fld id="{84FB7F4A-EDAA-4811-8ACD-C1EBE3764D9A}" type="slidenum">
              <a:rPr lang="zh-CN" altLang="en-US" smtClean="0"/>
              <a:t>7</a:t>
            </a:fld>
            <a:endParaRPr lang="zh-CN" altLang="en-US"/>
          </a:p>
        </p:txBody>
      </p:sp>
    </p:spTree>
    <p:extLst>
      <p:ext uri="{BB962C8B-B14F-4D97-AF65-F5344CB8AC3E}">
        <p14:creationId xmlns:p14="http://schemas.microsoft.com/office/powerpoint/2010/main" val="2899484718"/>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fade">
                                      <p:cBhvr>
                                        <p:cTn id="14" dur="1000"/>
                                        <p:tgtEl>
                                          <p:spTgt spid="103"/>
                                        </p:tgtEl>
                                      </p:cBhvr>
                                    </p:animEffect>
                                    <p:anim calcmode="lin" valueType="num">
                                      <p:cBhvr>
                                        <p:cTn id="15" dur="1000" fill="hold"/>
                                        <p:tgtEl>
                                          <p:spTgt spid="103"/>
                                        </p:tgtEl>
                                        <p:attrNameLst>
                                          <p:attrName>ppt_x</p:attrName>
                                        </p:attrNameLst>
                                      </p:cBhvr>
                                      <p:tavLst>
                                        <p:tav tm="0">
                                          <p:val>
                                            <p:strVal val="#ppt_x"/>
                                          </p:val>
                                        </p:tav>
                                        <p:tav tm="100000">
                                          <p:val>
                                            <p:strVal val="#ppt_x"/>
                                          </p:val>
                                        </p:tav>
                                      </p:tavLst>
                                    </p:anim>
                                    <p:anim calcmode="lin" valueType="num">
                                      <p:cBhvr>
                                        <p:cTn id="16"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0"/>
                                        <p:tgtEl>
                                          <p:spTgt spid="41"/>
                                        </p:tgtEl>
                                      </p:cBhvr>
                                    </p:animEffect>
                                    <p:anim calcmode="lin" valueType="num">
                                      <p:cBhvr>
                                        <p:cTn id="36" dur="1000" fill="hold"/>
                                        <p:tgtEl>
                                          <p:spTgt spid="41"/>
                                        </p:tgtEl>
                                        <p:attrNameLst>
                                          <p:attrName>ppt_x</p:attrName>
                                        </p:attrNameLst>
                                      </p:cBhvr>
                                      <p:tavLst>
                                        <p:tav tm="0">
                                          <p:val>
                                            <p:strVal val="#ppt_x"/>
                                          </p:val>
                                        </p:tav>
                                        <p:tav tm="100000">
                                          <p:val>
                                            <p:strVal val="#ppt_x"/>
                                          </p:val>
                                        </p:tav>
                                      </p:tavLst>
                                    </p:anim>
                                    <p:anim calcmode="lin" valueType="num">
                                      <p:cBhvr>
                                        <p:cTn id="3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48206" y="127908"/>
            <a:ext cx="7047587" cy="4887684"/>
          </a:xfrm>
          <a:prstGeom prst="rect">
            <a:avLst/>
          </a:prstGeom>
        </p:spPr>
      </p:pic>
      <p:pic>
        <p:nvPicPr>
          <p:cNvPr id="18" name="图片 17"/>
          <p:cNvPicPr>
            <a:picLocks noChangeAspect="1"/>
          </p:cNvPicPr>
          <p:nvPr/>
        </p:nvPicPr>
        <p:blipFill>
          <a:blip r:embed="rId4"/>
          <a:stretch>
            <a:fillRect/>
          </a:stretch>
        </p:blipFill>
        <p:spPr>
          <a:xfrm>
            <a:off x="2340671" y="-389678"/>
            <a:ext cx="4462659" cy="957155"/>
          </a:xfrm>
          <a:prstGeom prst="rect">
            <a:avLst/>
          </a:prstGeom>
        </p:spPr>
      </p:pic>
      <p:pic>
        <p:nvPicPr>
          <p:cNvPr id="19" name="图片 18"/>
          <p:cNvPicPr>
            <a:picLocks noChangeAspect="1"/>
          </p:cNvPicPr>
          <p:nvPr/>
        </p:nvPicPr>
        <p:blipFill>
          <a:blip r:embed="rId5"/>
          <a:stretch>
            <a:fillRect/>
          </a:stretch>
        </p:blipFill>
        <p:spPr>
          <a:xfrm>
            <a:off x="2340671" y="4664922"/>
            <a:ext cx="4462659" cy="957155"/>
          </a:xfrm>
          <a:prstGeom prst="rect">
            <a:avLst/>
          </a:prstGeom>
        </p:spPr>
      </p:pic>
      <p:sp>
        <p:nvSpPr>
          <p:cNvPr id="32" name="文本框 31"/>
          <p:cNvSpPr txBox="1"/>
          <p:nvPr/>
        </p:nvSpPr>
        <p:spPr>
          <a:xfrm>
            <a:off x="1592292" y="963603"/>
            <a:ext cx="5959411" cy="369332"/>
          </a:xfrm>
          <a:prstGeom prst="rect">
            <a:avLst/>
          </a:prstGeom>
          <a:noFill/>
        </p:spPr>
        <p:txBody>
          <a:bodyPr wrap="square" rtlCol="0">
            <a:spAutoFit/>
          </a:bodyPr>
          <a:lstStyle/>
          <a:p>
            <a:r>
              <a:rPr lang="en-GB" dirty="0">
                <a:solidFill>
                  <a:srgbClr val="3E3A39"/>
                </a:solidFill>
                <a:latin typeface="Times New Roman" panose="02020603050405020304" pitchFamily="18" charset="0"/>
                <a:cs typeface="Times New Roman" panose="02020603050405020304" pitchFamily="18" charset="0"/>
              </a:rPr>
              <a:t>The student assumes that each step is of </a:t>
            </a:r>
            <a:r>
              <a:rPr lang="en-GB" dirty="0">
                <a:solidFill>
                  <a:srgbClr val="FF0000"/>
                </a:solidFill>
                <a:latin typeface="Times New Roman" panose="02020603050405020304" pitchFamily="18" charset="0"/>
                <a:cs typeface="Times New Roman" panose="02020603050405020304" pitchFamily="18" charset="0"/>
              </a:rPr>
              <a:t>equal height </a:t>
            </a:r>
            <a:r>
              <a:rPr lang="en-US" spc="-150" dirty="0">
                <a:solidFill>
                  <a:srgbClr val="3E3A39"/>
                </a:solidFill>
                <a:cs typeface="+mn-ea"/>
                <a:sym typeface="+mn-lt"/>
              </a:rPr>
              <a:t>( </a:t>
            </a:r>
            <a:r>
              <a:rPr lang="en-US" altLang="zh-CN" spc="-150" dirty="0">
                <a:solidFill>
                  <a:srgbClr val="3E3A39"/>
                </a:solidFill>
                <a:latin typeface="Times New Roman" panose="02020603050405020304" pitchFamily="18" charset="0"/>
                <a:cs typeface="Times New Roman" panose="02020603050405020304" pitchFamily="18" charset="0"/>
                <a:sym typeface="+mn-lt"/>
              </a:rPr>
              <a:t>32 cm </a:t>
            </a:r>
            <a:r>
              <a:rPr lang="en-US" altLang="zh-CN" spc="-150" dirty="0">
                <a:solidFill>
                  <a:srgbClr val="3E3A39"/>
                </a:solidFill>
                <a:cs typeface="+mn-ea"/>
                <a:sym typeface="+mn-lt"/>
              </a:rPr>
              <a:t>).</a:t>
            </a:r>
            <a:endParaRPr lang="zh-CN" altLang="en-US" i="1" spc="-150" dirty="0">
              <a:solidFill>
                <a:srgbClr val="3E3A39"/>
              </a:solidFill>
              <a:latin typeface="Times New Roman" panose="02020603050405020304" pitchFamily="18" charset="0"/>
              <a:cs typeface="Times New Roman" panose="02020603050405020304" pitchFamily="18" charset="0"/>
              <a:sym typeface="+mn-lt"/>
            </a:endParaRPr>
          </a:p>
        </p:txBody>
      </p:sp>
      <p:sp>
        <p:nvSpPr>
          <p:cNvPr id="68" name="文本框 31">
            <a:extLst>
              <a:ext uri="{FF2B5EF4-FFF2-40B4-BE49-F238E27FC236}">
                <a16:creationId xmlns:a16="http://schemas.microsoft.com/office/drawing/2014/main" id="{452BBD5B-EBC6-47B9-8A8D-0823FD4CF524}"/>
              </a:ext>
            </a:extLst>
          </p:cNvPr>
          <p:cNvSpPr txBox="1"/>
          <p:nvPr/>
        </p:nvSpPr>
        <p:spPr>
          <a:xfrm>
            <a:off x="1592292" y="1632640"/>
            <a:ext cx="5959411" cy="2400657"/>
          </a:xfrm>
          <a:prstGeom prst="rect">
            <a:avLst/>
          </a:prstGeom>
          <a:noFill/>
        </p:spPr>
        <p:txBody>
          <a:bodyPr wrap="square" rtlCol="0">
            <a:spAutoFit/>
          </a:bodyPr>
          <a:lstStyle/>
          <a:p>
            <a:r>
              <a:rPr lang="en-GB" dirty="0">
                <a:solidFill>
                  <a:srgbClr val="3E3A39"/>
                </a:solidFill>
                <a:latin typeface="Times New Roman" panose="02020603050405020304" pitchFamily="18" charset="0"/>
                <a:cs typeface="Times New Roman" panose="02020603050405020304" pitchFamily="18" charset="0"/>
              </a:rPr>
              <a:t>The assumption is </a:t>
            </a:r>
            <a:r>
              <a:rPr lang="en-GB" dirty="0">
                <a:solidFill>
                  <a:srgbClr val="FF0000"/>
                </a:solidFill>
                <a:latin typeface="Times New Roman" panose="02020603050405020304" pitchFamily="18" charset="0"/>
                <a:cs typeface="Times New Roman" panose="02020603050405020304" pitchFamily="18" charset="0"/>
              </a:rPr>
              <a:t>reasonable</a:t>
            </a:r>
            <a:r>
              <a:rPr lang="en-GB" dirty="0">
                <a:latin typeface="Times New Roman" panose="02020603050405020304" pitchFamily="18" charset="0"/>
                <a:cs typeface="Times New Roman" panose="02020603050405020304" pitchFamily="18" charset="0"/>
              </a:rPr>
              <a:t> </a:t>
            </a:r>
            <a:r>
              <a:rPr lang="en-GB" dirty="0">
                <a:solidFill>
                  <a:srgbClr val="3E3A39"/>
                </a:solidFill>
                <a:latin typeface="Times New Roman" panose="02020603050405020304" pitchFamily="18" charset="0"/>
                <a:cs typeface="Times New Roman" panose="02020603050405020304" pitchFamily="18" charset="0"/>
              </a:rPr>
              <a:t>because of </a:t>
            </a:r>
            <a:r>
              <a:rPr lang="en-GB" dirty="0">
                <a:solidFill>
                  <a:srgbClr val="FF0000"/>
                </a:solidFill>
                <a:latin typeface="Times New Roman" panose="02020603050405020304" pitchFamily="18" charset="0"/>
                <a:cs typeface="Times New Roman" panose="02020603050405020304" pitchFamily="18" charset="0"/>
              </a:rPr>
              <a:t>design consistency</a:t>
            </a:r>
            <a:r>
              <a:rPr lang="en-GB" dirty="0">
                <a:latin typeface="Times New Roman" panose="02020603050405020304" pitchFamily="18" charset="0"/>
                <a:cs typeface="Times New Roman" panose="02020603050405020304" pitchFamily="18" charset="0"/>
              </a:rPr>
              <a:t>.</a:t>
            </a:r>
            <a:br>
              <a:rPr lang="en-GB" dirty="0">
                <a:latin typeface="Times New Roman" panose="02020603050405020304" pitchFamily="18" charset="0"/>
                <a:cs typeface="Times New Roman" panose="02020603050405020304" pitchFamily="18" charset="0"/>
              </a:rPr>
            </a:br>
            <a:r>
              <a:rPr lang="en-GB" dirty="0">
                <a:solidFill>
                  <a:srgbClr val="3E3A39"/>
                </a:solidFill>
                <a:latin typeface="Times New Roman" panose="02020603050405020304" pitchFamily="18" charset="0"/>
                <a:cs typeface="Times New Roman" panose="02020603050405020304" pitchFamily="18" charset="0"/>
              </a:rPr>
              <a:t>In many structures, </a:t>
            </a:r>
            <a:br>
              <a:rPr lang="en-GB" dirty="0">
                <a:solidFill>
                  <a:srgbClr val="3E3A39"/>
                </a:solidFill>
                <a:latin typeface="Times New Roman" panose="02020603050405020304" pitchFamily="18" charset="0"/>
                <a:cs typeface="Times New Roman" panose="02020603050405020304" pitchFamily="18" charset="0"/>
              </a:rPr>
            </a:br>
            <a:r>
              <a:rPr lang="en-GB" dirty="0">
                <a:solidFill>
                  <a:srgbClr val="3E3A39"/>
                </a:solidFill>
                <a:latin typeface="Times New Roman" panose="02020603050405020304" pitchFamily="18" charset="0"/>
                <a:cs typeface="Times New Roman" panose="02020603050405020304" pitchFamily="18" charset="0"/>
              </a:rPr>
              <a:t>stairs are often designed to have </a:t>
            </a:r>
            <a:r>
              <a:rPr lang="en-GB" dirty="0">
                <a:solidFill>
                  <a:srgbClr val="FF0000"/>
                </a:solidFill>
                <a:latin typeface="Times New Roman" panose="02020603050405020304" pitchFamily="18" charset="0"/>
                <a:cs typeface="Times New Roman" panose="02020603050405020304" pitchFamily="18" charset="0"/>
              </a:rPr>
              <a:t>equal step heights</a:t>
            </a:r>
            <a:r>
              <a:rPr lang="en-GB" dirty="0">
                <a:latin typeface="Times New Roman" panose="02020603050405020304" pitchFamily="18" charset="0"/>
                <a:cs typeface="Times New Roman" panose="02020603050405020304" pitchFamily="18" charset="0"/>
              </a:rPr>
              <a:t>. </a:t>
            </a:r>
            <a:br>
              <a:rPr lang="en-GB" dirty="0">
                <a:latin typeface="Times New Roman" panose="02020603050405020304" pitchFamily="18" charset="0"/>
                <a:cs typeface="Times New Roman" panose="02020603050405020304" pitchFamily="18" charset="0"/>
              </a:rPr>
            </a:br>
            <a:br>
              <a:rPr lang="en-GB" dirty="0">
                <a:latin typeface="Times New Roman" panose="02020603050405020304" pitchFamily="18" charset="0"/>
                <a:cs typeface="Times New Roman" panose="02020603050405020304" pitchFamily="18" charset="0"/>
              </a:rPr>
            </a:br>
            <a:r>
              <a:rPr lang="en-GB" dirty="0">
                <a:solidFill>
                  <a:srgbClr val="3E3A39"/>
                </a:solidFill>
                <a:latin typeface="Times New Roman" panose="02020603050405020304" pitchFamily="18" charset="0"/>
                <a:cs typeface="Times New Roman" panose="02020603050405020304" pitchFamily="18" charset="0"/>
              </a:rPr>
              <a:t>This design consistency helps ensure safety and ease of use, </a:t>
            </a:r>
            <a:br>
              <a:rPr lang="en-GB" dirty="0">
                <a:solidFill>
                  <a:srgbClr val="3E3A39"/>
                </a:solidFill>
                <a:latin typeface="Times New Roman" panose="02020603050405020304" pitchFamily="18" charset="0"/>
                <a:cs typeface="Times New Roman" panose="02020603050405020304" pitchFamily="18" charset="0"/>
              </a:rPr>
            </a:br>
            <a:r>
              <a:rPr lang="en-GB" dirty="0">
                <a:solidFill>
                  <a:srgbClr val="3E3A39"/>
                </a:solidFill>
                <a:latin typeface="Times New Roman" panose="02020603050405020304" pitchFamily="18" charset="0"/>
                <a:cs typeface="Times New Roman" panose="02020603050405020304" pitchFamily="18" charset="0"/>
              </a:rPr>
              <a:t>as people tend to expect uniformity in step heights when climbing stairs.</a:t>
            </a:r>
            <a:endParaRPr lang="en-US" dirty="0">
              <a:solidFill>
                <a:srgbClr val="3E3A39"/>
              </a:solidFill>
              <a:latin typeface="Times New Roman" panose="02020603050405020304" pitchFamily="18" charset="0"/>
              <a:cs typeface="Times New Roman" panose="02020603050405020304" pitchFamily="18" charset="0"/>
            </a:endParaRPr>
          </a:p>
          <a:p>
            <a:endParaRPr lang="zh-CN" altLang="en-US" sz="2400" i="1" spc="-15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sp>
        <p:nvSpPr>
          <p:cNvPr id="5" name="Slide Number Placeholder 4">
            <a:extLst>
              <a:ext uri="{FF2B5EF4-FFF2-40B4-BE49-F238E27FC236}">
                <a16:creationId xmlns:a16="http://schemas.microsoft.com/office/drawing/2014/main" id="{693AF223-AD12-43B6-9967-E3A2E8327508}"/>
              </a:ext>
            </a:extLst>
          </p:cNvPr>
          <p:cNvSpPr>
            <a:spLocks noGrp="1"/>
          </p:cNvSpPr>
          <p:nvPr>
            <p:ph type="sldNum" sz="quarter" idx="12"/>
          </p:nvPr>
        </p:nvSpPr>
        <p:spPr/>
        <p:txBody>
          <a:bodyPr/>
          <a:lstStyle/>
          <a:p>
            <a:fld id="{84FB7F4A-EDAA-4811-8ACD-C1EBE3764D9A}" type="slidenum">
              <a:rPr lang="zh-CN" altLang="en-US" smtClean="0"/>
              <a:t>8</a:t>
            </a:fld>
            <a:endParaRPr lang="zh-CN" altLang="en-US"/>
          </a:p>
        </p:txBody>
      </p:sp>
    </p:spTree>
    <p:extLst>
      <p:ext uri="{BB962C8B-B14F-4D97-AF65-F5344CB8AC3E}">
        <p14:creationId xmlns:p14="http://schemas.microsoft.com/office/powerpoint/2010/main" val="2355990276"/>
      </p:ext>
    </p:extLst>
  </p:cSld>
  <p:clrMapOvr>
    <a:masterClrMapping/>
  </p:clrMapOvr>
  <p:transition spd="slow" advTm="2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800"/>
                                        <p:tgtEl>
                                          <p:spTgt spid="68"/>
                                        </p:tgtEl>
                                      </p:cBhvr>
                                    </p:animEffect>
                                    <p:anim calcmode="lin" valueType="num">
                                      <p:cBhvr>
                                        <p:cTn id="15" dur="800" fill="hold"/>
                                        <p:tgtEl>
                                          <p:spTgt spid="68"/>
                                        </p:tgtEl>
                                        <p:attrNameLst>
                                          <p:attrName>ppt_x</p:attrName>
                                        </p:attrNameLst>
                                      </p:cBhvr>
                                      <p:tavLst>
                                        <p:tav tm="0">
                                          <p:val>
                                            <p:strVal val="#ppt_x"/>
                                          </p:val>
                                        </p:tav>
                                        <p:tav tm="100000">
                                          <p:val>
                                            <p:strVal val="#ppt_x"/>
                                          </p:val>
                                        </p:tav>
                                      </p:tavLst>
                                    </p:anim>
                                    <p:anim calcmode="lin" valueType="num">
                                      <p:cBhvr>
                                        <p:cTn id="16" dur="8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1"/>
          <a:stretch>
            <a:fillRect/>
          </a:stretch>
        </p:blipFill>
        <p:spPr>
          <a:xfrm>
            <a:off x="1048207" y="127908"/>
            <a:ext cx="7047587" cy="4887684"/>
          </a:xfrm>
          <a:prstGeom prst="rect">
            <a:avLst/>
          </a:prstGeom>
        </p:spPr>
      </p:pic>
      <p:pic>
        <p:nvPicPr>
          <p:cNvPr id="18" name="图片 17"/>
          <p:cNvPicPr>
            <a:picLocks noChangeAspect="1"/>
          </p:cNvPicPr>
          <p:nvPr/>
        </p:nvPicPr>
        <p:blipFill>
          <a:blip r:embed="rId12"/>
          <a:stretch>
            <a:fillRect/>
          </a:stretch>
        </p:blipFill>
        <p:spPr>
          <a:xfrm>
            <a:off x="2340671" y="-389678"/>
            <a:ext cx="4462659" cy="957155"/>
          </a:xfrm>
          <a:prstGeom prst="rect">
            <a:avLst/>
          </a:prstGeom>
        </p:spPr>
      </p:pic>
      <p:pic>
        <p:nvPicPr>
          <p:cNvPr id="19" name="图片 18"/>
          <p:cNvPicPr>
            <a:picLocks noChangeAspect="1"/>
          </p:cNvPicPr>
          <p:nvPr/>
        </p:nvPicPr>
        <p:blipFill>
          <a:blip r:embed="rId13"/>
          <a:stretch>
            <a:fillRect/>
          </a:stretch>
        </p:blipFill>
        <p:spPr>
          <a:xfrm>
            <a:off x="2340671" y="4664922"/>
            <a:ext cx="4462659" cy="957155"/>
          </a:xfrm>
          <a:prstGeom prst="rect">
            <a:avLst/>
          </a:prstGeom>
        </p:spPr>
      </p:pic>
      <p:sp>
        <p:nvSpPr>
          <p:cNvPr id="37" name="KSO_Shape"/>
          <p:cNvSpPr/>
          <p:nvPr>
            <p:custDataLst>
              <p:tags r:id="rId1"/>
            </p:custDataLst>
          </p:nvPr>
        </p:nvSpPr>
        <p:spPr bwMode="auto">
          <a:xfrm>
            <a:off x="6567429" y="1677237"/>
            <a:ext cx="450056" cy="451247"/>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0068B7"/>
              </a:solidFill>
              <a:cs typeface="+mn-ea"/>
              <a:sym typeface="+mn-lt"/>
            </a:endParaRPr>
          </a:p>
        </p:txBody>
      </p:sp>
      <p:sp>
        <p:nvSpPr>
          <p:cNvPr id="43" name="任意多边形 13"/>
          <p:cNvSpPr/>
          <p:nvPr>
            <p:custDataLst>
              <p:tags r:id="rId2"/>
            </p:custDataLst>
          </p:nvPr>
        </p:nvSpPr>
        <p:spPr>
          <a:xfrm flipH="1">
            <a:off x="2070241" y="2866435"/>
            <a:ext cx="4496225" cy="223347"/>
          </a:xfrm>
          <a:custGeom>
            <a:avLst/>
            <a:gdLst>
              <a:gd name="connsiteX0" fmla="*/ 0 w 3556000"/>
              <a:gd name="connsiteY0" fmla="*/ 0 h 220464"/>
              <a:gd name="connsiteX1" fmla="*/ 304800 w 3556000"/>
              <a:gd name="connsiteY1" fmla="*/ 215900 h 220464"/>
              <a:gd name="connsiteX2" fmla="*/ 1168400 w 3556000"/>
              <a:gd name="connsiteY2" fmla="*/ 152400 h 220464"/>
              <a:gd name="connsiteX3" fmla="*/ 2590800 w 3556000"/>
              <a:gd name="connsiteY3" fmla="*/ 38100 h 220464"/>
              <a:gd name="connsiteX4" fmla="*/ 3556000 w 3556000"/>
              <a:gd name="connsiteY4" fmla="*/ 165100 h 22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0" h="220464">
                <a:moveTo>
                  <a:pt x="0" y="0"/>
                </a:moveTo>
                <a:cubicBezTo>
                  <a:pt x="55033" y="95250"/>
                  <a:pt x="110067" y="190500"/>
                  <a:pt x="304800" y="215900"/>
                </a:cubicBezTo>
                <a:cubicBezTo>
                  <a:pt x="499533" y="241300"/>
                  <a:pt x="1168400" y="152400"/>
                  <a:pt x="1168400" y="152400"/>
                </a:cubicBezTo>
                <a:cubicBezTo>
                  <a:pt x="1549400" y="122767"/>
                  <a:pt x="2192867" y="35983"/>
                  <a:pt x="2590800" y="38100"/>
                </a:cubicBezTo>
                <a:cubicBezTo>
                  <a:pt x="2988733" y="40217"/>
                  <a:pt x="3272366" y="102658"/>
                  <a:pt x="3556000" y="165100"/>
                </a:cubicBezTo>
              </a:path>
            </a:pathLst>
          </a:custGeom>
          <a:noFill/>
          <a:ln w="19050">
            <a:solidFill>
              <a:srgbClr val="696969"/>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chemeClr val="tx1"/>
              </a:solidFill>
              <a:cs typeface="+mn-ea"/>
              <a:sym typeface="+mn-lt"/>
            </a:endParaRPr>
          </a:p>
        </p:txBody>
      </p:sp>
      <p:sp>
        <p:nvSpPr>
          <p:cNvPr id="44" name="KSO_Shape"/>
          <p:cNvSpPr/>
          <p:nvPr>
            <p:custDataLst>
              <p:tags r:id="rId3"/>
            </p:custDataLst>
          </p:nvPr>
        </p:nvSpPr>
        <p:spPr bwMode="auto">
          <a:xfrm>
            <a:off x="6600994" y="2386614"/>
            <a:ext cx="450056" cy="451247"/>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0068B7"/>
              </a:solidFill>
              <a:cs typeface="+mn-ea"/>
              <a:sym typeface="+mn-lt"/>
            </a:endParaRPr>
          </a:p>
        </p:txBody>
      </p:sp>
      <p:sp>
        <p:nvSpPr>
          <p:cNvPr id="47" name="KSO_Shape"/>
          <p:cNvSpPr/>
          <p:nvPr>
            <p:custDataLst>
              <p:tags r:id="rId4"/>
            </p:custDataLst>
          </p:nvPr>
        </p:nvSpPr>
        <p:spPr bwMode="auto">
          <a:xfrm>
            <a:off x="6600994" y="3101035"/>
            <a:ext cx="450056" cy="451247"/>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0068B7"/>
              </a:solidFill>
              <a:cs typeface="+mn-ea"/>
              <a:sym typeface="+mn-lt"/>
            </a:endParaRPr>
          </a:p>
        </p:txBody>
      </p:sp>
      <p:sp>
        <p:nvSpPr>
          <p:cNvPr id="58" name="TextBox 12"/>
          <p:cNvSpPr txBox="1"/>
          <p:nvPr/>
        </p:nvSpPr>
        <p:spPr>
          <a:xfrm>
            <a:off x="1970801" y="1806349"/>
            <a:ext cx="4691019" cy="336118"/>
          </a:xfrm>
          <a:prstGeom prst="rect">
            <a:avLst/>
          </a:prstGeom>
          <a:noFill/>
        </p:spPr>
        <p:txBody>
          <a:bodyPr wrap="square" rtlCol="0">
            <a:spAutoFit/>
          </a:bodyPr>
          <a:lstStyle/>
          <a:p>
            <a:pPr>
              <a:lnSpc>
                <a:spcPct val="150000"/>
              </a:lnSpc>
            </a:pPr>
            <a:r>
              <a:rPr lang="en-GB" sz="1200" dirty="0">
                <a:latin typeface="Times New Roman" panose="02020603050405020304" pitchFamily="18" charset="0"/>
                <a:cs typeface="Times New Roman" panose="02020603050405020304" pitchFamily="18" charset="0"/>
              </a:rPr>
              <a:t>Step 1: Measure the height of one single step </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sym typeface="+mn-lt"/>
              </a:rPr>
              <a:t>( </a:t>
            </a:r>
            <a:r>
              <a:rPr lang="en-US" altLang="zh-CN" sz="1200" i="1" dirty="0">
                <a:solidFill>
                  <a:srgbClr val="FF0000"/>
                </a:solidFill>
                <a:latin typeface="Times New Roman" panose="02020603050405020304" pitchFamily="18" charset="0"/>
                <a:cs typeface="Times New Roman" panose="02020603050405020304" pitchFamily="18" charset="0"/>
                <a:sym typeface="+mn-lt"/>
              </a:rPr>
              <a:t>h</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sym typeface="+mn-lt"/>
              </a:rPr>
              <a:t> ) </a:t>
            </a:r>
            <a:r>
              <a:rPr lang="en-GB" sz="1200" dirty="0">
                <a:latin typeface="Times New Roman" panose="02020603050405020304" pitchFamily="18" charset="0"/>
                <a:cs typeface="Times New Roman" panose="02020603050405020304" pitchFamily="18" charset="0"/>
              </a:rPr>
              <a:t>in a flight of staircase.</a:t>
            </a:r>
            <a:endParaRPr lang="zh-CN" altLang="en-US" sz="1200" dirty="0">
              <a:solidFill>
                <a:schemeClr val="tx1">
                  <a:lumMod val="65000"/>
                  <a:lumOff val="35000"/>
                </a:schemeClr>
              </a:solidFill>
              <a:latin typeface="Times New Roman" panose="02020603050405020304" pitchFamily="18" charset="0"/>
              <a:cs typeface="Times New Roman" panose="02020603050405020304" pitchFamily="18" charset="0"/>
              <a:sym typeface="+mn-lt"/>
            </a:endParaRPr>
          </a:p>
        </p:txBody>
      </p:sp>
      <p:sp>
        <p:nvSpPr>
          <p:cNvPr id="31" name="文本框 31">
            <a:extLst>
              <a:ext uri="{FF2B5EF4-FFF2-40B4-BE49-F238E27FC236}">
                <a16:creationId xmlns:a16="http://schemas.microsoft.com/office/drawing/2014/main" id="{BD49E39C-4A5D-4BFD-ADFD-0B0683B22503}"/>
              </a:ext>
            </a:extLst>
          </p:cNvPr>
          <p:cNvSpPr txBox="1"/>
          <p:nvPr/>
        </p:nvSpPr>
        <p:spPr>
          <a:xfrm>
            <a:off x="1509823" y="885893"/>
            <a:ext cx="6124354" cy="646331"/>
          </a:xfrm>
          <a:prstGeom prst="rect">
            <a:avLst/>
          </a:prstGeom>
          <a:noFill/>
        </p:spPr>
        <p:txBody>
          <a:bodyPr wrap="square" rtlCol="0">
            <a:spAutoFit/>
          </a:bodyPr>
          <a:lstStyle/>
          <a:p>
            <a:r>
              <a:rPr lang="en-US" altLang="zh-CN" b="1" spc="-150" dirty="0">
                <a:solidFill>
                  <a:schemeClr val="tx1">
                    <a:lumMod val="75000"/>
                    <a:lumOff val="25000"/>
                  </a:schemeClr>
                </a:solidFill>
                <a:cs typeface="+mn-ea"/>
                <a:sym typeface="+mn-lt"/>
              </a:rPr>
              <a:t>2.      </a:t>
            </a:r>
            <a:r>
              <a:rPr lang="en-GB" b="1" dirty="0">
                <a:latin typeface="Times New Roman" panose="02020603050405020304" pitchFamily="18" charset="0"/>
                <a:cs typeface="Times New Roman" panose="02020603050405020304" pitchFamily="18" charset="0"/>
              </a:rPr>
              <a:t>A student lives in a 17-storey building and wants to </a:t>
            </a:r>
            <a:br>
              <a:rPr lang="en-GB" b="1" dirty="0">
                <a:latin typeface="Times New Roman" panose="02020603050405020304" pitchFamily="18" charset="0"/>
                <a:cs typeface="Times New Roman" panose="02020603050405020304" pitchFamily="18" charset="0"/>
              </a:rPr>
            </a:br>
            <a:r>
              <a:rPr lang="en-GB" b="1" dirty="0">
                <a:latin typeface="Times New Roman" panose="02020603050405020304" pitchFamily="18" charset="0"/>
                <a:cs typeface="Times New Roman" panose="02020603050405020304" pitchFamily="18" charset="0"/>
              </a:rPr>
              <a:t>	estimate its height. He proposes the following approach.</a:t>
            </a:r>
            <a:endParaRPr lang="en-US" b="1" dirty="0">
              <a:latin typeface="Times New Roman" panose="02020603050405020304" pitchFamily="18" charset="0"/>
              <a:cs typeface="Times New Roman" panose="02020603050405020304" pitchFamily="18" charset="0"/>
            </a:endParaRPr>
          </a:p>
        </p:txBody>
      </p:sp>
      <p:sp>
        <p:nvSpPr>
          <p:cNvPr id="32" name="TextBox 12">
            <a:extLst>
              <a:ext uri="{FF2B5EF4-FFF2-40B4-BE49-F238E27FC236}">
                <a16:creationId xmlns:a16="http://schemas.microsoft.com/office/drawing/2014/main" id="{2D335601-5E70-4B70-9457-41A19FB828D1}"/>
              </a:ext>
            </a:extLst>
          </p:cNvPr>
          <p:cNvSpPr txBox="1"/>
          <p:nvPr/>
        </p:nvSpPr>
        <p:spPr>
          <a:xfrm>
            <a:off x="1970801" y="2526167"/>
            <a:ext cx="4387708" cy="336118"/>
          </a:xfrm>
          <a:prstGeom prst="rect">
            <a:avLst/>
          </a:prstGeom>
          <a:noFill/>
        </p:spPr>
        <p:txBody>
          <a:bodyPr wrap="square" rtlCol="0">
            <a:spAutoFit/>
          </a:bodyPr>
          <a:lstStyle/>
          <a:p>
            <a:pPr>
              <a:lnSpc>
                <a:spcPct val="150000"/>
              </a:lnSpc>
            </a:pPr>
            <a:r>
              <a:rPr lang="en-GB" sz="1200" dirty="0">
                <a:latin typeface="Times New Roman" panose="02020603050405020304" pitchFamily="18" charset="0"/>
                <a:cs typeface="Times New Roman" panose="02020603050405020304" pitchFamily="18" charset="0"/>
              </a:rPr>
              <a:t>Step 2: Count the number of steps </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sym typeface="+mn-lt"/>
              </a:rPr>
              <a:t>( </a:t>
            </a:r>
            <a:r>
              <a:rPr lang="en-US" altLang="zh-CN" sz="1200" i="1" dirty="0">
                <a:solidFill>
                  <a:srgbClr val="FF0000"/>
                </a:solidFill>
                <a:latin typeface="Times New Roman" panose="02020603050405020304" pitchFamily="18" charset="0"/>
                <a:cs typeface="Times New Roman" panose="02020603050405020304" pitchFamily="18" charset="0"/>
                <a:sym typeface="+mn-lt"/>
              </a:rPr>
              <a:t>n</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sym typeface="+mn-lt"/>
              </a:rPr>
              <a:t> ) </a:t>
            </a:r>
            <a:r>
              <a:rPr lang="en-GB" sz="1200" dirty="0">
                <a:latin typeface="Times New Roman" panose="02020603050405020304" pitchFamily="18" charset="0"/>
                <a:cs typeface="Times New Roman" panose="02020603050405020304" pitchFamily="18" charset="0"/>
              </a:rPr>
              <a:t>in one storey of the building.</a:t>
            </a:r>
            <a:endParaRPr lang="en-US" sz="1200" dirty="0">
              <a:latin typeface="Times New Roman" panose="02020603050405020304" pitchFamily="18" charset="0"/>
              <a:cs typeface="Times New Roman" panose="02020603050405020304" pitchFamily="18" charset="0"/>
            </a:endParaRPr>
          </a:p>
        </p:txBody>
      </p:sp>
      <p:sp>
        <p:nvSpPr>
          <p:cNvPr id="33" name="TextBox 12">
            <a:extLst>
              <a:ext uri="{FF2B5EF4-FFF2-40B4-BE49-F238E27FC236}">
                <a16:creationId xmlns:a16="http://schemas.microsoft.com/office/drawing/2014/main" id="{887FFC02-004A-48AA-B716-ACDCFFD903C2}"/>
              </a:ext>
            </a:extLst>
          </p:cNvPr>
          <p:cNvSpPr txBox="1"/>
          <p:nvPr/>
        </p:nvSpPr>
        <p:spPr>
          <a:xfrm>
            <a:off x="1970801" y="3247231"/>
            <a:ext cx="3839420" cy="336118"/>
          </a:xfrm>
          <a:prstGeom prst="rect">
            <a:avLst/>
          </a:prstGeom>
          <a:noFill/>
        </p:spPr>
        <p:txBody>
          <a:bodyPr wrap="square" rtlCol="0">
            <a:spAutoFit/>
          </a:bodyPr>
          <a:lstStyle/>
          <a:p>
            <a:pPr>
              <a:lnSpc>
                <a:spcPct val="150000"/>
              </a:lnSpc>
            </a:pPr>
            <a:r>
              <a:rPr lang="en-GB" sz="1200" dirty="0">
                <a:latin typeface="Times New Roman" panose="02020603050405020304" pitchFamily="18" charset="0"/>
                <a:cs typeface="Times New Roman" panose="02020603050405020304" pitchFamily="18" charset="0"/>
              </a:rPr>
              <a:t>Step 3: Count the number of storeys </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sym typeface="+mn-lt"/>
              </a:rPr>
              <a:t>( </a:t>
            </a:r>
            <a:r>
              <a:rPr lang="en-US" altLang="zh-CN" sz="1200" i="1" dirty="0">
                <a:solidFill>
                  <a:srgbClr val="FF0000"/>
                </a:solidFill>
                <a:latin typeface="Times New Roman" panose="02020603050405020304" pitchFamily="18" charset="0"/>
                <a:cs typeface="Times New Roman" panose="02020603050405020304" pitchFamily="18" charset="0"/>
                <a:sym typeface="+mn-lt"/>
              </a:rPr>
              <a:t>k</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sym typeface="+mn-lt"/>
              </a:rPr>
              <a:t> ) </a:t>
            </a:r>
            <a:r>
              <a:rPr lang="en-GB" sz="1200" dirty="0">
                <a:latin typeface="Times New Roman" panose="02020603050405020304" pitchFamily="18" charset="0"/>
                <a:cs typeface="Times New Roman" panose="02020603050405020304" pitchFamily="18" charset="0"/>
              </a:rPr>
              <a:t>in the building.</a:t>
            </a:r>
            <a:endParaRPr lang="zh-CN" altLang="en-US" sz="1200" dirty="0">
              <a:solidFill>
                <a:schemeClr val="tx1">
                  <a:lumMod val="65000"/>
                  <a:lumOff val="35000"/>
                </a:schemeClr>
              </a:solidFill>
              <a:latin typeface="Times New Roman" panose="02020603050405020304" pitchFamily="18" charset="0"/>
              <a:cs typeface="Times New Roman" panose="02020603050405020304" pitchFamily="18" charset="0"/>
              <a:sym typeface="+mn-lt"/>
            </a:endParaRPr>
          </a:p>
        </p:txBody>
      </p:sp>
      <p:sp>
        <p:nvSpPr>
          <p:cNvPr id="34" name="任意多边形 13">
            <a:extLst>
              <a:ext uri="{FF2B5EF4-FFF2-40B4-BE49-F238E27FC236}">
                <a16:creationId xmlns:a16="http://schemas.microsoft.com/office/drawing/2014/main" id="{852FF7DA-E362-4CBA-8D2C-DB26FD227079}"/>
              </a:ext>
            </a:extLst>
          </p:cNvPr>
          <p:cNvSpPr/>
          <p:nvPr>
            <p:custDataLst>
              <p:tags r:id="rId5"/>
            </p:custDataLst>
          </p:nvPr>
        </p:nvSpPr>
        <p:spPr>
          <a:xfrm flipH="1">
            <a:off x="2068199" y="3591950"/>
            <a:ext cx="4496225" cy="223347"/>
          </a:xfrm>
          <a:custGeom>
            <a:avLst/>
            <a:gdLst>
              <a:gd name="connsiteX0" fmla="*/ 0 w 3556000"/>
              <a:gd name="connsiteY0" fmla="*/ 0 h 220464"/>
              <a:gd name="connsiteX1" fmla="*/ 304800 w 3556000"/>
              <a:gd name="connsiteY1" fmla="*/ 215900 h 220464"/>
              <a:gd name="connsiteX2" fmla="*/ 1168400 w 3556000"/>
              <a:gd name="connsiteY2" fmla="*/ 152400 h 220464"/>
              <a:gd name="connsiteX3" fmla="*/ 2590800 w 3556000"/>
              <a:gd name="connsiteY3" fmla="*/ 38100 h 220464"/>
              <a:gd name="connsiteX4" fmla="*/ 3556000 w 3556000"/>
              <a:gd name="connsiteY4" fmla="*/ 165100 h 22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0" h="220464">
                <a:moveTo>
                  <a:pt x="0" y="0"/>
                </a:moveTo>
                <a:cubicBezTo>
                  <a:pt x="55033" y="95250"/>
                  <a:pt x="110067" y="190500"/>
                  <a:pt x="304800" y="215900"/>
                </a:cubicBezTo>
                <a:cubicBezTo>
                  <a:pt x="499533" y="241300"/>
                  <a:pt x="1168400" y="152400"/>
                  <a:pt x="1168400" y="152400"/>
                </a:cubicBezTo>
                <a:cubicBezTo>
                  <a:pt x="1549400" y="122767"/>
                  <a:pt x="2192867" y="35983"/>
                  <a:pt x="2590800" y="38100"/>
                </a:cubicBezTo>
                <a:cubicBezTo>
                  <a:pt x="2988733" y="40217"/>
                  <a:pt x="3272366" y="102658"/>
                  <a:pt x="3556000" y="165100"/>
                </a:cubicBezTo>
              </a:path>
            </a:pathLst>
          </a:custGeom>
          <a:noFill/>
          <a:ln w="19050">
            <a:solidFill>
              <a:srgbClr val="696969"/>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chemeClr val="tx1"/>
              </a:solidFill>
              <a:cs typeface="+mn-ea"/>
              <a:sym typeface="+mn-lt"/>
            </a:endParaRPr>
          </a:p>
        </p:txBody>
      </p:sp>
      <p:sp>
        <p:nvSpPr>
          <p:cNvPr id="35" name="任意多边形 13">
            <a:extLst>
              <a:ext uri="{FF2B5EF4-FFF2-40B4-BE49-F238E27FC236}">
                <a16:creationId xmlns:a16="http://schemas.microsoft.com/office/drawing/2014/main" id="{5258E934-73EE-4847-AA96-0255F5907268}"/>
              </a:ext>
            </a:extLst>
          </p:cNvPr>
          <p:cNvSpPr/>
          <p:nvPr>
            <p:custDataLst>
              <p:tags r:id="rId6"/>
            </p:custDataLst>
          </p:nvPr>
        </p:nvSpPr>
        <p:spPr>
          <a:xfrm flipH="1">
            <a:off x="2070240" y="2168311"/>
            <a:ext cx="4496225" cy="223347"/>
          </a:xfrm>
          <a:custGeom>
            <a:avLst/>
            <a:gdLst>
              <a:gd name="connsiteX0" fmla="*/ 0 w 3556000"/>
              <a:gd name="connsiteY0" fmla="*/ 0 h 220464"/>
              <a:gd name="connsiteX1" fmla="*/ 304800 w 3556000"/>
              <a:gd name="connsiteY1" fmla="*/ 215900 h 220464"/>
              <a:gd name="connsiteX2" fmla="*/ 1168400 w 3556000"/>
              <a:gd name="connsiteY2" fmla="*/ 152400 h 220464"/>
              <a:gd name="connsiteX3" fmla="*/ 2590800 w 3556000"/>
              <a:gd name="connsiteY3" fmla="*/ 38100 h 220464"/>
              <a:gd name="connsiteX4" fmla="*/ 3556000 w 3556000"/>
              <a:gd name="connsiteY4" fmla="*/ 165100 h 22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0" h="220464">
                <a:moveTo>
                  <a:pt x="0" y="0"/>
                </a:moveTo>
                <a:cubicBezTo>
                  <a:pt x="55033" y="95250"/>
                  <a:pt x="110067" y="190500"/>
                  <a:pt x="304800" y="215900"/>
                </a:cubicBezTo>
                <a:cubicBezTo>
                  <a:pt x="499533" y="241300"/>
                  <a:pt x="1168400" y="152400"/>
                  <a:pt x="1168400" y="152400"/>
                </a:cubicBezTo>
                <a:cubicBezTo>
                  <a:pt x="1549400" y="122767"/>
                  <a:pt x="2192867" y="35983"/>
                  <a:pt x="2590800" y="38100"/>
                </a:cubicBezTo>
                <a:cubicBezTo>
                  <a:pt x="2988733" y="40217"/>
                  <a:pt x="3272366" y="102658"/>
                  <a:pt x="3556000" y="165100"/>
                </a:cubicBezTo>
              </a:path>
            </a:pathLst>
          </a:custGeom>
          <a:noFill/>
          <a:ln w="19050">
            <a:solidFill>
              <a:srgbClr val="696969"/>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chemeClr val="tx1"/>
              </a:solidFill>
              <a:cs typeface="+mn-ea"/>
              <a:sym typeface="+mn-lt"/>
            </a:endParaRPr>
          </a:p>
        </p:txBody>
      </p:sp>
      <p:sp>
        <p:nvSpPr>
          <p:cNvPr id="38" name="KSO_Shape">
            <a:extLst>
              <a:ext uri="{FF2B5EF4-FFF2-40B4-BE49-F238E27FC236}">
                <a16:creationId xmlns:a16="http://schemas.microsoft.com/office/drawing/2014/main" id="{609C917D-85BE-475B-BBDF-0EDEB307F56E}"/>
              </a:ext>
            </a:extLst>
          </p:cNvPr>
          <p:cNvSpPr/>
          <p:nvPr>
            <p:custDataLst>
              <p:tags r:id="rId7"/>
            </p:custDataLst>
          </p:nvPr>
        </p:nvSpPr>
        <p:spPr bwMode="auto">
          <a:xfrm>
            <a:off x="6637564" y="3816151"/>
            <a:ext cx="450056" cy="451247"/>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0068B7"/>
              </a:solidFill>
              <a:cs typeface="+mn-ea"/>
              <a:sym typeface="+mn-lt"/>
            </a:endParaRPr>
          </a:p>
        </p:txBody>
      </p:sp>
      <p:sp>
        <p:nvSpPr>
          <p:cNvPr id="39" name="TextBox 12">
            <a:extLst>
              <a:ext uri="{FF2B5EF4-FFF2-40B4-BE49-F238E27FC236}">
                <a16:creationId xmlns:a16="http://schemas.microsoft.com/office/drawing/2014/main" id="{159AF606-C816-4D64-8F7C-BCCFEB2B1DF5}"/>
              </a:ext>
            </a:extLst>
          </p:cNvPr>
          <p:cNvSpPr txBox="1"/>
          <p:nvPr/>
        </p:nvSpPr>
        <p:spPr>
          <a:xfrm>
            <a:off x="1970801" y="3974925"/>
            <a:ext cx="4351139" cy="336118"/>
          </a:xfrm>
          <a:prstGeom prst="rect">
            <a:avLst/>
          </a:prstGeom>
          <a:noFill/>
        </p:spPr>
        <p:txBody>
          <a:bodyPr wrap="square" rtlCol="0">
            <a:spAutoFit/>
          </a:bodyPr>
          <a:lstStyle/>
          <a:p>
            <a:pPr>
              <a:lnSpc>
                <a:spcPct val="150000"/>
              </a:lnSpc>
            </a:pPr>
            <a:r>
              <a:rPr lang="en-GB" sz="1200" dirty="0">
                <a:latin typeface="Times New Roman" panose="02020603050405020304" pitchFamily="18" charset="0"/>
                <a:cs typeface="Times New Roman" panose="02020603050405020304" pitchFamily="18" charset="0"/>
              </a:rPr>
              <a:t>Step 4: Model formation:</a:t>
            </a:r>
            <a:r>
              <a:rPr lang="en-US" sz="1200" dirty="0">
                <a:latin typeface="Times New Roman" panose="02020603050405020304" pitchFamily="18" charset="0"/>
                <a:cs typeface="Times New Roman" panose="02020603050405020304" pitchFamily="18" charset="0"/>
              </a:rPr>
              <a:t> </a:t>
            </a:r>
            <a:r>
              <a:rPr lang="en-GB" sz="1200" dirty="0">
                <a:latin typeface="Times New Roman" panose="02020603050405020304" pitchFamily="18" charset="0"/>
                <a:cs typeface="Times New Roman" panose="02020603050405020304" pitchFamily="18" charset="0"/>
              </a:rPr>
              <a:t>The height of the building</a:t>
            </a:r>
            <a:r>
              <a:rPr lang="en-US" altLang="zh-CN" sz="1200" b="1" i="1" dirty="0">
                <a:solidFill>
                  <a:schemeClr val="tx1">
                    <a:lumMod val="65000"/>
                    <a:lumOff val="35000"/>
                  </a:schemeClr>
                </a:solidFill>
                <a:latin typeface="Times New Roman" panose="02020603050405020304" pitchFamily="18" charset="0"/>
                <a:cs typeface="Times New Roman" panose="02020603050405020304" pitchFamily="18" charset="0"/>
                <a:sym typeface="+mn-lt"/>
              </a:rPr>
              <a:t>= </a:t>
            </a:r>
            <a:r>
              <a:rPr lang="en-US" altLang="zh-CN" sz="1200" b="1" i="1" dirty="0">
                <a:solidFill>
                  <a:srgbClr val="FF0000"/>
                </a:solidFill>
                <a:latin typeface="Times New Roman" panose="02020603050405020304" pitchFamily="18" charset="0"/>
                <a:cs typeface="Times New Roman" panose="02020603050405020304" pitchFamily="18" charset="0"/>
                <a:sym typeface="+mn-lt"/>
              </a:rPr>
              <a:t>h · n · k</a:t>
            </a:r>
            <a:r>
              <a:rPr lang="en-US" altLang="zh-CN" sz="1200" b="1" dirty="0">
                <a:solidFill>
                  <a:srgbClr val="FF0000"/>
                </a:solidFill>
                <a:latin typeface="Times New Roman" panose="02020603050405020304" pitchFamily="18" charset="0"/>
                <a:cs typeface="Times New Roman" panose="02020603050405020304" pitchFamily="18" charset="0"/>
                <a:sym typeface="+mn-lt"/>
              </a:rPr>
              <a:t> </a:t>
            </a:r>
            <a:endParaRPr lang="zh-CN" altLang="en-US" sz="1200" b="1" dirty="0">
              <a:solidFill>
                <a:srgbClr val="FF0000"/>
              </a:solidFill>
              <a:latin typeface="Times New Roman" panose="02020603050405020304" pitchFamily="18" charset="0"/>
              <a:cs typeface="Times New Roman" panose="02020603050405020304" pitchFamily="18" charset="0"/>
              <a:sym typeface="+mn-lt"/>
            </a:endParaRPr>
          </a:p>
        </p:txBody>
      </p:sp>
      <p:sp>
        <p:nvSpPr>
          <p:cNvPr id="40" name="任意多边形 13">
            <a:extLst>
              <a:ext uri="{FF2B5EF4-FFF2-40B4-BE49-F238E27FC236}">
                <a16:creationId xmlns:a16="http://schemas.microsoft.com/office/drawing/2014/main" id="{DFA6E72D-4417-4F37-B604-F6869D1F8C6C}"/>
              </a:ext>
            </a:extLst>
          </p:cNvPr>
          <p:cNvSpPr/>
          <p:nvPr>
            <p:custDataLst>
              <p:tags r:id="rId8"/>
            </p:custDataLst>
          </p:nvPr>
        </p:nvSpPr>
        <p:spPr>
          <a:xfrm flipH="1">
            <a:off x="2104769" y="4307066"/>
            <a:ext cx="4496225" cy="223347"/>
          </a:xfrm>
          <a:custGeom>
            <a:avLst/>
            <a:gdLst>
              <a:gd name="connsiteX0" fmla="*/ 0 w 3556000"/>
              <a:gd name="connsiteY0" fmla="*/ 0 h 220464"/>
              <a:gd name="connsiteX1" fmla="*/ 304800 w 3556000"/>
              <a:gd name="connsiteY1" fmla="*/ 215900 h 220464"/>
              <a:gd name="connsiteX2" fmla="*/ 1168400 w 3556000"/>
              <a:gd name="connsiteY2" fmla="*/ 152400 h 220464"/>
              <a:gd name="connsiteX3" fmla="*/ 2590800 w 3556000"/>
              <a:gd name="connsiteY3" fmla="*/ 38100 h 220464"/>
              <a:gd name="connsiteX4" fmla="*/ 3556000 w 3556000"/>
              <a:gd name="connsiteY4" fmla="*/ 165100 h 22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0" h="220464">
                <a:moveTo>
                  <a:pt x="0" y="0"/>
                </a:moveTo>
                <a:cubicBezTo>
                  <a:pt x="55033" y="95250"/>
                  <a:pt x="110067" y="190500"/>
                  <a:pt x="304800" y="215900"/>
                </a:cubicBezTo>
                <a:cubicBezTo>
                  <a:pt x="499533" y="241300"/>
                  <a:pt x="1168400" y="152400"/>
                  <a:pt x="1168400" y="152400"/>
                </a:cubicBezTo>
                <a:cubicBezTo>
                  <a:pt x="1549400" y="122767"/>
                  <a:pt x="2192867" y="35983"/>
                  <a:pt x="2590800" y="38100"/>
                </a:cubicBezTo>
                <a:cubicBezTo>
                  <a:pt x="2988733" y="40217"/>
                  <a:pt x="3272366" y="102658"/>
                  <a:pt x="3556000" y="165100"/>
                </a:cubicBezTo>
              </a:path>
            </a:pathLst>
          </a:custGeom>
          <a:noFill/>
          <a:ln w="19050">
            <a:solidFill>
              <a:srgbClr val="696969"/>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chemeClr val="tx1"/>
              </a:solidFill>
              <a:cs typeface="+mn-ea"/>
              <a:sym typeface="+mn-lt"/>
            </a:endParaRPr>
          </a:p>
        </p:txBody>
      </p:sp>
      <p:sp>
        <p:nvSpPr>
          <p:cNvPr id="5" name="Slide Number Placeholder 4">
            <a:extLst>
              <a:ext uri="{FF2B5EF4-FFF2-40B4-BE49-F238E27FC236}">
                <a16:creationId xmlns:a16="http://schemas.microsoft.com/office/drawing/2014/main" id="{F943BBCC-768F-4BAA-B5DD-E9E76394CC18}"/>
              </a:ext>
            </a:extLst>
          </p:cNvPr>
          <p:cNvSpPr>
            <a:spLocks noGrp="1"/>
          </p:cNvSpPr>
          <p:nvPr>
            <p:ph type="sldNum" sz="quarter" idx="12"/>
          </p:nvPr>
        </p:nvSpPr>
        <p:spPr/>
        <p:txBody>
          <a:bodyPr/>
          <a:lstStyle/>
          <a:p>
            <a:fld id="{84FB7F4A-EDAA-4811-8ACD-C1EBE3764D9A}" type="slidenum">
              <a:rPr lang="zh-CN" altLang="en-US" smtClean="0"/>
              <a:t>9</a:t>
            </a:fld>
            <a:endParaRPr lang="zh-CN" altLang="en-US"/>
          </a:p>
        </p:txBody>
      </p:sp>
    </p:spTree>
  </p:cSld>
  <p:clrMapOvr>
    <a:masterClrMapping/>
  </p:clrMapOvr>
  <p:transition spd="slow" advTm="68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600"/>
                                        <p:tgtEl>
                                          <p:spTgt spid="31"/>
                                        </p:tgtEl>
                                      </p:cBhvr>
                                    </p:animEffect>
                                    <p:anim calcmode="lin" valueType="num">
                                      <p:cBhvr>
                                        <p:cTn id="8" dur="600" fill="hold"/>
                                        <p:tgtEl>
                                          <p:spTgt spid="31"/>
                                        </p:tgtEl>
                                        <p:attrNameLst>
                                          <p:attrName>ppt_x</p:attrName>
                                        </p:attrNameLst>
                                      </p:cBhvr>
                                      <p:tavLst>
                                        <p:tav tm="0">
                                          <p:val>
                                            <p:strVal val="#ppt_x"/>
                                          </p:val>
                                        </p:tav>
                                        <p:tav tm="100000">
                                          <p:val>
                                            <p:strVal val="#ppt_x"/>
                                          </p:val>
                                        </p:tav>
                                      </p:tavLst>
                                    </p:anim>
                                    <p:anim calcmode="lin" valueType="num">
                                      <p:cBhvr>
                                        <p:cTn id="9" dur="6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364"/>
                                  </p:iterate>
                                  <p:childTnLst>
                                    <p:set>
                                      <p:cBhvr>
                                        <p:cTn id="13" dur="1" fill="hold">
                                          <p:stCondLst>
                                            <p:cond delay="0"/>
                                          </p:stCondLst>
                                        </p:cTn>
                                        <p:tgtEl>
                                          <p:spTgt spid="58"/>
                                        </p:tgtEl>
                                        <p:attrNameLst>
                                          <p:attrName>style.visibility</p:attrName>
                                        </p:attrNameLst>
                                      </p:cBhvr>
                                      <p:to>
                                        <p:strVal val="visible"/>
                                      </p:to>
                                    </p:set>
                                    <p:anim calcmode="lin" valueType="num">
                                      <p:cBhvr>
                                        <p:cTn id="14"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8"/>
                                        </p:tgtEl>
                                        <p:attrNameLst>
                                          <p:attrName>ppt_y</p:attrName>
                                        </p:attrNameLst>
                                      </p:cBhvr>
                                      <p:tavLst>
                                        <p:tav tm="0">
                                          <p:val>
                                            <p:strVal val="#ppt_y"/>
                                          </p:val>
                                        </p:tav>
                                        <p:tav tm="100000">
                                          <p:val>
                                            <p:strVal val="#ppt_y"/>
                                          </p:val>
                                        </p:tav>
                                      </p:tavLst>
                                    </p:anim>
                                    <p:anim calcmode="lin" valueType="num">
                                      <p:cBhvr>
                                        <p:cTn id="16"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right)">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364"/>
                                  </p:iterate>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2"/>
                                        </p:tgtEl>
                                        <p:attrNameLst>
                                          <p:attrName>ppt_y</p:attrName>
                                        </p:attrNameLst>
                                      </p:cBhvr>
                                      <p:tavLst>
                                        <p:tav tm="0">
                                          <p:val>
                                            <p:strVal val="#ppt_y"/>
                                          </p:val>
                                        </p:tav>
                                        <p:tav tm="100000">
                                          <p:val>
                                            <p:strVal val="#ppt_y"/>
                                          </p:val>
                                        </p:tav>
                                      </p:tavLst>
                                    </p:anim>
                                    <p:anim calcmode="lin" valueType="num">
                                      <p:cBhvr>
                                        <p:cTn id="3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364"/>
                                  </p:iterate>
                                  <p:childTnLst>
                                    <p:set>
                                      <p:cBhvr>
                                        <p:cTn id="53" dur="1" fill="hold">
                                          <p:stCondLst>
                                            <p:cond delay="0"/>
                                          </p:stCondLst>
                                        </p:cTn>
                                        <p:tgtEl>
                                          <p:spTgt spid="33"/>
                                        </p:tgtEl>
                                        <p:attrNameLst>
                                          <p:attrName>style.visibility</p:attrName>
                                        </p:attrNameLst>
                                      </p:cBhvr>
                                      <p:to>
                                        <p:strVal val="visible"/>
                                      </p:to>
                                    </p:set>
                                    <p:anim calcmode="lin" valueType="num">
                                      <p:cBhvr>
                                        <p:cTn id="5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33"/>
                                        </p:tgtEl>
                                        <p:attrNameLst>
                                          <p:attrName>ppt_y</p:attrName>
                                        </p:attrNameLst>
                                      </p:cBhvr>
                                      <p:tavLst>
                                        <p:tav tm="0">
                                          <p:val>
                                            <p:strVal val="#ppt_y"/>
                                          </p:val>
                                        </p:tav>
                                        <p:tav tm="100000">
                                          <p:val>
                                            <p:strVal val="#ppt_y"/>
                                          </p:val>
                                        </p:tav>
                                      </p:tavLst>
                                    </p:anim>
                                    <p:anim calcmode="lin" valueType="num">
                                      <p:cBhvr>
                                        <p:cTn id="5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ppt_x"/>
                                          </p:val>
                                        </p:tav>
                                        <p:tav tm="100000">
                                          <p:val>
                                            <p:strVal val="#ppt_x"/>
                                          </p:val>
                                        </p:tav>
                                      </p:tavLst>
                                    </p:anim>
                                    <p:anim calcmode="lin" valueType="num">
                                      <p:cBhvr additive="base">
                                        <p:cTn id="6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right)">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41" presetClass="entr" presetSubtype="0" fill="hold" grpId="0" nodeType="clickEffect">
                                  <p:stCondLst>
                                    <p:cond delay="0"/>
                                  </p:stCondLst>
                                  <p:iterate type="lt">
                                    <p:tmPct val="1364"/>
                                  </p:iterate>
                                  <p:childTnLst>
                                    <p:set>
                                      <p:cBhvr>
                                        <p:cTn id="73" dur="1" fill="hold">
                                          <p:stCondLst>
                                            <p:cond delay="0"/>
                                          </p:stCondLst>
                                        </p:cTn>
                                        <p:tgtEl>
                                          <p:spTgt spid="39"/>
                                        </p:tgtEl>
                                        <p:attrNameLst>
                                          <p:attrName>style.visibility</p:attrName>
                                        </p:attrNameLst>
                                      </p:cBhvr>
                                      <p:to>
                                        <p:strVal val="visible"/>
                                      </p:to>
                                    </p:set>
                                    <p:anim calcmode="lin" valueType="num">
                                      <p:cBhvr>
                                        <p:cTn id="74"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39"/>
                                        </p:tgtEl>
                                        <p:attrNameLst>
                                          <p:attrName>ppt_y</p:attrName>
                                        </p:attrNameLst>
                                      </p:cBhvr>
                                      <p:tavLst>
                                        <p:tav tm="0">
                                          <p:val>
                                            <p:strVal val="#ppt_y"/>
                                          </p:val>
                                        </p:tav>
                                        <p:tav tm="100000">
                                          <p:val>
                                            <p:strVal val="#ppt_y"/>
                                          </p:val>
                                        </p:tav>
                                      </p:tavLst>
                                    </p:anim>
                                    <p:anim calcmode="lin" valueType="num">
                                      <p:cBhvr>
                                        <p:cTn id="76"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3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animBg="1"/>
      <p:bldP spid="44" grpId="0" animBg="1"/>
      <p:bldP spid="47" grpId="0" animBg="1"/>
      <p:bldP spid="58" grpId="0"/>
      <p:bldP spid="31" grpId="0"/>
      <p:bldP spid="32" grpId="0"/>
      <p:bldP spid="33" grpId="0"/>
      <p:bldP spid="34" grpId="0" animBg="1"/>
      <p:bldP spid="35" grpId="0" animBg="1"/>
      <p:bldP spid="38" grpId="0" animBg="1"/>
      <p:bldP spid="39" grpId="0"/>
      <p:bldP spid="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手绘卡通课件ppt"/>
</p:tagLst>
</file>

<file path=ppt/tags/tag10.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Shape"/>
</p:tagLst>
</file>

<file path=ppt/tags/tag11.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任意多边形 13"/>
</p:tagLst>
</file>

<file path=ppt/tags/tag12.xml><?xml version="1.0" encoding="utf-8"?>
<p:tagLst xmlns:a="http://schemas.openxmlformats.org/drawingml/2006/main" xmlns:r="http://schemas.openxmlformats.org/officeDocument/2006/relationships" xmlns:p="http://schemas.openxmlformats.org/presentationml/2006/main">
  <p:tag name="MH" val="20170707143734"/>
  <p:tag name="MH_LIBRARY" val="GRAPHIC"/>
  <p:tag name="MH_ORDER" val="Freeform 52"/>
</p:tagLst>
</file>

<file path=ppt/tags/tag13.xml><?xml version="1.0" encoding="utf-8"?>
<p:tagLst xmlns:a="http://schemas.openxmlformats.org/drawingml/2006/main" xmlns:r="http://schemas.openxmlformats.org/officeDocument/2006/relationships" xmlns:p="http://schemas.openxmlformats.org/presentationml/2006/main">
  <p:tag name="MH" val="20170707143734"/>
  <p:tag name="MH_LIBRARY" val="GRAPHIC"/>
  <p:tag name="MH_ORDER" val="Freeform 56"/>
</p:tagLst>
</file>

<file path=ppt/tags/tag14.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任意多边形 7"/>
</p:tagLst>
</file>

<file path=ppt/tags/tag15.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Shape"/>
</p:tagLst>
</file>

<file path=ppt/tags/tag16.xml><?xml version="1.0" encoding="utf-8"?>
<p:tagLst xmlns:a="http://schemas.openxmlformats.org/drawingml/2006/main" xmlns:r="http://schemas.openxmlformats.org/officeDocument/2006/relationships" xmlns:p="http://schemas.openxmlformats.org/presentationml/2006/main">
  <p:tag name="MH" val="20170707143734"/>
  <p:tag name="MH_LIBRARY" val="GRAPHIC"/>
  <p:tag name="MH_ORDER" val="Freeform 48"/>
</p:tagLst>
</file>

<file path=ppt/tags/tag17.xml><?xml version="1.0" encoding="utf-8"?>
<p:tagLst xmlns:a="http://schemas.openxmlformats.org/drawingml/2006/main" xmlns:r="http://schemas.openxmlformats.org/officeDocument/2006/relationships" xmlns:p="http://schemas.openxmlformats.org/presentationml/2006/main">
  <p:tag name="MH" val="20170707143734"/>
  <p:tag name="MH_LIBRARY" val="GRAPHIC"/>
  <p:tag name="MH_ORDER" val="Freeform 52"/>
</p:tagLst>
</file>

<file path=ppt/tags/tag18.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任意多边形 7"/>
</p:tagLst>
</file>

<file path=ppt/tags/tag19.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Shape"/>
</p:tagLst>
</file>

<file path=ppt/tags/tag2.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任意多边形 7"/>
</p:tagLst>
</file>

<file path=ppt/tags/tag20.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任意多边形 7"/>
</p:tagLst>
</file>

<file path=ppt/tags/tag21.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Shape"/>
</p:tagLst>
</file>

<file path=ppt/tags/tag3.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Shape"/>
</p:tagLst>
</file>

<file path=ppt/tags/tag4.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Shape"/>
</p:tagLst>
</file>

<file path=ppt/tags/tag5.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任意多边形 13"/>
</p:tagLst>
</file>

<file path=ppt/tags/tag6.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Shape"/>
</p:tagLst>
</file>

<file path=ppt/tags/tag7.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Shape"/>
</p:tagLst>
</file>

<file path=ppt/tags/tag8.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任意多边形 13"/>
</p:tagLst>
</file>

<file path=ppt/tags/tag9.xml><?xml version="1.0" encoding="utf-8"?>
<p:tagLst xmlns:a="http://schemas.openxmlformats.org/drawingml/2006/main" xmlns:r="http://schemas.openxmlformats.org/officeDocument/2006/relationships" xmlns:p="http://schemas.openxmlformats.org/presentationml/2006/main">
  <p:tag name="MH" val="20170707100548"/>
  <p:tag name="MH_LIBRARY" val="GRAPHIC"/>
  <p:tag name="MH_ORDER" val="任意多边形 13"/>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ttva4zs">
      <a:majorFont>
        <a:latin typeface="微软雅黑 Light"/>
        <a:ea typeface="幼圆"/>
        <a:cs typeface=""/>
      </a:majorFont>
      <a:minorFont>
        <a:latin typeface="微软雅黑 Light"/>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2594</TotalTime>
  <Words>2439</Words>
  <Application>Microsoft Office PowerPoint</Application>
  <PresentationFormat>On-screen Show (16:9)</PresentationFormat>
  <Paragraphs>396</Paragraphs>
  <Slides>54</Slides>
  <Notes>54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2" baseType="lpstr">
      <vt:lpstr>等线</vt:lpstr>
      <vt:lpstr>微软雅黑 Light</vt:lpstr>
      <vt:lpstr>Arial</vt:lpstr>
      <vt:lpstr>Calibri</vt:lpstr>
      <vt:lpstr>Times New Roman</vt:lpstr>
      <vt:lpstr>Wingdings</vt:lpstr>
      <vt:lpstr>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HUANG, Xiaowei [MIT]</dc:creator>
  <cp:lastModifiedBy>LO, Chung Kwan [MIT]</cp:lastModifiedBy>
  <cp:revision>156</cp:revision>
  <dcterms:created xsi:type="dcterms:W3CDTF">2022-02-12T10:11:00Z</dcterms:created>
  <dcterms:modified xsi:type="dcterms:W3CDTF">2024-08-12T06:32:22Z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828D281F5E70490CBD3FEF985D72BAD7</vt:lpwstr>
  </property>
</Properties>
</file>